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41.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64.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6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40.xml" ContentType="application/vnd.openxmlformats-officedocument.presentationml.notesSlide+xml"/>
  <Override PartName="/ppt/notesSlides/_rels/notesSlide55.xml.rels" ContentType="application/vnd.openxmlformats-package.relationships+xml"/>
  <Override PartName="/ppt/notesSlides/_rels/notesSlide63.xml.rels" ContentType="application/vnd.openxmlformats-package.relationships+xml"/>
  <Override PartName="/ppt/notesSlides/_rels/notesSlide3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53.xml.rels" ContentType="application/vnd.openxmlformats-package.relationships+xml"/>
  <Override PartName="/ppt/notesSlides/_rels/notesSlide52.xml.rels" ContentType="application/vnd.openxmlformats-package.relationships+xml"/>
  <Override PartName="/ppt/notesSlides/_rels/notesSlide51.xml.rels" ContentType="application/vnd.openxmlformats-package.relationships+xml"/>
  <Override PartName="/ppt/notesSlides/_rels/notesSlide41.xml.rels" ContentType="application/vnd.openxmlformats-package.relationships+xml"/>
  <Override PartName="/ppt/notesSlides/_rels/notesSlide64.xml.rels" ContentType="application/vnd.openxmlformats-package.relationships+xml"/>
  <Override PartName="/ppt/notesSlides/_rels/notesSlide4.xml.rels" ContentType="application/vnd.openxmlformats-package.relationships+xml"/>
  <Override PartName="/ppt/notesSlides/_rels/notesSlide65.xml.rels" ContentType="application/vnd.openxmlformats-package.relationships+xml"/>
  <Override PartName="/ppt/notesSlides/_rels/notesSlide5.xml.rels" ContentType="application/vnd.openxmlformats-package.relationships+xml"/>
  <Override PartName="/ppt/notesSlides/_rels/notesSlide1.xml.rels" ContentType="application/vnd.openxmlformats-package.relationships+xml"/>
  <Override PartName="/ppt/notesSlides/_rels/notesSlide62.xml.rels" ContentType="application/vnd.openxmlformats-package.relationships+xml"/>
  <Override PartName="/ppt/notesSlides/_rels/notesSlide54.xml.rels" ContentType="application/vnd.openxmlformats-package.relationships+xml"/>
  <Override PartName="/ppt/notesSlides/_rels/notesSlide12.xml.rels" ContentType="application/vnd.openxmlformats-package.relationships+xml"/>
  <Override PartName="/ppt/notesSlides/_rels/notesSlide40.xml.rels" ContentType="application/vnd.openxmlformats-package.relationships+xml"/>
  <Override PartName="/ppt/notesSlides/notesSlide8.xml" ContentType="application/vnd.openxmlformats-officedocument.presentationml.notesSlide+xml"/>
  <Override PartName="/ppt/notesSlides/notesSlide39.xml" ContentType="application/vnd.openxmlformats-officedocument.presentationml.notesSlide+xml"/>
  <Override PartName="/ppt/notesSlides/notesSlide63.xml" ContentType="application/vnd.openxmlformats-officedocument.presentationml.notesSlide+xml"/>
  <Override PartName="/ppt/notesSlides/notesSlide55.xml" ContentType="application/vnd.openxmlformats-officedocument.presentationml.notesSlide+xml"/>
  <Override PartName="/ppt/presProps.xml" ContentType="application/vnd.openxmlformats-officedocument.presentationml.presPro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7.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30.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slideLayout26.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3.xml.rels" ContentType="application/vnd.openxmlformats-package.relationships+xml"/>
  <Override PartName="/ppt/slides/_rels/slide46.xml.rels" ContentType="application/vnd.openxmlformats-package.relationships+xml"/>
  <Override PartName="/ppt/slides/_rels/slide89.xml.rels" ContentType="application/vnd.openxmlformats-package.relationships+xml"/>
  <Override PartName="/ppt/slides/_rels/slide11.xml.rels" ContentType="application/vnd.openxmlformats-package.relationships+xml"/>
  <Override PartName="/ppt/slides/_rels/slide54.xml.rels" ContentType="application/vnd.openxmlformats-package.relationships+xml"/>
  <Override PartName="/ppt/slides/_rels/slide10.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74.xml.rels" ContentType="application/vnd.openxmlformats-package.relationships+xml"/>
  <Override PartName="/ppt/slides/_rels/slide22.xml.rels" ContentType="application/vnd.openxmlformats-package.relationships+xml"/>
  <Override PartName="/ppt/slides/_rels/slide65.xml.rels" ContentType="application/vnd.openxmlformats-package.relationships+xml"/>
  <Override PartName="/ppt/slides/_rels/slide32.xml.rels" ContentType="application/vnd.openxmlformats-package.relationships+xml"/>
  <Override PartName="/ppt/slides/_rels/slide75.xml.rels" ContentType="application/vnd.openxmlformats-package.relationships+xml"/>
  <Override PartName="/ppt/slides/_rels/slide23.xml.rels" ContentType="application/vnd.openxmlformats-package.relationships+xml"/>
  <Override PartName="/ppt/slides/_rels/slide66.xml.rels" ContentType="application/vnd.openxmlformats-package.relationships+xml"/>
  <Override PartName="/ppt/slides/_rels/slide50.xml.rels" ContentType="application/vnd.openxmlformats-package.relationships+xml"/>
  <Override PartName="/ppt/slides/_rels/slide93.xml.rels" ContentType="application/vnd.openxmlformats-package.relationships+xml"/>
  <Override PartName="/ppt/slides/_rels/slide33.xml.rels" ContentType="application/vnd.openxmlformats-package.relationships+xml"/>
  <Override PartName="/ppt/slides/_rels/slide76.xml.rels" ContentType="application/vnd.openxmlformats-package.relationships+xml"/>
  <Override PartName="/ppt/slides/_rels/slide24.xml.rels" ContentType="application/vnd.openxmlformats-package.relationships+xml"/>
  <Override PartName="/ppt/slides/_rels/slide67.xml.rels" ContentType="application/vnd.openxmlformats-package.relationships+xml"/>
  <Override PartName="/ppt/slides/_rels/slide94.xml.rels" ContentType="application/vnd.openxmlformats-package.relationships+xml"/>
  <Override PartName="/ppt/slides/_rels/slide51.xml.rels" ContentType="application/vnd.openxmlformats-package.relationships+xml"/>
  <Override PartName="/ppt/slides/_rels/slide77.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25.xml.rels" ContentType="application/vnd.openxmlformats-package.relationships+xml"/>
  <Override PartName="/ppt/slides/_rels/slide68.xml.rels" ContentType="application/vnd.openxmlformats-package.relationships+xml"/>
  <Override PartName="/ppt/slides/_rels/slide80.xml.rels" ContentType="application/vnd.openxmlformats-package.relationships+xml"/>
  <Override PartName="/ppt/slides/_rels/slide2.xml.rels" ContentType="application/vnd.openxmlformats-package.relationships+xml"/>
  <Override PartName="/ppt/slides/_rels/slide88.xml.rels" ContentType="application/vnd.openxmlformats-package.relationships+xml"/>
  <Override PartName="/ppt/slides/_rels/slide45.xml.rels" ContentType="application/vnd.openxmlformats-package.relationships+xml"/>
  <Override PartName="/ppt/slides/_rels/slide29.xml.rels" ContentType="application/vnd.openxmlformats-package.relationships+xml"/>
  <Override PartName="/ppt/slides/_rels/slide37.xml.rels" ContentType="application/vnd.openxmlformats-package.relationships+xml"/>
  <Override PartName="/ppt/slides/_rels/slide71.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90.xml.rels" ContentType="application/vnd.openxmlformats-package.relationships+xml"/>
  <Override PartName="/ppt/slides/_rels/slide56.xml.rels" ContentType="application/vnd.openxmlformats-package.relationships+xml"/>
  <Override PartName="/ppt/slides/_rels/slide13.xml.rels" ContentType="application/vnd.openxmlformats-package.relationships+xml"/>
  <Override PartName="/ppt/slides/_rels/slide73.xml.rels" ContentType="application/vnd.openxmlformats-package.relationships+xml"/>
  <Override PartName="/ppt/slides/_rels/slide30.xml.rels" ContentType="application/vnd.openxmlformats-package.relationships+xml"/>
  <Override PartName="/ppt/slides/_rels/slide21.xml.rels" ContentType="application/vnd.openxmlformats-package.relationships+xml"/>
  <Override PartName="/ppt/slides/_rels/slide64.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14.xml.rels" ContentType="application/vnd.openxmlformats-package.relationships+xml"/>
  <Override PartName="/ppt/slides/_rels/slide57.xml.rels" ContentType="application/vnd.openxmlformats-package.relationships+xml"/>
  <Override PartName="/ppt/slides/_rels/slide91.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5.xml.rels" ContentType="application/vnd.openxmlformats-package.relationships+xml"/>
  <Override PartName="/ppt/slides/_rels/slide58.xml.rels" ContentType="application/vnd.openxmlformats-package.relationships+xml"/>
  <Override PartName="/ppt/slides/_rels/slide92.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2.xml.rels" ContentType="application/vnd.openxmlformats-package.relationships+xml"/>
  <Override PartName="/ppt/slides/_rels/slide85.xml.rels" ContentType="application/vnd.openxmlformats-package.relationships+xml"/>
  <Override PartName="/ppt/slides/_rels/slide7.xml.rels" ContentType="application/vnd.openxmlformats-package.relationships+xml"/>
  <Override PartName="/ppt/slides/_rels/slide84.xml.rels" ContentType="application/vnd.openxmlformats-package.relationships+xml"/>
  <Override PartName="/ppt/slides/_rels/slide41.xml.rels" ContentType="application/vnd.openxmlformats-package.relationships+xml"/>
  <Override PartName="/ppt/slides/_rels/slide83.xml.rels" ContentType="application/vnd.openxmlformats-package.relationships+xml"/>
  <Override PartName="/ppt/slides/_rels/slide40.xml.rels" ContentType="application/vnd.openxmlformats-package.relationships+xml"/>
  <Override PartName="/ppt/slides/_rels/slide59.xml.rels" ContentType="application/vnd.openxmlformats-package.relationships+xml"/>
  <Override PartName="/ppt/slides/_rels/slide16.xml.rels" ContentType="application/vnd.openxmlformats-package.relationships+xml"/>
  <Override PartName="/ppt/slides/_rels/slide86.xml.rels" ContentType="application/vnd.openxmlformats-package.relationships+xml"/>
  <Override PartName="/ppt/slides/_rels/slide43.xml.rels" ContentType="application/vnd.openxmlformats-package.relationships+xml"/>
  <Override PartName="/ppt/slides/_rels/slide60.xml.rels" ContentType="application/vnd.openxmlformats-package.relationships+xml"/>
  <Override PartName="/ppt/slides/_rels/slide69.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55.xml.rels" ContentType="application/vnd.openxmlformats-package.relationships+xml"/>
  <Override PartName="/ppt/slides/_rels/slide72.xml.rels" ContentType="application/vnd.openxmlformats-package.relationships+xml"/>
  <Override PartName="/ppt/slides/_rels/slide20.xml.rels" ContentType="application/vnd.openxmlformats-package.relationships+xml"/>
  <Override PartName="/ppt/slides/_rels/slide63.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78.xml.rels" ContentType="application/vnd.openxmlformats-package.relationships+xml"/>
  <Override PartName="/ppt/slides/_rels/slide52.xml.rels" ContentType="application/vnd.openxmlformats-package.relationships+xml"/>
  <Override PartName="/ppt/slides/_rels/slide95.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36.xml.rels" ContentType="application/vnd.openxmlformats-package.relationships+xml"/>
  <Override PartName="/ppt/slides/_rels/slide79.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87.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3.xml" ContentType="application/vnd.openxmlformats-officedocument.presentationml.slide+xml"/>
  <Override PartName="/ppt/slides/slide86.xml" ContentType="application/vnd.openxmlformats-officedocument.presentationml.slide+xml"/>
  <Override PartName="/ppt/slides/slide8.xml" ContentType="application/vnd.openxmlformats-officedocument.presentationml.slide+xml"/>
  <Override PartName="/ppt/slides/slide42.xml" ContentType="application/vnd.openxmlformats-officedocument.presentationml.slide+xml"/>
  <Override PartName="/ppt/slides/slide8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8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82.xml" ContentType="application/vnd.openxmlformats-officedocument.presentationml.slide+xml"/>
  <Override PartName="/ppt/slides/slide30.xml" ContentType="application/vnd.openxmlformats-officedocument.presentationml.slide+xml"/>
  <Override PartName="/ppt/slides/slide73.xml" ContentType="application/vnd.openxmlformats-officedocument.presentationml.slide+xml"/>
  <Override PartName="/ppt/slides/slide13.xml" ContentType="application/vnd.openxmlformats-officedocument.presentationml.slide+xml"/>
  <Override PartName="/ppt/slides/slide56.xml" ContentType="application/vnd.openxmlformats-officedocument.presentationml.slide+xml"/>
  <Override PartName="/ppt/slides/slide21.xml" ContentType="application/vnd.openxmlformats-officedocument.presentationml.slide+xml"/>
  <Override PartName="/ppt/slides/slide64.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81.xml" ContentType="application/vnd.openxmlformats-officedocument.presentationml.slide+xml"/>
  <Override PartName="/ppt/slides/slide12.xml" ContentType="application/vnd.openxmlformats-officedocument.presentationml.slide+xml"/>
  <Override PartName="/ppt/slides/slide55.xml" ContentType="application/vnd.openxmlformats-officedocument.presentationml.slide+xml"/>
  <Override PartName="/ppt/slides/slide20.xml" ContentType="application/vnd.openxmlformats-officedocument.presentationml.slide+xml"/>
  <Override PartName="/ppt/slides/slide63.xml" ContentType="application/vnd.openxmlformats-officedocument.presentationml.slide+xml"/>
  <Override PartName="/ppt/slides/slide18.xml" ContentType="application/vnd.openxmlformats-officedocument.presentationml.slide+xml"/>
  <Override PartName="/ppt/slides/slide78.xml" ContentType="application/vnd.openxmlformats-officedocument.presentationml.slide+xml"/>
  <Override PartName="/ppt/slides/slide35.xml" ContentType="application/vnd.openxmlformats-officedocument.presentationml.slide+xml"/>
  <Override PartName="/ppt/slides/slide95.xml" ContentType="application/vnd.openxmlformats-officedocument.presentationml.slide+xml"/>
  <Override PartName="/ppt/slides/slide52.xml" ContentType="application/vnd.openxmlformats-officedocument.presentationml.slide+xml"/>
  <Override PartName="/ppt/slides/slide60.xml" ContentType="application/vnd.openxmlformats-officedocument.presentationml.slide+xml"/>
  <Override PartName="/ppt/slides/slide26.xml" ContentType="application/vnd.openxmlformats-officedocument.presentationml.slide+xml"/>
  <Override PartName="/ppt/slides/slide69.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36.xml" ContentType="application/vnd.openxmlformats-officedocument.presentationml.slide+xml"/>
  <Override PartName="/ppt/slides/slide70.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87.xml" ContentType="application/vnd.openxmlformats-officedocument.presentationml.slide+xml"/>
  <Override PartName="/ppt/slides/slide44.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72.xml" ContentType="application/vnd.openxmlformats-officedocument.presentationml.slide+xml"/>
  <Override PartName="/ppt/slides/slide38.xml" ContentType="application/vnd.openxmlformats-officedocument.presentationml.slide+xml"/>
  <Override PartName="/ppt/slides/slide7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88.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29.xml" ContentType="application/vnd.openxmlformats-officedocument.presentationml.slide+xml"/>
  <Override PartName="/ppt/slides/slide89.xml" ContentType="application/vnd.openxmlformats-officedocument.presentationml.slide+xml"/>
  <Override PartName="/ppt/slides/slide46.xml" ContentType="application/vnd.openxmlformats-officedocument.presentationml.slide+xml"/>
  <Override PartName="/ppt/slides/slide3.xml" ContentType="application/vnd.openxmlformats-officedocument.presentationml.slide+xml"/>
  <Override PartName="/ppt/slides/slide80.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77.xml" ContentType="application/vnd.openxmlformats-officedocument.presentationml.slide+xml"/>
  <Override PartName="/ppt/slides/slide51.xml" ContentType="application/vnd.openxmlformats-officedocument.presentationml.slide+xml"/>
  <Override PartName="/ppt/slides/slide94.xml" ContentType="application/vnd.openxmlformats-officedocument.presentationml.slide+xml"/>
  <Override PartName="/ppt/slides/slide67.xml" ContentType="application/vnd.openxmlformats-officedocument.presentationml.slide+xml"/>
  <Override PartName="/ppt/slides/slide24.xml" ContentType="application/vnd.openxmlformats-officedocument.presentationml.slide+xml"/>
  <Override PartName="/ppt/slides/slide76.xml" ContentType="application/vnd.openxmlformats-officedocument.presentationml.slide+xml"/>
  <Override PartName="/ppt/slides/slide33.xml" ContentType="application/vnd.openxmlformats-officedocument.presentationml.slide+xml"/>
  <Override PartName="/ppt/slides/slide93.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32.xml" ContentType="application/vnd.openxmlformats-officedocument.presentationml.slide+xml"/>
  <Override PartName="/ppt/slides/slide65.xml" ContentType="application/vnd.openxmlformats-officedocument.presentationml.slide+xml"/>
  <Override PartName="/ppt/slides/slide22.xml" ContentType="application/vnd.openxmlformats-officedocument.presentationml.slide+xml"/>
  <Override PartName="/ppt/slides/slide74.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10.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media/image29.jpeg" ContentType="image/jpeg"/>
  <Override PartName="/ppt/media/image28.jpeg" ContentType="image/jpeg"/>
  <Override PartName="/ppt/media/image14.png" ContentType="image/png"/>
  <Override PartName="/ppt/media/image26.jpeg" ContentType="image/jpeg"/>
  <Override PartName="/ppt/media/image25.jpeg" ContentType="image/jpeg"/>
  <Override PartName="/ppt/media/image24.jpeg" ContentType="image/jpeg"/>
  <Override PartName="/ppt/media/image22.jpeg" ContentType="image/jpeg"/>
  <Override PartName="/ppt/media/image20.png" ContentType="image/png"/>
  <Override PartName="/ppt/media/image18.png" ContentType="image/png"/>
  <Override PartName="/ppt/media/image35.png" ContentType="image/png"/>
  <Override PartName="/ppt/media/image21.jpeg" ContentType="image/jpeg"/>
  <Override PartName="/ppt/media/image19.png" ContentType="image/png"/>
  <Override PartName="/ppt/media/image13.jpeg" ContentType="image/jpeg"/>
  <Override PartName="/ppt/media/image17.png" ContentType="image/png"/>
  <Override PartName="/ppt/media/image12.jpeg" ContentType="image/jpeg"/>
  <Override PartName="/ppt/media/image10.wmf" ContentType="image/x-wmf"/>
  <Override PartName="/ppt/media/image30.png" ContentType="image/png"/>
  <Override PartName="/ppt/media/image31.jpeg" ContentType="image/jpeg"/>
  <Override PartName="/ppt/media/image32.jpeg" ContentType="image/jpeg"/>
  <Override PartName="/ppt/media/image15.jpeg" ContentType="image/jpeg"/>
  <Override PartName="/ppt/media/image33.jpeg" ContentType="image/jpeg"/>
  <Override PartName="/ppt/media/image36.jpeg" ContentType="image/jpeg"/>
  <Override PartName="/ppt/media/image37.wmf" ContentType="image/x-wmf"/>
  <Override PartName="/ppt/media/image39.wmf" ContentType="image/x-wmf"/>
  <Override PartName="/ppt/media/image3.jpeg" ContentType="image/jpeg"/>
  <Override PartName="/ppt/media/image34.wmf" ContentType="image/x-wmf"/>
  <Override PartName="/ppt/media/image9.png" ContentType="image/png"/>
  <Override PartName="/ppt/media/image7.png" ContentType="image/png"/>
  <Override PartName="/ppt/media/image8.png" ContentType="image/png"/>
  <Override PartName="/ppt/media/image6.jpeg" ContentType="image/jpeg"/>
  <Override PartName="/ppt/media/image5.jpeg" ContentType="image/jpeg"/>
  <Override PartName="/ppt/media/image2.wmf" ContentType="image/x-wmf"/>
  <Override PartName="/ppt/media/image4.jpeg" ContentType="image/jpeg"/>
  <Override PartName="/ppt/media/image1.png" ContentType="image/png"/>
  <Override PartName="/ppt/media/image27.jpeg" ContentType="image/jpeg"/>
  <Override PartName="/ppt/media/image23.jpeg" ContentType="image/jpeg"/>
  <Override PartName="/ppt/media/image38.wmf" ContentType="image/x-wmf"/>
  <Override PartName="/ppt/media/image11.jpeg" ContentType="image/jpeg"/>
  <Override PartName="/ppt/media/image16.png" ContentType="image/png"/>
  <Override PartName="/ppt/charts/chart5.xml" ContentType="application/vnd.openxmlformats-officedocument.drawingml.chart+xml"/>
  <Override PartName="/ppt/charts/chart6.xml" ContentType="application/vnd.openxmlformats-officedocument.drawingml.chart+xml"/>
  <Override PartName="/ppt/embeddings/oleObject1.bin" ContentType="application/vnd.openxmlformats-officedocument.oleObject"/>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Lst>
  <p:sldSz cx="9144000" cy="6858000"/>
  <p:notesSz cx="6858000" cy="99472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presProps" Target="presProps.xml"/>
</Relationships>
</file>

<file path=ppt/charts/chart5.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1" lang="en-US" sz="2000" spc="-1" strike="noStrike">
                <a:solidFill>
                  <a:srgbClr val="404040"/>
                </a:solidFill>
                <a:latin typeface="Calibri"/>
              </a:defRPr>
            </a:pPr>
            <a:r>
              <a:rPr b="1" lang="en-US" sz="2000" spc="-1" strike="noStrike">
                <a:solidFill>
                  <a:srgbClr val="404040"/>
                </a:solidFill>
                <a:latin typeface="Calibri"/>
              </a:rPr>
              <a:t>Taux d'emploi selon le sexe</a:t>
            </a:r>
          </a:p>
        </c:rich>
      </c:tx>
      <c:layout>
        <c:manualLayout>
          <c:xMode val="edge"/>
          <c:yMode val="edge"/>
          <c:x val="0.124821437367617"/>
          <c:y val="0.0252813570380036"/>
        </c:manualLayout>
      </c:layout>
      <c:overlay val="0"/>
      <c:spPr>
        <a:noFill/>
        <a:ln w="0">
          <a:noFill/>
        </a:ln>
      </c:spPr>
    </c:title>
    <c:autoTitleDeleted val="0"/>
    <c:plotArea>
      <c:barChart>
        <c:barDir val="col"/>
        <c:grouping val="clustered"/>
        <c:varyColors val="0"/>
        <c:ser>
          <c:idx val="0"/>
          <c:order val="0"/>
          <c:tx>
            <c:strRef>
              <c:f>label 0</c:f>
              <c:strCache>
                <c:ptCount val="1"/>
                <c:pt idx="0">
                  <c:v>Femmes</c:v>
                </c:pt>
              </c:strCache>
            </c:strRef>
          </c:tx>
          <c:spPr>
            <a:solidFill>
              <a:srgbClr val="4472c4">
                <a:alpha val="85000"/>
              </a:srgbClr>
            </a:solidFill>
            <a:ln w="9360">
              <a:solidFill>
                <a:srgbClr val="ffffff">
                  <a:alpha val="50000"/>
                </a:srgbClr>
              </a:solidFill>
              <a:round/>
            </a:ln>
          </c:spPr>
          <c:invertIfNegative val="0"/>
          <c:dLbls>
            <c:numFmt formatCode="0%" sourceLinked="0"/>
            <c:spPr>
              <a:solidFill>
                <a:srgbClr val="0"/>
              </a:solidFill>
            </c:spPr>
            <c:txPr>
              <a:bodyPr wrap="square"/>
              <a:lstStyle/>
              <a:p>
                <a:pPr>
                  <a:defRPr b="1" lang="fr-FR" sz="1600" spc="-1" strike="noStrike">
                    <a:solidFill>
                      <a:srgbClr val="ffffff"/>
                    </a:solidFill>
                    <a:latin typeface="Calibri"/>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2016</c:v>
                </c:pt>
                <c:pt idx="1">
                  <c:v>2017</c:v>
                </c:pt>
                <c:pt idx="2">
                  <c:v>2018</c:v>
                </c:pt>
                <c:pt idx="3">
                  <c:v>2020</c:v>
                </c:pt>
              </c:strCache>
            </c:strRef>
          </c:cat>
          <c:val>
            <c:numRef>
              <c:f>0</c:f>
              <c:numCache>
                <c:formatCode>General</c:formatCode>
                <c:ptCount val="4"/>
                <c:pt idx="0">
                  <c:v>0.25</c:v>
                </c:pt>
                <c:pt idx="1">
                  <c:v>0.27</c:v>
                </c:pt>
                <c:pt idx="2">
                  <c:v>0.33</c:v>
                </c:pt>
                <c:pt idx="3">
                  <c:v>0.31</c:v>
                </c:pt>
              </c:numCache>
            </c:numRef>
          </c:val>
        </c:ser>
        <c:ser>
          <c:idx val="1"/>
          <c:order val="1"/>
          <c:tx>
            <c:strRef>
              <c:f>label 1</c:f>
              <c:strCache>
                <c:ptCount val="1"/>
                <c:pt idx="0">
                  <c:v>Hommes</c:v>
                </c:pt>
              </c:strCache>
            </c:strRef>
          </c:tx>
          <c:spPr>
            <a:solidFill>
              <a:srgbClr val="ed7d31">
                <a:alpha val="85000"/>
              </a:srgbClr>
            </a:solidFill>
            <a:ln w="9360">
              <a:solidFill>
                <a:srgbClr val="ffffff">
                  <a:alpha val="50000"/>
                </a:srgbClr>
              </a:solidFill>
              <a:round/>
            </a:ln>
          </c:spPr>
          <c:invertIfNegative val="0"/>
          <c:dLbls>
            <c:numFmt formatCode="0%" sourceLinked="0"/>
            <c:spPr>
              <a:solidFill>
                <a:srgbClr val="0"/>
              </a:solidFill>
            </c:spPr>
            <c:txPr>
              <a:bodyPr wrap="square"/>
              <a:lstStyle/>
              <a:p>
                <a:pPr>
                  <a:defRPr b="1" lang="fr-FR" sz="1600" spc="-1" strike="noStrike">
                    <a:solidFill>
                      <a:srgbClr val="ffffff"/>
                    </a:solidFill>
                    <a:latin typeface="Calibri"/>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2016</c:v>
                </c:pt>
                <c:pt idx="1">
                  <c:v>2017</c:v>
                </c:pt>
                <c:pt idx="2">
                  <c:v>2018</c:v>
                </c:pt>
                <c:pt idx="3">
                  <c:v>2020</c:v>
                </c:pt>
              </c:strCache>
            </c:strRef>
          </c:cat>
          <c:val>
            <c:numRef>
              <c:f>1</c:f>
              <c:numCache>
                <c:formatCode>General</c:formatCode>
                <c:ptCount val="4"/>
                <c:pt idx="0">
                  <c:v>0.48</c:v>
                </c:pt>
                <c:pt idx="1">
                  <c:v>0.47</c:v>
                </c:pt>
                <c:pt idx="2">
                  <c:v>0.57</c:v>
                </c:pt>
                <c:pt idx="3">
                  <c:v>0.56</c:v>
                </c:pt>
              </c:numCache>
            </c:numRef>
          </c:val>
        </c:ser>
        <c:ser>
          <c:idx val="2"/>
          <c:order val="2"/>
          <c:tx>
            <c:strRef>
              <c:f>label 2</c:f>
              <c:strCache>
                <c:ptCount val="1"/>
                <c:pt idx="0">
                  <c:v>Taux emploi</c:v>
                </c:pt>
              </c:strCache>
            </c:strRef>
          </c:tx>
          <c:spPr>
            <a:solidFill>
              <a:srgbClr val="ff0000"/>
            </a:solidFill>
            <a:ln w="9360">
              <a:solidFill>
                <a:srgbClr val="000000"/>
              </a:solidFill>
              <a:round/>
            </a:ln>
          </c:spPr>
          <c:invertIfNegative val="0"/>
          <c:dLbls>
            <c:numFmt formatCode="0%" sourceLinked="0"/>
            <c:spPr>
              <a:solidFill>
                <a:srgbClr val="0"/>
              </a:solidFill>
            </c:spPr>
            <c:txPr>
              <a:bodyPr wrap="square"/>
              <a:lstStyle/>
              <a:p>
                <a:pPr>
                  <a:defRPr b="1" lang="fr-FR" sz="1600" spc="-1" strike="noStrike">
                    <a:solidFill>
                      <a:srgbClr val="ffffff"/>
                    </a:solidFill>
                    <a:latin typeface="Calibri"/>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2016</c:v>
                </c:pt>
                <c:pt idx="1">
                  <c:v>2017</c:v>
                </c:pt>
                <c:pt idx="2">
                  <c:v>2018</c:v>
                </c:pt>
                <c:pt idx="3">
                  <c:v>2020</c:v>
                </c:pt>
              </c:strCache>
            </c:strRef>
          </c:cat>
          <c:val>
            <c:numRef>
              <c:f>2</c:f>
              <c:numCache>
                <c:formatCode>General</c:formatCode>
                <c:ptCount val="4"/>
                <c:pt idx="0">
                  <c:v>0.35</c:v>
                </c:pt>
                <c:pt idx="1">
                  <c:v>0.36</c:v>
                </c:pt>
                <c:pt idx="2">
                  <c:v>0.47</c:v>
                </c:pt>
                <c:pt idx="3">
                  <c:v>0.43</c:v>
                </c:pt>
              </c:numCache>
            </c:numRef>
          </c:val>
        </c:ser>
        <c:gapWidth val="65"/>
        <c:overlap val="0"/>
        <c:axId val="94676100"/>
        <c:axId val="64975331"/>
      </c:barChart>
      <c:catAx>
        <c:axId val="94676100"/>
        <c:scaling>
          <c:orientation val="minMax"/>
        </c:scaling>
        <c:delete val="0"/>
        <c:axPos val="b"/>
        <c:numFmt formatCode="General" sourceLinked="0"/>
        <c:majorTickMark val="none"/>
        <c:minorTickMark val="none"/>
        <c:tickLblPos val="nextTo"/>
        <c:spPr>
          <a:ln w="19080">
            <a:solidFill>
              <a:srgbClr val="404040"/>
            </a:solidFill>
            <a:round/>
          </a:ln>
        </c:spPr>
        <c:txPr>
          <a:bodyPr/>
          <a:lstStyle/>
          <a:p>
            <a:pPr>
              <a:defRPr b="0" lang="fr-FR" sz="1600" spc="-1" strike="noStrike">
                <a:solidFill>
                  <a:srgbClr val="404040"/>
                </a:solidFill>
                <a:latin typeface="Calibri"/>
              </a:defRPr>
            </a:pPr>
          </a:p>
        </c:txPr>
        <c:crossAx val="64975331"/>
        <c:crosses val="autoZero"/>
        <c:auto val="1"/>
        <c:lblAlgn val="ctr"/>
        <c:lblOffset val="100"/>
        <c:noMultiLvlLbl val="0"/>
      </c:catAx>
      <c:valAx>
        <c:axId val="64975331"/>
        <c:scaling>
          <c:orientation val="minMax"/>
        </c:scaling>
        <c:delete val="1"/>
        <c:axPos val="l"/>
        <c:majorGridlines>
          <c:spPr>
            <a:ln w="9360">
              <a:solidFill>
                <a:srgbClr val="bfbfbf">
                  <a:alpha val="36000"/>
                </a:srgbClr>
              </a:solidFill>
              <a:round/>
            </a:ln>
          </c:spPr>
        </c:majorGridlines>
        <c:numFmt formatCode="General" sourceLinked="1"/>
        <c:majorTickMark val="none"/>
        <c:minorTickMark val="none"/>
        <c:tickLblPos val="nextTo"/>
        <c:spPr>
          <a:ln w="6480">
            <a:solidFill>
              <a:srgbClr val="8b8b8b"/>
            </a:solidFill>
            <a:round/>
          </a:ln>
        </c:spPr>
        <c:txPr>
          <a:bodyPr/>
          <a:lstStyle/>
          <a:p>
            <a:pPr>
              <a:defRPr b="0" lang="fr-FR" sz="1600" spc="-1" strike="noStrike">
                <a:solidFill>
                  <a:srgbClr val="000000"/>
                </a:solidFill>
                <a:latin typeface="Calibri"/>
              </a:defRPr>
            </a:pPr>
          </a:p>
        </c:txPr>
        <c:crossAx val="94676100"/>
        <c:crossBetween val="between"/>
      </c:valAx>
      <c:spPr>
        <a:noFill/>
        <a:ln w="0">
          <a:noFill/>
        </a:ln>
      </c:spPr>
    </c:plotArea>
    <c:legend>
      <c:legendPos val="b"/>
      <c:overlay val="0"/>
      <c:spPr>
        <a:solidFill>
          <a:srgbClr val="f2f2f2">
            <a:alpha val="39000"/>
          </a:srgbClr>
        </a:solidFill>
        <a:ln w="0">
          <a:noFill/>
        </a:ln>
      </c:spPr>
      <c:txPr>
        <a:bodyPr/>
        <a:lstStyle/>
        <a:p>
          <a:pPr>
            <a:defRPr b="0" lang="fr-FR" sz="2000" spc="-1" strike="noStrike">
              <a:solidFill>
                <a:srgbClr val="404040"/>
              </a:solidFill>
              <a:latin typeface="Calibri"/>
            </a:defRPr>
          </a:pPr>
        </a:p>
      </c:txPr>
    </c:legend>
    <c:plotVisOnly val="1"/>
    <c:dispBlanksAs val="gap"/>
  </c:chart>
  <c:spPr>
    <a:noFill/>
    <a:ln w="9360">
      <a:solidFill>
        <a:srgbClr val="bfbfbf"/>
      </a:solidFill>
      <a:round/>
    </a:ln>
  </c:spPr>
</c:chartSpace>
</file>

<file path=ppt/charts/chart6.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1" lang="fr-FR" sz="2400" spc="-1" strike="noStrike">
                <a:solidFill>
                  <a:srgbClr val="404040"/>
                </a:solidFill>
                <a:latin typeface="Calibri"/>
              </a:defRPr>
            </a:pPr>
            <a:r>
              <a:rPr b="1" lang="fr-FR" sz="2400" spc="-1" strike="noStrike">
                <a:solidFill>
                  <a:srgbClr val="404040"/>
                </a:solidFill>
                <a:latin typeface="Calibri"/>
              </a:rPr>
              <a:t>Taux de chômage selon le sexe</a:t>
            </a:r>
          </a:p>
        </c:rich>
      </c:tx>
      <c:overlay val="0"/>
      <c:spPr>
        <a:noFill/>
        <a:ln w="0">
          <a:noFill/>
        </a:ln>
      </c:spPr>
    </c:title>
    <c:autoTitleDeleted val="0"/>
    <c:plotArea>
      <c:layout>
        <c:manualLayout>
          <c:layoutTarget val="inner"/>
          <c:xMode val="edge"/>
          <c:yMode val="edge"/>
          <c:x val="0.0202097902097902"/>
          <c:y val="0.132681923373618"/>
          <c:w val="0.969370629370629"/>
          <c:h val="0.685394703008486"/>
        </c:manualLayout>
      </c:layout>
      <c:barChart>
        <c:barDir val="col"/>
        <c:grouping val="clustered"/>
        <c:varyColors val="0"/>
        <c:ser>
          <c:idx val="0"/>
          <c:order val="0"/>
          <c:tx>
            <c:strRef>
              <c:f>label 0</c:f>
              <c:strCache>
                <c:ptCount val="1"/>
                <c:pt idx="0">
                  <c:v>Femmes</c:v>
                </c:pt>
              </c:strCache>
            </c:strRef>
          </c:tx>
          <c:spPr>
            <a:solidFill>
              <a:srgbClr val="4472c4">
                <a:alpha val="85000"/>
              </a:srgbClr>
            </a:solidFill>
            <a:ln w="9360">
              <a:solidFill>
                <a:srgbClr val="ffffff">
                  <a:alpha val="50000"/>
                </a:srgbClr>
              </a:solidFill>
              <a:round/>
            </a:ln>
          </c:spPr>
          <c:invertIfNegative val="0"/>
          <c:dLbls>
            <c:numFmt formatCode="0%" sourceLinked="0"/>
            <c:spPr>
              <a:solidFill>
                <a:srgbClr val="0"/>
              </a:solidFill>
            </c:spPr>
            <c:txPr>
              <a:bodyPr wrap="square"/>
              <a:lstStyle/>
              <a:p>
                <a:pPr>
                  <a:defRPr b="1" lang="fr-FR" sz="1800" spc="-1" strike="noStrike">
                    <a:solidFill>
                      <a:srgbClr val="ffffff"/>
                    </a:solidFill>
                    <a:latin typeface="Calibri"/>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2016</c:v>
                </c:pt>
                <c:pt idx="1">
                  <c:v>2017</c:v>
                </c:pt>
                <c:pt idx="2">
                  <c:v>2018</c:v>
                </c:pt>
                <c:pt idx="3">
                  <c:v>2020</c:v>
                </c:pt>
              </c:strCache>
            </c:strRef>
          </c:cat>
          <c:val>
            <c:numRef>
              <c:f>0</c:f>
              <c:numCache>
                <c:formatCode>General</c:formatCode>
                <c:ptCount val="4"/>
                <c:pt idx="0">
                  <c:v>0.19</c:v>
                </c:pt>
                <c:pt idx="1">
                  <c:v>0.22</c:v>
                </c:pt>
                <c:pt idx="2">
                  <c:v>0.24</c:v>
                </c:pt>
                <c:pt idx="3">
                  <c:v>0.26</c:v>
                </c:pt>
              </c:numCache>
            </c:numRef>
          </c:val>
        </c:ser>
        <c:ser>
          <c:idx val="1"/>
          <c:order val="1"/>
          <c:tx>
            <c:strRef>
              <c:f>label 1</c:f>
              <c:strCache>
                <c:ptCount val="1"/>
                <c:pt idx="0">
                  <c:v>Hommes</c:v>
                </c:pt>
              </c:strCache>
            </c:strRef>
          </c:tx>
          <c:spPr>
            <a:solidFill>
              <a:srgbClr val="ed7d31">
                <a:alpha val="85000"/>
              </a:srgbClr>
            </a:solidFill>
            <a:ln w="9360">
              <a:solidFill>
                <a:srgbClr val="ffffff">
                  <a:alpha val="50000"/>
                </a:srgbClr>
              </a:solidFill>
              <a:round/>
            </a:ln>
          </c:spPr>
          <c:invertIfNegative val="0"/>
          <c:dLbls>
            <c:numFmt formatCode="0%" sourceLinked="0"/>
            <c:spPr>
              <a:solidFill>
                <a:srgbClr val="0"/>
              </a:solidFill>
            </c:spPr>
            <c:txPr>
              <a:bodyPr wrap="square"/>
              <a:lstStyle/>
              <a:p>
                <a:pPr>
                  <a:defRPr b="1" lang="fr-FR" sz="1800" spc="-1" strike="noStrike">
                    <a:solidFill>
                      <a:srgbClr val="ffffff"/>
                    </a:solidFill>
                    <a:latin typeface="Calibri"/>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2016</c:v>
                </c:pt>
                <c:pt idx="1">
                  <c:v>2017</c:v>
                </c:pt>
                <c:pt idx="2">
                  <c:v>2018</c:v>
                </c:pt>
                <c:pt idx="3">
                  <c:v>2020</c:v>
                </c:pt>
              </c:strCache>
            </c:strRef>
          </c:cat>
          <c:val>
            <c:numRef>
              <c:f>1</c:f>
              <c:numCache>
                <c:formatCode>General</c:formatCode>
                <c:ptCount val="4"/>
                <c:pt idx="0">
                  <c:v>0.08</c:v>
                </c:pt>
                <c:pt idx="1">
                  <c:v>0.09</c:v>
                </c:pt>
                <c:pt idx="2">
                  <c:v>0.06</c:v>
                </c:pt>
                <c:pt idx="3">
                  <c:v>0.09</c:v>
                </c:pt>
              </c:numCache>
            </c:numRef>
          </c:val>
        </c:ser>
        <c:ser>
          <c:idx val="2"/>
          <c:order val="2"/>
          <c:tx>
            <c:strRef>
              <c:f>label 2</c:f>
              <c:strCache>
                <c:ptCount val="1"/>
                <c:pt idx="0">
                  <c:v>Taux chomage</c:v>
                </c:pt>
              </c:strCache>
            </c:strRef>
          </c:tx>
          <c:spPr>
            <a:solidFill>
              <a:srgbClr val="7030a0"/>
            </a:solidFill>
            <a:ln w="9360">
              <a:solidFill>
                <a:srgbClr val="ffffff">
                  <a:alpha val="50000"/>
                </a:srgbClr>
              </a:solidFill>
              <a:round/>
            </a:ln>
          </c:spPr>
          <c:invertIfNegative val="0"/>
          <c:dLbls>
            <c:numFmt formatCode="0%" sourceLinked="0"/>
            <c:spPr>
              <a:solidFill>
                <a:srgbClr val="0"/>
              </a:solidFill>
            </c:spPr>
            <c:txPr>
              <a:bodyPr wrap="square"/>
              <a:lstStyle/>
              <a:p>
                <a:pPr>
                  <a:defRPr b="1" lang="fr-FR" sz="1800" spc="-1" strike="noStrike">
                    <a:solidFill>
                      <a:srgbClr val="ffffff"/>
                    </a:solidFill>
                    <a:latin typeface="Calibri"/>
                  </a:defRPr>
                </a:pPr>
              </a:p>
            </c:txPr>
            <c:dLblPos val="outEnd"/>
            <c:showLegendKey val="0"/>
            <c:showVal val="1"/>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4"/>
                <c:pt idx="0">
                  <c:v>2016</c:v>
                </c:pt>
                <c:pt idx="1">
                  <c:v>2017</c:v>
                </c:pt>
                <c:pt idx="2">
                  <c:v>2018</c:v>
                </c:pt>
                <c:pt idx="3">
                  <c:v>2020</c:v>
                </c:pt>
              </c:strCache>
            </c:strRef>
          </c:cat>
          <c:val>
            <c:numRef>
              <c:f>2</c:f>
              <c:numCache>
                <c:formatCode>General</c:formatCode>
                <c:ptCount val="4"/>
                <c:pt idx="0">
                  <c:v>0.13</c:v>
                </c:pt>
                <c:pt idx="1">
                  <c:v>0.154</c:v>
                </c:pt>
                <c:pt idx="2">
                  <c:v>0.14</c:v>
                </c:pt>
                <c:pt idx="3">
                  <c:v>0.16</c:v>
                </c:pt>
              </c:numCache>
            </c:numRef>
          </c:val>
        </c:ser>
        <c:gapWidth val="65"/>
        <c:overlap val="0"/>
        <c:axId val="82405227"/>
        <c:axId val="55733077"/>
      </c:barChart>
      <c:catAx>
        <c:axId val="82405227"/>
        <c:scaling>
          <c:orientation val="minMax"/>
        </c:scaling>
        <c:delete val="0"/>
        <c:axPos val="b"/>
        <c:numFmt formatCode="General" sourceLinked="0"/>
        <c:majorTickMark val="none"/>
        <c:minorTickMark val="none"/>
        <c:tickLblPos val="nextTo"/>
        <c:spPr>
          <a:ln w="19080">
            <a:solidFill>
              <a:srgbClr val="404040"/>
            </a:solidFill>
            <a:round/>
          </a:ln>
        </c:spPr>
        <c:txPr>
          <a:bodyPr/>
          <a:lstStyle/>
          <a:p>
            <a:pPr>
              <a:defRPr b="0" lang="fr-FR" sz="1800" spc="-1" strike="noStrike">
                <a:solidFill>
                  <a:srgbClr val="404040"/>
                </a:solidFill>
                <a:latin typeface="Calibri"/>
              </a:defRPr>
            </a:pPr>
          </a:p>
        </c:txPr>
        <c:crossAx val="55733077"/>
        <c:crosses val="autoZero"/>
        <c:auto val="1"/>
        <c:lblAlgn val="ctr"/>
        <c:lblOffset val="100"/>
        <c:noMultiLvlLbl val="0"/>
      </c:catAx>
      <c:valAx>
        <c:axId val="55733077"/>
        <c:scaling>
          <c:orientation val="minMax"/>
        </c:scaling>
        <c:delete val="1"/>
        <c:axPos val="l"/>
        <c:majorGridlines>
          <c:spPr>
            <a:ln w="9360">
              <a:solidFill>
                <a:srgbClr val="bfbfbf">
                  <a:alpha val="36000"/>
                </a:srgbClr>
              </a:solidFill>
              <a:round/>
            </a:ln>
          </c:spPr>
        </c:majorGridlines>
        <c:numFmt formatCode="General" sourceLinked="1"/>
        <c:majorTickMark val="none"/>
        <c:minorTickMark val="none"/>
        <c:tickLblPos val="nextTo"/>
        <c:spPr>
          <a:ln w="6480">
            <a:solidFill>
              <a:srgbClr val="8b8b8b"/>
            </a:solidFill>
            <a:round/>
          </a:ln>
        </c:spPr>
        <c:txPr>
          <a:bodyPr/>
          <a:lstStyle/>
          <a:p>
            <a:pPr>
              <a:defRPr b="0" lang="fr-FR" sz="1800" spc="-1" strike="noStrike">
                <a:solidFill>
                  <a:srgbClr val="000000"/>
                </a:solidFill>
                <a:latin typeface="Calibri"/>
              </a:defRPr>
            </a:pPr>
          </a:p>
        </c:txPr>
        <c:crossAx val="82405227"/>
        <c:crossBetween val="between"/>
      </c:valAx>
      <c:spPr>
        <a:noFill/>
        <a:ln w="0">
          <a:noFill/>
        </a:ln>
      </c:spPr>
    </c:plotArea>
    <c:legend>
      <c:legendPos val="b"/>
      <c:overlay val="0"/>
      <c:spPr>
        <a:solidFill>
          <a:srgbClr val="f2f2f2">
            <a:alpha val="39000"/>
          </a:srgbClr>
        </a:solidFill>
        <a:ln w="0">
          <a:noFill/>
        </a:ln>
      </c:spPr>
      <c:txPr>
        <a:bodyPr/>
        <a:lstStyle/>
        <a:p>
          <a:pPr>
            <a:defRPr b="0" lang="fr-FR" sz="1800" spc="-1" strike="noStrike">
              <a:solidFill>
                <a:srgbClr val="404040"/>
              </a:solidFill>
              <a:latin typeface="Calibri"/>
            </a:defRPr>
          </a:pPr>
        </a:p>
      </c:txPr>
    </c:legend>
    <c:plotVisOnly val="1"/>
    <c:dispBlanksAs val="gap"/>
  </c:chart>
  <c:spPr>
    <a:gradFill>
      <a:gsLst>
        <a:gs pos="0">
          <a:srgbClr val="ffffff"/>
        </a:gs>
        <a:gs pos="100000">
          <a:srgbClr val="bfbfbf"/>
        </a:gs>
      </a:gsLst>
      <a:path path="circle">
        <a:fillToRect l="50000" t="0" r="50000" b="100000"/>
      </a:path>
    </a:gradFill>
    <a:ln w="9360">
      <a:solidFill>
        <a:srgbClr val="bfbfbf"/>
      </a:solidFill>
      <a:round/>
    </a:ln>
  </c:spPr>
</c:chartSpace>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fr-FR" sz="3300" spc="-1" strike="noStrike">
                <a:solidFill>
                  <a:srgbClr val="000000"/>
                </a:solidFill>
                <a:latin typeface="Calibri"/>
              </a:rPr>
              <a:t>Click to move the slide</a:t>
            </a:r>
            <a:endParaRPr b="0" lang="fr-FR" sz="3300" spc="-1" strike="noStrike">
              <a:solidFill>
                <a:srgbClr val="000000"/>
              </a:solidFill>
              <a:latin typeface="Calibri"/>
            </a:endParaRPr>
          </a:p>
        </p:txBody>
      </p:sp>
      <p:sp>
        <p:nvSpPr>
          <p:cNvPr id="12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fr-FR" sz="2000" spc="-1" strike="noStrike">
                <a:solidFill>
                  <a:srgbClr val="000000"/>
                </a:solidFill>
                <a:latin typeface="Arial"/>
              </a:rPr>
              <a:t>Click to edit the notes format</a:t>
            </a:r>
            <a:endParaRPr b="0" lang="fr-FR" sz="2000" spc="-1" strike="noStrike">
              <a:solidFill>
                <a:srgbClr val="000000"/>
              </a:solidFill>
              <a:latin typeface="Arial"/>
            </a:endParaRPr>
          </a:p>
        </p:txBody>
      </p:sp>
      <p:sp>
        <p:nvSpPr>
          <p:cNvPr id="12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pc="-1" strike="noStrike">
                <a:solidFill>
                  <a:srgbClr val="000000"/>
                </a:solidFill>
                <a:latin typeface="Times New Roman"/>
              </a:rPr>
              <a:t>&lt;header&gt;</a:t>
            </a:r>
            <a:endParaRPr b="0" lang="fr-FR" sz="1400" spc="-1" strike="noStrike">
              <a:solidFill>
                <a:srgbClr val="000000"/>
              </a:solidFill>
              <a:latin typeface="Times New Roman"/>
            </a:endParaRPr>
          </a:p>
        </p:txBody>
      </p:sp>
      <p:sp>
        <p:nvSpPr>
          <p:cNvPr id="126"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indent="0" algn="r">
              <a:buNone/>
              <a:defRPr b="0" lang="fr-FR" sz="1400" spc="-1" strike="noStrike">
                <a:solidFill>
                  <a:srgbClr val="000000"/>
                </a:solidFill>
                <a:latin typeface="Times New Roman"/>
              </a:defRPr>
            </a:lvl1pPr>
          </a:lstStyle>
          <a:p>
            <a:pPr indent="0" algn="r">
              <a:buNone/>
            </a:pPr>
            <a:r>
              <a:rPr b="0" lang="fr-FR" sz="1400" spc="-1" strike="noStrike">
                <a:solidFill>
                  <a:srgbClr val="000000"/>
                </a:solidFill>
                <a:latin typeface="Times New Roman"/>
              </a:rPr>
              <a:t>&lt;date/time&gt;</a:t>
            </a:r>
            <a:endParaRPr b="0" lang="fr-FR" sz="1400" spc="-1" strike="noStrike">
              <a:solidFill>
                <a:srgbClr val="000000"/>
              </a:solidFill>
              <a:latin typeface="Times New Roman"/>
            </a:endParaRPr>
          </a:p>
        </p:txBody>
      </p:sp>
      <p:sp>
        <p:nvSpPr>
          <p:cNvPr id="127"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&lt;footer&gt;</a:t>
            </a:r>
            <a:endParaRPr b="0" lang="fr-FR" sz="1400" spc="-1" strike="noStrike">
              <a:solidFill>
                <a:srgbClr val="000000"/>
              </a:solidFill>
              <a:latin typeface="Times New Roman"/>
            </a:endParaRPr>
          </a:p>
        </p:txBody>
      </p:sp>
      <p:sp>
        <p:nvSpPr>
          <p:cNvPr id="128"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pc="-1" strike="noStrike">
                <a:solidFill>
                  <a:srgbClr val="000000"/>
                </a:solidFill>
                <a:latin typeface="Times New Roman"/>
              </a:defRPr>
            </a:lvl1pPr>
          </a:lstStyle>
          <a:p>
            <a:pPr indent="0" algn="r">
              <a:buNone/>
            </a:pPr>
            <a:fld id="{D04E289A-3AAD-42DC-A99E-7BA84DEC9B2F}" type="slidenum">
              <a:rPr b="0" lang="fr-FR" sz="1400" spc="-1" strike="noStrike">
                <a:solidFill>
                  <a:srgbClr val="000000"/>
                </a:solidFill>
                <a:latin typeface="Times New Roman"/>
              </a:rPr>
              <a:t>&lt;number&gt;</a:t>
            </a:fld>
            <a:endParaRPr b="0" lang="fr-F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1190520" y="1243080"/>
            <a:ext cx="4476240" cy="3357360"/>
          </a:xfrm>
          <a:prstGeom prst="rect">
            <a:avLst/>
          </a:prstGeom>
          <a:ln w="0">
            <a:noFill/>
          </a:ln>
        </p:spPr>
      </p:sp>
      <p:sp>
        <p:nvSpPr>
          <p:cNvPr id="472"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473" name="PlaceHolder 3"/>
          <p:cNvSpPr>
            <a:spLocks noGrp="1"/>
          </p:cNvSpPr>
          <p:nvPr>
            <p:ph type="sldNum" idx="13"/>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Times New Roman"/>
              </a:defRPr>
            </a:lvl1pPr>
          </a:lstStyle>
          <a:p>
            <a:pPr indent="0" algn="r">
              <a:lnSpc>
                <a:spcPct val="100000"/>
              </a:lnSpc>
              <a:buNone/>
            </a:pPr>
            <a:fld id="{72029ABD-8763-438E-B630-29DE701D8C50}" type="slidenum">
              <a:rPr b="0" lang="fr-FR" sz="1200" spc="-1" strike="noStrike">
                <a:solidFill>
                  <a:srgbClr val="000000"/>
                </a:solidFill>
                <a:latin typeface="Times New Roman"/>
              </a:rPr>
              <a:t>83</a:t>
            </a:fld>
            <a:endParaRPr b="0" lang="fr-FR"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1190520" y="1243080"/>
            <a:ext cx="4476240" cy="3357360"/>
          </a:xfrm>
          <a:prstGeom prst="rect">
            <a:avLst/>
          </a:prstGeom>
          <a:ln w="0">
            <a:noFill/>
          </a:ln>
        </p:spPr>
      </p:sp>
      <p:sp>
        <p:nvSpPr>
          <p:cNvPr id="487"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488" name="PlaceHolder 3"/>
          <p:cNvSpPr>
            <a:spLocks noGrp="1"/>
          </p:cNvSpPr>
          <p:nvPr>
            <p:ph type="sldNum" idx="18"/>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mn-lt"/>
              </a:defRPr>
            </a:lvl1pPr>
          </a:lstStyle>
          <a:p>
            <a:pPr indent="0" algn="r">
              <a:lnSpc>
                <a:spcPct val="100000"/>
              </a:lnSpc>
              <a:buNone/>
            </a:pPr>
            <a:fld id="{C22A9C2C-F732-4136-9DB2-3030CEF9676B}" type="slidenum">
              <a:rPr b="0" lang="fr-FR" sz="1200" spc="-1" strike="noStrike">
                <a:solidFill>
                  <a:srgbClr val="000000"/>
                </a:solidFill>
                <a:latin typeface="+mn-lt"/>
              </a:rPr>
              <a:t>83</a:t>
            </a:fld>
            <a:endParaRPr b="0" lang="fr-FR" sz="12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sldImg"/>
          </p:nvPr>
        </p:nvSpPr>
        <p:spPr>
          <a:xfrm>
            <a:off x="1190520" y="1243080"/>
            <a:ext cx="4476240" cy="3357360"/>
          </a:xfrm>
          <a:prstGeom prst="rect">
            <a:avLst/>
          </a:prstGeom>
          <a:ln w="0">
            <a:noFill/>
          </a:ln>
        </p:spPr>
      </p:sp>
      <p:sp>
        <p:nvSpPr>
          <p:cNvPr id="490" name="PlaceHolder 2"/>
          <p:cNvSpPr>
            <a:spLocks noGrp="1"/>
          </p:cNvSpPr>
          <p:nvPr>
            <p:ph type="body"/>
          </p:nvPr>
        </p:nvSpPr>
        <p:spPr>
          <a:xfrm>
            <a:off x="685800" y="4788000"/>
            <a:ext cx="5486040" cy="3916080"/>
          </a:xfrm>
          <a:prstGeom prst="rect">
            <a:avLst/>
          </a:prstGeom>
          <a:noFill/>
          <a:ln w="0">
            <a:noFill/>
          </a:ln>
        </p:spPr>
        <p:txBody>
          <a:bodyPr anchor="t">
            <a:noAutofit/>
          </a:bodyPr>
          <a:p>
            <a:pPr marL="216000" indent="0">
              <a:buNone/>
            </a:pPr>
            <a:endParaRPr b="0" lang="fr-FR" sz="1800" spc="-1" strike="noStrike">
              <a:solidFill>
                <a:srgbClr val="000000"/>
              </a:solidFill>
              <a:latin typeface="Arial"/>
            </a:endParaRPr>
          </a:p>
        </p:txBody>
      </p:sp>
      <p:sp>
        <p:nvSpPr>
          <p:cNvPr id="491" name="PlaceHolder 3"/>
          <p:cNvSpPr>
            <a:spLocks noGrp="1"/>
          </p:cNvSpPr>
          <p:nvPr>
            <p:ph type="sldNum" idx="19"/>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mn-lt"/>
              </a:defRPr>
            </a:lvl1pPr>
          </a:lstStyle>
          <a:p>
            <a:pPr indent="0" algn="r">
              <a:lnSpc>
                <a:spcPct val="100000"/>
              </a:lnSpc>
              <a:buNone/>
            </a:pPr>
            <a:fld id="{89197995-CF8A-4885-B68E-6AB34403224C}" type="slidenum">
              <a:rPr b="0" lang="fr-FR" sz="1200" spc="-1" strike="noStrike">
                <a:solidFill>
                  <a:srgbClr val="000000"/>
                </a:solidFill>
                <a:latin typeface="+mn-lt"/>
              </a:rPr>
              <a:t>83</a:t>
            </a:fld>
            <a:endParaRPr b="0" lang="fr-FR"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1190520" y="1243080"/>
            <a:ext cx="4476240" cy="3357360"/>
          </a:xfrm>
          <a:prstGeom prst="rect">
            <a:avLst/>
          </a:prstGeom>
          <a:ln w="0">
            <a:noFill/>
          </a:ln>
        </p:spPr>
      </p:sp>
      <p:sp>
        <p:nvSpPr>
          <p:cNvPr id="475" name="PlaceHolder 2"/>
          <p:cNvSpPr>
            <a:spLocks noGrp="1"/>
          </p:cNvSpPr>
          <p:nvPr>
            <p:ph type="body"/>
          </p:nvPr>
        </p:nvSpPr>
        <p:spPr>
          <a:xfrm>
            <a:off x="685800" y="4788000"/>
            <a:ext cx="5486040" cy="3916080"/>
          </a:xfrm>
          <a:prstGeom prst="rect">
            <a:avLst/>
          </a:prstGeom>
          <a:noFill/>
          <a:ln w="0">
            <a:noFill/>
          </a:ln>
        </p:spPr>
        <p:txBody>
          <a:bodyPr anchor="t">
            <a:noAutofit/>
          </a:bodyPr>
          <a:p>
            <a:pPr marL="216000" indent="0">
              <a:buNone/>
            </a:pPr>
            <a:endParaRPr b="0" lang="fr-FR" sz="1800" spc="-1" strike="noStrike">
              <a:solidFill>
                <a:srgbClr val="000000"/>
              </a:solidFill>
              <a:latin typeface="Arial"/>
            </a:endParaRPr>
          </a:p>
        </p:txBody>
      </p:sp>
      <p:sp>
        <p:nvSpPr>
          <p:cNvPr id="476" name="PlaceHolder 3"/>
          <p:cNvSpPr>
            <a:spLocks noGrp="1"/>
          </p:cNvSpPr>
          <p:nvPr>
            <p:ph type="sldNum" idx="14"/>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mn-lt"/>
              </a:defRPr>
            </a:lvl1pPr>
          </a:lstStyle>
          <a:p>
            <a:pPr indent="0" algn="r">
              <a:lnSpc>
                <a:spcPct val="100000"/>
              </a:lnSpc>
              <a:buNone/>
            </a:pPr>
            <a:fld id="{AC886683-F04F-4B58-AC7E-932362A81C70}" type="slidenum">
              <a:rPr b="0" lang="fr-FR" sz="1200" spc="-1" strike="noStrike">
                <a:solidFill>
                  <a:srgbClr val="000000"/>
                </a:solidFill>
                <a:latin typeface="+mn-lt"/>
              </a:rPr>
              <a:t>83</a:t>
            </a:fld>
            <a:endParaRPr b="0" lang="fr-FR" sz="12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1190520" y="1243080"/>
            <a:ext cx="4476240" cy="3357360"/>
          </a:xfrm>
          <a:prstGeom prst="rect">
            <a:avLst/>
          </a:prstGeom>
          <a:ln w="0">
            <a:noFill/>
          </a:ln>
        </p:spPr>
      </p:sp>
      <p:sp>
        <p:nvSpPr>
          <p:cNvPr id="493" name="PlaceHolder 2"/>
          <p:cNvSpPr>
            <a:spLocks noGrp="1"/>
          </p:cNvSpPr>
          <p:nvPr>
            <p:ph type="body"/>
          </p:nvPr>
        </p:nvSpPr>
        <p:spPr>
          <a:xfrm>
            <a:off x="685800" y="4788000"/>
            <a:ext cx="5486040" cy="3916080"/>
          </a:xfrm>
          <a:prstGeom prst="rect">
            <a:avLst/>
          </a:prstGeom>
          <a:noFill/>
          <a:ln w="0">
            <a:noFill/>
          </a:ln>
        </p:spPr>
        <p:txBody>
          <a:bodyPr anchor="t">
            <a:noAutofit/>
          </a:bodyPr>
          <a:p>
            <a:pPr marL="216000" indent="0">
              <a:buNone/>
            </a:pPr>
            <a:endParaRPr b="0" lang="fr-FR" sz="1800" spc="-1" strike="noStrike">
              <a:solidFill>
                <a:srgbClr val="000000"/>
              </a:solidFill>
              <a:latin typeface="Arial"/>
            </a:endParaRPr>
          </a:p>
        </p:txBody>
      </p:sp>
      <p:sp>
        <p:nvSpPr>
          <p:cNvPr id="494" name="PlaceHolder 3"/>
          <p:cNvSpPr>
            <a:spLocks noGrp="1"/>
          </p:cNvSpPr>
          <p:nvPr>
            <p:ph type="sldNum" idx="20"/>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mn-lt"/>
              </a:defRPr>
            </a:lvl1pPr>
          </a:lstStyle>
          <a:p>
            <a:pPr indent="0" algn="r">
              <a:lnSpc>
                <a:spcPct val="100000"/>
              </a:lnSpc>
              <a:buNone/>
            </a:pPr>
            <a:fld id="{68FD0D32-E3CA-4489-A797-B447CF9F66DA}" type="slidenum">
              <a:rPr b="0" lang="fr-FR" sz="1200" spc="-1" strike="noStrike">
                <a:solidFill>
                  <a:srgbClr val="000000"/>
                </a:solidFill>
                <a:latin typeface="+mn-lt"/>
              </a:rPr>
              <a:t>83</a:t>
            </a:fld>
            <a:endParaRPr b="0" lang="fr-FR" sz="1200" spc="-1" strike="noStrike">
              <a:solidFill>
                <a:srgbClr val="000000"/>
              </a:solid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1190520" y="1243080"/>
            <a:ext cx="4476240" cy="3357360"/>
          </a:xfrm>
          <a:prstGeom prst="rect">
            <a:avLst/>
          </a:prstGeom>
          <a:ln w="0">
            <a:noFill/>
          </a:ln>
        </p:spPr>
      </p:sp>
      <p:sp>
        <p:nvSpPr>
          <p:cNvPr id="496" name="PlaceHolder 2"/>
          <p:cNvSpPr>
            <a:spLocks noGrp="1"/>
          </p:cNvSpPr>
          <p:nvPr>
            <p:ph type="body"/>
          </p:nvPr>
        </p:nvSpPr>
        <p:spPr>
          <a:xfrm>
            <a:off x="685800" y="4788000"/>
            <a:ext cx="5486040" cy="3916080"/>
          </a:xfrm>
          <a:prstGeom prst="rect">
            <a:avLst/>
          </a:prstGeom>
          <a:noFill/>
          <a:ln w="0">
            <a:noFill/>
          </a:ln>
        </p:spPr>
        <p:txBody>
          <a:bodyPr anchor="t">
            <a:noAutofit/>
          </a:bodyPr>
          <a:p>
            <a:pPr marL="216000" indent="0">
              <a:buNone/>
            </a:pPr>
            <a:endParaRPr b="0" lang="fr-FR" sz="1800" spc="-1" strike="noStrike">
              <a:solidFill>
                <a:srgbClr val="000000"/>
              </a:solidFill>
              <a:latin typeface="Arial"/>
            </a:endParaRPr>
          </a:p>
        </p:txBody>
      </p:sp>
      <p:sp>
        <p:nvSpPr>
          <p:cNvPr id="497" name="PlaceHolder 3"/>
          <p:cNvSpPr>
            <a:spLocks noGrp="1"/>
          </p:cNvSpPr>
          <p:nvPr>
            <p:ph type="sldNum" idx="21"/>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mn-lt"/>
              </a:defRPr>
            </a:lvl1pPr>
          </a:lstStyle>
          <a:p>
            <a:pPr indent="0" algn="r">
              <a:lnSpc>
                <a:spcPct val="100000"/>
              </a:lnSpc>
              <a:buNone/>
            </a:pPr>
            <a:fld id="{AFDDB26A-A12B-4F58-8B6F-D6182AF564A4}" type="slidenum">
              <a:rPr b="0" lang="fr-FR" sz="1200" spc="-1" strike="noStrike">
                <a:solidFill>
                  <a:srgbClr val="000000"/>
                </a:solidFill>
                <a:latin typeface="+mn-lt"/>
              </a:rPr>
              <a:t>83</a:t>
            </a:fld>
            <a:endParaRPr b="0" lang="fr-FR"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1190520" y="1243080"/>
            <a:ext cx="4476240" cy="3357360"/>
          </a:xfrm>
          <a:prstGeom prst="rect">
            <a:avLst/>
          </a:prstGeom>
          <a:ln w="0">
            <a:noFill/>
          </a:ln>
        </p:spPr>
      </p:sp>
      <p:sp>
        <p:nvSpPr>
          <p:cNvPr id="478"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479" name="PlaceHolder 3"/>
          <p:cNvSpPr>
            <a:spLocks noGrp="1"/>
          </p:cNvSpPr>
          <p:nvPr>
            <p:ph type="sldNum" idx="15"/>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mn-lt"/>
              </a:defRPr>
            </a:lvl1pPr>
          </a:lstStyle>
          <a:p>
            <a:pPr indent="0" algn="r">
              <a:lnSpc>
                <a:spcPct val="100000"/>
              </a:lnSpc>
              <a:buNone/>
            </a:pPr>
            <a:fld id="{3250A01E-2657-4021-A8A1-E58F8BF64638}" type="slidenum">
              <a:rPr b="0" lang="fr-FR" sz="1200" spc="-1" strike="noStrike">
                <a:solidFill>
                  <a:srgbClr val="000000"/>
                </a:solidFill>
                <a:latin typeface="+mn-lt"/>
              </a:rPr>
              <a:t>83</a:t>
            </a:fld>
            <a:endParaRPr b="0" lang="fr-FR" sz="1200" spc="-1" strike="noStrike">
              <a:solidFill>
                <a:srgbClr val="000000"/>
              </a:solidFill>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1190520" y="1243080"/>
            <a:ext cx="4476240" cy="3357360"/>
          </a:xfrm>
          <a:prstGeom prst="rect">
            <a:avLst/>
          </a:prstGeom>
          <a:ln w="0">
            <a:noFill/>
          </a:ln>
        </p:spPr>
      </p:sp>
      <p:sp>
        <p:nvSpPr>
          <p:cNvPr id="499" name="PlaceHolder 2"/>
          <p:cNvSpPr>
            <a:spLocks noGrp="1"/>
          </p:cNvSpPr>
          <p:nvPr>
            <p:ph type="body"/>
          </p:nvPr>
        </p:nvSpPr>
        <p:spPr>
          <a:xfrm>
            <a:off x="685800" y="4788000"/>
            <a:ext cx="5486040" cy="3916080"/>
          </a:xfrm>
          <a:prstGeom prst="rect">
            <a:avLst/>
          </a:prstGeom>
          <a:noFill/>
          <a:ln w="0">
            <a:noFill/>
          </a:ln>
        </p:spPr>
        <p:txBody>
          <a:bodyPr anchor="t">
            <a:noAutofit/>
          </a:bodyPr>
          <a:p>
            <a:pPr marL="216000" indent="0">
              <a:buNone/>
            </a:pPr>
            <a:endParaRPr b="0" lang="fr-FR" sz="1800" spc="-1" strike="noStrike">
              <a:solidFill>
                <a:srgbClr val="000000"/>
              </a:solidFill>
              <a:latin typeface="Arial"/>
            </a:endParaRPr>
          </a:p>
        </p:txBody>
      </p:sp>
      <p:sp>
        <p:nvSpPr>
          <p:cNvPr id="500" name="PlaceHolder 3"/>
          <p:cNvSpPr>
            <a:spLocks noGrp="1"/>
          </p:cNvSpPr>
          <p:nvPr>
            <p:ph type="sldNum" idx="22"/>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mn-lt"/>
              </a:defRPr>
            </a:lvl1pPr>
          </a:lstStyle>
          <a:p>
            <a:pPr indent="0" algn="r">
              <a:lnSpc>
                <a:spcPct val="100000"/>
              </a:lnSpc>
              <a:buNone/>
            </a:pPr>
            <a:fld id="{A9B4AE09-35A0-483E-906A-2349F4AC6E1F}" type="slidenum">
              <a:rPr b="0" lang="fr-FR" sz="1200" spc="-1" strike="noStrike">
                <a:solidFill>
                  <a:srgbClr val="000000"/>
                </a:solidFill>
                <a:latin typeface="+mn-lt"/>
              </a:rPr>
              <a:t>83</a:t>
            </a:fld>
            <a:endParaRPr b="0" lang="fr-FR" sz="1200" spc="-1" strike="noStrike">
              <a:solidFill>
                <a:srgbClr val="000000"/>
              </a:solidFill>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1190520" y="1243080"/>
            <a:ext cx="4476240" cy="3357360"/>
          </a:xfrm>
          <a:prstGeom prst="rect">
            <a:avLst/>
          </a:prstGeom>
          <a:ln w="0">
            <a:noFill/>
          </a:ln>
        </p:spPr>
      </p:sp>
      <p:sp>
        <p:nvSpPr>
          <p:cNvPr id="502"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503" name="PlaceHolder 3"/>
          <p:cNvSpPr>
            <a:spLocks noGrp="1"/>
          </p:cNvSpPr>
          <p:nvPr>
            <p:ph type="sldNum" idx="23"/>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Times New Roman"/>
              </a:defRPr>
            </a:lvl1pPr>
          </a:lstStyle>
          <a:p>
            <a:pPr indent="0" algn="r">
              <a:lnSpc>
                <a:spcPct val="100000"/>
              </a:lnSpc>
              <a:buNone/>
            </a:pPr>
            <a:fld id="{2BCC7A3E-1725-4DBA-91BC-B0760CE798AB}" type="slidenum">
              <a:rPr b="0" lang="fr-FR" sz="1200" spc="-1" strike="noStrike">
                <a:solidFill>
                  <a:srgbClr val="000000"/>
                </a:solidFill>
                <a:latin typeface="Times New Roman"/>
              </a:rPr>
              <a:t>83</a:t>
            </a:fld>
            <a:endParaRPr b="0" lang="fr-FR" sz="1200" spc="-1" strike="noStrike">
              <a:solidFill>
                <a:srgbClr val="000000"/>
              </a:solidFill>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1190520" y="1243080"/>
            <a:ext cx="4476240" cy="3357360"/>
          </a:xfrm>
          <a:prstGeom prst="rect">
            <a:avLst/>
          </a:prstGeom>
          <a:ln w="0">
            <a:noFill/>
          </a:ln>
        </p:spPr>
      </p:sp>
      <p:sp>
        <p:nvSpPr>
          <p:cNvPr id="505"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506" name="PlaceHolder 3"/>
          <p:cNvSpPr>
            <a:spLocks noGrp="1"/>
          </p:cNvSpPr>
          <p:nvPr>
            <p:ph type="sldNum" idx="24"/>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Times New Roman"/>
              </a:defRPr>
            </a:lvl1pPr>
          </a:lstStyle>
          <a:p>
            <a:pPr indent="0" algn="r">
              <a:lnSpc>
                <a:spcPct val="100000"/>
              </a:lnSpc>
              <a:buNone/>
            </a:pPr>
            <a:fld id="{CA8E042E-B9C8-4AD9-8D32-1612FE1D5824}" type="slidenum">
              <a:rPr b="0" lang="fr-FR" sz="1200" spc="-1" strike="noStrike">
                <a:solidFill>
                  <a:srgbClr val="000000"/>
                </a:solidFill>
                <a:latin typeface="Times New Roman"/>
              </a:rPr>
              <a:t>83</a:t>
            </a:fld>
            <a:endParaRPr b="0" lang="fr-FR" sz="1200" spc="-1" strike="noStrike">
              <a:solidFill>
                <a:srgbClr val="000000"/>
              </a:solidFill>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1190520" y="1243080"/>
            <a:ext cx="4476240" cy="3357360"/>
          </a:xfrm>
          <a:prstGeom prst="rect">
            <a:avLst/>
          </a:prstGeom>
          <a:ln w="0">
            <a:noFill/>
          </a:ln>
        </p:spPr>
      </p:sp>
      <p:sp>
        <p:nvSpPr>
          <p:cNvPr id="508"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509" name="PlaceHolder 3"/>
          <p:cNvSpPr>
            <a:spLocks noGrp="1"/>
          </p:cNvSpPr>
          <p:nvPr>
            <p:ph type="sldNum" idx="25"/>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Times New Roman"/>
              </a:defRPr>
            </a:lvl1pPr>
          </a:lstStyle>
          <a:p>
            <a:pPr indent="0" algn="r">
              <a:lnSpc>
                <a:spcPct val="100000"/>
              </a:lnSpc>
              <a:buNone/>
            </a:pPr>
            <a:fld id="{463B7CD0-A83B-410F-9B84-547129BA76C6}" type="slidenum">
              <a:rPr b="0" lang="fr-FR" sz="1200" spc="-1" strike="noStrike">
                <a:solidFill>
                  <a:srgbClr val="000000"/>
                </a:solidFill>
                <a:latin typeface="Times New Roman"/>
              </a:rPr>
              <a:t>83</a:t>
            </a:fld>
            <a:endParaRPr b="0" lang="fr-FR" sz="1200" spc="-1" strike="noStrike">
              <a:solidFill>
                <a:srgbClr val="000000"/>
              </a:solidFill>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1190520" y="1243080"/>
            <a:ext cx="4476240" cy="3357360"/>
          </a:xfrm>
          <a:prstGeom prst="rect">
            <a:avLst/>
          </a:prstGeom>
          <a:ln w="0">
            <a:noFill/>
          </a:ln>
        </p:spPr>
      </p:sp>
      <p:sp>
        <p:nvSpPr>
          <p:cNvPr id="511" name="PlaceHolder 2"/>
          <p:cNvSpPr>
            <a:spLocks noGrp="1"/>
          </p:cNvSpPr>
          <p:nvPr>
            <p:ph type="body"/>
          </p:nvPr>
        </p:nvSpPr>
        <p:spPr>
          <a:xfrm>
            <a:off x="685800" y="4788000"/>
            <a:ext cx="5486040" cy="3916080"/>
          </a:xfrm>
          <a:prstGeom prst="rect">
            <a:avLst/>
          </a:prstGeom>
          <a:noFill/>
          <a:ln w="0">
            <a:noFill/>
          </a:ln>
        </p:spPr>
        <p:txBody>
          <a:bodyPr anchor="t">
            <a:noAutofit/>
          </a:bodyPr>
          <a:p>
            <a:pPr marL="216000" indent="0">
              <a:buNone/>
            </a:pPr>
            <a:endParaRPr b="0" lang="fr-FR" sz="1800" spc="-1" strike="noStrike">
              <a:solidFill>
                <a:srgbClr val="000000"/>
              </a:solidFill>
              <a:latin typeface="Arial"/>
            </a:endParaRPr>
          </a:p>
        </p:txBody>
      </p:sp>
      <p:sp>
        <p:nvSpPr>
          <p:cNvPr id="512" name="PlaceHolder 3"/>
          <p:cNvSpPr>
            <a:spLocks noGrp="1"/>
          </p:cNvSpPr>
          <p:nvPr>
            <p:ph type="sldNum" idx="26"/>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mn-lt"/>
              </a:defRPr>
            </a:lvl1pPr>
          </a:lstStyle>
          <a:p>
            <a:pPr indent="0" algn="r">
              <a:lnSpc>
                <a:spcPct val="100000"/>
              </a:lnSpc>
              <a:buNone/>
            </a:pPr>
            <a:fld id="{B81137AF-7FD7-49D5-A26A-466656C53FDD}" type="slidenum">
              <a:rPr b="0" lang="fr-FR" sz="1200" spc="-1" strike="noStrike">
                <a:solidFill>
                  <a:srgbClr val="000000"/>
                </a:solidFill>
                <a:latin typeface="+mn-lt"/>
              </a:rPr>
              <a:t>83</a:t>
            </a:fld>
            <a:endParaRPr b="0" lang="fr-FR" sz="1200" spc="-1" strike="noStrike">
              <a:solidFill>
                <a:srgbClr val="000000"/>
              </a:solidFill>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1190520" y="1243080"/>
            <a:ext cx="4476240" cy="3357360"/>
          </a:xfrm>
          <a:prstGeom prst="rect">
            <a:avLst/>
          </a:prstGeom>
          <a:ln w="0">
            <a:noFill/>
          </a:ln>
        </p:spPr>
      </p:sp>
      <p:sp>
        <p:nvSpPr>
          <p:cNvPr id="514"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515" name="PlaceHolder 3"/>
          <p:cNvSpPr>
            <a:spLocks noGrp="1"/>
          </p:cNvSpPr>
          <p:nvPr>
            <p:ph type="sldNum" idx="27"/>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Times New Roman"/>
              </a:defRPr>
            </a:lvl1pPr>
          </a:lstStyle>
          <a:p>
            <a:pPr indent="0" algn="r">
              <a:lnSpc>
                <a:spcPct val="100000"/>
              </a:lnSpc>
              <a:buNone/>
            </a:pPr>
            <a:fld id="{7558C7AB-1FA3-4739-9153-6CA08CBAA1C4}" type="slidenum">
              <a:rPr b="0" lang="fr-FR" sz="1200" spc="-1" strike="noStrike">
                <a:solidFill>
                  <a:srgbClr val="000000"/>
                </a:solidFill>
                <a:latin typeface="Times New Roman"/>
              </a:rPr>
              <a:t>83</a:t>
            </a:fld>
            <a:endParaRPr b="0" lang="fr-FR" sz="1200" spc="-1" strike="noStrike">
              <a:solidFill>
                <a:srgbClr val="000000"/>
              </a:solidFill>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1190520" y="1243080"/>
            <a:ext cx="4476240" cy="3357360"/>
          </a:xfrm>
          <a:prstGeom prst="rect">
            <a:avLst/>
          </a:prstGeom>
          <a:ln w="0">
            <a:noFill/>
          </a:ln>
        </p:spPr>
      </p:sp>
      <p:sp>
        <p:nvSpPr>
          <p:cNvPr id="517"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518" name="PlaceHolder 3"/>
          <p:cNvSpPr>
            <a:spLocks noGrp="1"/>
          </p:cNvSpPr>
          <p:nvPr>
            <p:ph type="sldNum" idx="28"/>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Times New Roman"/>
              </a:defRPr>
            </a:lvl1pPr>
          </a:lstStyle>
          <a:p>
            <a:pPr indent="0" algn="r">
              <a:lnSpc>
                <a:spcPct val="100000"/>
              </a:lnSpc>
              <a:buNone/>
            </a:pPr>
            <a:fld id="{448C639B-F361-4D6B-92BB-81C799872312}" type="slidenum">
              <a:rPr b="0" lang="fr-FR" sz="1200" spc="-1" strike="noStrike">
                <a:solidFill>
                  <a:srgbClr val="000000"/>
                </a:solidFill>
                <a:latin typeface="Times New Roman"/>
              </a:rPr>
              <a:t>83</a:t>
            </a:fld>
            <a:endParaRPr b="0" lang="fr-FR" sz="1200" spc="-1" strike="noStrike">
              <a:solidFill>
                <a:srgbClr val="000000"/>
              </a:solidFill>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1190520" y="1243080"/>
            <a:ext cx="4476240" cy="3357360"/>
          </a:xfrm>
          <a:prstGeom prst="rect">
            <a:avLst/>
          </a:prstGeom>
          <a:ln w="0">
            <a:noFill/>
          </a:ln>
        </p:spPr>
      </p:sp>
      <p:sp>
        <p:nvSpPr>
          <p:cNvPr id="520"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521" name="PlaceHolder 3"/>
          <p:cNvSpPr>
            <a:spLocks noGrp="1"/>
          </p:cNvSpPr>
          <p:nvPr>
            <p:ph type="sldNum" idx="29"/>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Times New Roman"/>
              </a:defRPr>
            </a:lvl1pPr>
          </a:lstStyle>
          <a:p>
            <a:pPr indent="0" algn="r">
              <a:lnSpc>
                <a:spcPct val="100000"/>
              </a:lnSpc>
              <a:buNone/>
            </a:pPr>
            <a:fld id="{F99E4609-D7C9-4423-84D8-3A38C64FD67B}" type="slidenum">
              <a:rPr b="0" lang="fr-FR" sz="1200" spc="-1" strike="noStrike">
                <a:solidFill>
                  <a:srgbClr val="000000"/>
                </a:solidFill>
                <a:latin typeface="Times New Roman"/>
              </a:rPr>
              <a:t>83</a:t>
            </a:fld>
            <a:endParaRPr b="0" lang="fr-FR" sz="1200" spc="-1" strike="noStrike">
              <a:solidFill>
                <a:srgbClr val="000000"/>
              </a:solidFill>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1190520" y="1243080"/>
            <a:ext cx="4476240" cy="3357360"/>
          </a:xfrm>
          <a:prstGeom prst="rect">
            <a:avLst/>
          </a:prstGeom>
          <a:ln w="0">
            <a:noFill/>
          </a:ln>
        </p:spPr>
      </p:sp>
      <p:sp>
        <p:nvSpPr>
          <p:cNvPr id="523"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524" name="PlaceHolder 3"/>
          <p:cNvSpPr>
            <a:spLocks noGrp="1"/>
          </p:cNvSpPr>
          <p:nvPr>
            <p:ph type="sldNum" idx="30"/>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Times New Roman"/>
              </a:defRPr>
            </a:lvl1pPr>
          </a:lstStyle>
          <a:p>
            <a:pPr indent="0" algn="r">
              <a:lnSpc>
                <a:spcPct val="100000"/>
              </a:lnSpc>
              <a:buNone/>
            </a:pPr>
            <a:fld id="{3199E068-D84F-4928-86BB-EE60A03FC5C4}" type="slidenum">
              <a:rPr b="0" lang="fr-FR" sz="1200" spc="-1" strike="noStrike">
                <a:solidFill>
                  <a:srgbClr val="000000"/>
                </a:solidFill>
                <a:latin typeface="Times New Roman"/>
              </a:rPr>
              <a:t>83</a:t>
            </a:fld>
            <a:endParaRPr b="0" lang="fr-FR"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1190520" y="1243080"/>
            <a:ext cx="4476240" cy="3357360"/>
          </a:xfrm>
          <a:prstGeom prst="rect">
            <a:avLst/>
          </a:prstGeom>
          <a:ln w="0">
            <a:noFill/>
          </a:ln>
        </p:spPr>
      </p:sp>
      <p:sp>
        <p:nvSpPr>
          <p:cNvPr id="481"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482" name="PlaceHolder 3"/>
          <p:cNvSpPr>
            <a:spLocks noGrp="1"/>
          </p:cNvSpPr>
          <p:nvPr>
            <p:ph type="sldNum" idx="16"/>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mn-lt"/>
              </a:defRPr>
            </a:lvl1pPr>
          </a:lstStyle>
          <a:p>
            <a:pPr indent="0" algn="r">
              <a:lnSpc>
                <a:spcPct val="100000"/>
              </a:lnSpc>
              <a:buNone/>
            </a:pPr>
            <a:fld id="{ACAEC6D3-0F06-4CF9-BF16-3300E35C5BA8}" type="slidenum">
              <a:rPr b="0" lang="fr-FR" sz="1200" spc="-1" strike="noStrike">
                <a:solidFill>
                  <a:srgbClr val="000000"/>
                </a:solidFill>
                <a:latin typeface="+mn-lt"/>
              </a:rPr>
              <a:t>83</a:t>
            </a:fld>
            <a:endParaRPr b="0" lang="fr-FR"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sldImg"/>
          </p:nvPr>
        </p:nvSpPr>
        <p:spPr>
          <a:xfrm>
            <a:off x="1190520" y="1243080"/>
            <a:ext cx="4476240" cy="3357360"/>
          </a:xfrm>
          <a:prstGeom prst="rect">
            <a:avLst/>
          </a:prstGeom>
          <a:ln w="0">
            <a:noFill/>
          </a:ln>
        </p:spPr>
      </p:sp>
      <p:sp>
        <p:nvSpPr>
          <p:cNvPr id="484" name="PlaceHolder 2"/>
          <p:cNvSpPr>
            <a:spLocks noGrp="1"/>
          </p:cNvSpPr>
          <p:nvPr>
            <p:ph type="body"/>
          </p:nvPr>
        </p:nvSpPr>
        <p:spPr>
          <a:xfrm>
            <a:off x="685800" y="4788000"/>
            <a:ext cx="5486040" cy="3916080"/>
          </a:xfrm>
          <a:prstGeom prst="rect">
            <a:avLst/>
          </a:prstGeom>
          <a:noFill/>
          <a:ln w="0">
            <a:noFill/>
          </a:ln>
        </p:spPr>
        <p:txBody>
          <a:bodyPr numCol="1" spcCol="0" anchor="t">
            <a:noAutofit/>
          </a:bodyPr>
          <a:p>
            <a:pPr marL="216000" indent="0">
              <a:buNone/>
            </a:pPr>
            <a:endParaRPr b="0" lang="fr-FR" sz="1800" spc="-1" strike="noStrike">
              <a:solidFill>
                <a:srgbClr val="000000"/>
              </a:solidFill>
              <a:latin typeface="Arial"/>
            </a:endParaRPr>
          </a:p>
        </p:txBody>
      </p:sp>
      <p:sp>
        <p:nvSpPr>
          <p:cNvPr id="485" name="PlaceHolder 3"/>
          <p:cNvSpPr>
            <a:spLocks noGrp="1"/>
          </p:cNvSpPr>
          <p:nvPr>
            <p:ph type="sldNum" idx="17"/>
          </p:nvPr>
        </p:nvSpPr>
        <p:spPr>
          <a:xfrm>
            <a:off x="3884760" y="9448920"/>
            <a:ext cx="2971440" cy="498240"/>
          </a:xfrm>
          <a:prstGeom prst="rect">
            <a:avLst/>
          </a:prstGeom>
          <a:noFill/>
          <a:ln w="0">
            <a:noFill/>
          </a:ln>
        </p:spPr>
        <p:txBody>
          <a:bodyPr numCol="1" spcCol="0" anchor="b">
            <a:noAutofit/>
          </a:bodyPr>
          <a:lstStyle>
            <a:lvl1pPr indent="0" algn="r">
              <a:lnSpc>
                <a:spcPct val="100000"/>
              </a:lnSpc>
              <a:buNone/>
              <a:defRPr b="0" lang="fr-FR" sz="1200" spc="-1" strike="noStrike">
                <a:solidFill>
                  <a:srgbClr val="000000"/>
                </a:solidFill>
                <a:latin typeface="+mn-lt"/>
              </a:defRPr>
            </a:lvl1pPr>
          </a:lstStyle>
          <a:p>
            <a:pPr indent="0" algn="r">
              <a:lnSpc>
                <a:spcPct val="100000"/>
              </a:lnSpc>
              <a:buNone/>
            </a:pPr>
            <a:fld id="{E43186CF-61B9-4A44-9A97-31BC00FEA035}" type="slidenum">
              <a:rPr b="0" lang="fr-FR" sz="1200" spc="-1" strike="noStrike">
                <a:solidFill>
                  <a:srgbClr val="000000"/>
                </a:solidFill>
                <a:latin typeface="+mn-lt"/>
              </a:rPr>
              <a:t>83</a:t>
            </a:fld>
            <a:endParaRPr b="0" lang="fr-FR"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3C36CE8F-9F00-4EDC-B5C1-D91F4D097CFF}" type="slidenum">
              <a:t>&lt;#&gt;</a:t>
            </a:fld>
          </a:p>
        </p:txBody>
      </p:sp>
      <p:sp>
        <p:nvSpPr>
          <p:cNvPr id="4" name="PlaceHolder 3"/>
          <p:cNvSpPr>
            <a:spLocks noGrp="1"/>
          </p:cNvSpPr>
          <p:nvPr>
            <p:ph type="dt" idx="1"/>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DA11195-09BA-449D-94F0-41B549FA8E40}"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459E23E0-F28E-47B3-A680-AF4C3C1090CC}" type="slidenum">
              <a:t>&lt;#&gt;</a:t>
            </a:fld>
          </a:p>
        </p:txBody>
      </p:sp>
      <p:sp>
        <p:nvSpPr>
          <p:cNvPr id="9" name="PlaceHolder 8"/>
          <p:cNvSpPr>
            <a:spLocks noGrp="1"/>
          </p:cNvSpPr>
          <p:nvPr>
            <p:ph type="dt" idx="1"/>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7ABDBD13-564D-4D21-B2D9-50E0B4E0CB97}" type="slidenum">
              <a:t>&lt;#&gt;</a:t>
            </a:fld>
          </a:p>
        </p:txBody>
      </p:sp>
      <p:sp>
        <p:nvSpPr>
          <p:cNvPr id="11" name="PlaceHolder 10"/>
          <p:cNvSpPr>
            <a:spLocks noGrp="1"/>
          </p:cNvSpPr>
          <p:nvPr>
            <p:ph type="dt" idx="1"/>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BC46C144-1711-45DA-B504-02213C6183ED}"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C5A4BEC2-9131-42A1-A923-4F053BCB1313}"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532E2AC-4B81-4BC1-AB6F-83E7BE04020D}"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AA4325BD-B1F8-4624-93D5-3497D589ED04}"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C230E3CB-65DC-4DAC-82FE-D25BFAC5ECC1}"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143000" y="1122480"/>
            <a:ext cx="6857640" cy="1106676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0F6EFAB-B359-4AED-A743-55478C44B339}"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88FF80B-C70D-4C48-A7D7-6C2CFCBC1BE3}"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22E905AA-05B4-4F3E-99B6-FDBFE156DFD2}"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8025244-D199-4359-AB41-89B324A103DF}"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AB88EB3-8A1E-4F37-9782-30C61BD1A119}"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D2A9D432-1B0D-4CD9-8B8C-E6A89B4F457B}"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80524CC1-E7FF-4376-91DA-72B5F1FBF2DE}" type="slidenum">
              <a:t>&lt;#&gt;</a:t>
            </a:fld>
          </a:p>
        </p:txBody>
      </p:sp>
      <p:sp>
        <p:nvSpPr>
          <p:cNvPr id="9" name="PlaceHolder 8"/>
          <p:cNvSpPr>
            <a:spLocks noGrp="1"/>
          </p:cNvSpPr>
          <p:nvPr>
            <p:ph type="dt" idx="4"/>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97F1CEF0-56E0-4143-A932-4E0E775D0EB4}" type="slidenum">
              <a:t>&lt;#&gt;</a:t>
            </a:fld>
          </a:p>
        </p:txBody>
      </p:sp>
      <p:sp>
        <p:nvSpPr>
          <p:cNvPr id="11" name="PlaceHolder 10"/>
          <p:cNvSpPr>
            <a:spLocks noGrp="1"/>
          </p:cNvSpPr>
          <p:nvPr>
            <p:ph type="dt" idx="4"/>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6C53559C-7403-4E1D-8857-0852ABF27123}" type="slidenum">
              <a:t>&lt;#&gt;</a:t>
            </a:fld>
          </a:p>
        </p:txBody>
      </p:sp>
      <p:sp>
        <p:nvSpPr>
          <p:cNvPr id="4" name="PlaceHolder 3"/>
          <p:cNvSpPr>
            <a:spLocks noGrp="1"/>
          </p:cNvSpPr>
          <p:nvPr>
            <p:ph type="dt" idx="7"/>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88"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FFD6E172-5296-4DEC-BEF2-103AA41D667C}" type="slidenum">
              <a:t>&lt;#&gt;</a:t>
            </a:fld>
          </a:p>
        </p:txBody>
      </p:sp>
      <p:sp>
        <p:nvSpPr>
          <p:cNvPr id="6" name="PlaceHolder 5"/>
          <p:cNvSpPr>
            <a:spLocks noGrp="1"/>
          </p:cNvSpPr>
          <p:nvPr>
            <p:ph type="dt" idx="7"/>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9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D20CF720-A917-4545-A18E-46D2C4D27EC6}" type="slidenum">
              <a:t>&lt;#&gt;</a:t>
            </a:fld>
          </a:p>
        </p:txBody>
      </p:sp>
      <p:sp>
        <p:nvSpPr>
          <p:cNvPr id="6" name="PlaceHolder 5"/>
          <p:cNvSpPr>
            <a:spLocks noGrp="1"/>
          </p:cNvSpPr>
          <p:nvPr>
            <p:ph type="dt" idx="7"/>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9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9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A908139B-BE58-49D1-BCB2-DB3ECB790D7B}" type="slidenum">
              <a:t>&lt;#&gt;</a:t>
            </a:fld>
          </a:p>
        </p:txBody>
      </p:sp>
      <p:sp>
        <p:nvSpPr>
          <p:cNvPr id="7" name="PlaceHolder 6"/>
          <p:cNvSpPr>
            <a:spLocks noGrp="1"/>
          </p:cNvSpPr>
          <p:nvPr>
            <p:ph type="dt" idx="7"/>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D5DA98A4-0EF9-46A5-BA18-3F37CCE48BE0}" type="slidenum">
              <a:t>&lt;#&gt;</a:t>
            </a:fld>
          </a:p>
        </p:txBody>
      </p:sp>
      <p:sp>
        <p:nvSpPr>
          <p:cNvPr id="5" name="PlaceHolder 4"/>
          <p:cNvSpPr>
            <a:spLocks noGrp="1"/>
          </p:cNvSpPr>
          <p:nvPr>
            <p:ph type="dt" idx="7"/>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516F254-2C89-47E5-A9B3-148E6B635476}"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1143000" y="1122480"/>
            <a:ext cx="6857640" cy="1106676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4357CFE-D7FB-41D0-8912-6761DF3EA203}" type="slidenum">
              <a:t>&lt;#&gt;</a:t>
            </a:fld>
          </a:p>
        </p:txBody>
      </p:sp>
      <p:sp>
        <p:nvSpPr>
          <p:cNvPr id="5" name="PlaceHolder 4"/>
          <p:cNvSpPr>
            <a:spLocks noGrp="1"/>
          </p:cNvSpPr>
          <p:nvPr>
            <p:ph type="dt" idx="7"/>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9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9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9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87DECC6-5134-4D5A-9254-8313A4364F2D}"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10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0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0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1F98CC0-5253-4348-8CC2-932EBA555260}"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10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0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0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BFA3766-8B65-4CD8-A5D8-F658D8026C9A}"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109"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10"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89D019D2-0D51-4A27-A28D-894B7D69ECC3}" type="slidenum">
              <a:t>&lt;#&gt;</a:t>
            </a:fld>
          </a:p>
        </p:txBody>
      </p:sp>
      <p:sp>
        <p:nvSpPr>
          <p:cNvPr id="7" name="PlaceHolder 6"/>
          <p:cNvSpPr>
            <a:spLocks noGrp="1"/>
          </p:cNvSpPr>
          <p:nvPr>
            <p:ph type="dt" idx="7"/>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11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1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1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1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D0BB97D0-5C0E-479F-ABA5-527866A17F21}" type="slidenum">
              <a:t>&lt;#&gt;</a:t>
            </a:fld>
          </a:p>
        </p:txBody>
      </p:sp>
      <p:sp>
        <p:nvSpPr>
          <p:cNvPr id="9" name="PlaceHolder 8"/>
          <p:cNvSpPr>
            <a:spLocks noGrp="1"/>
          </p:cNvSpPr>
          <p:nvPr>
            <p:ph type="dt" idx="7"/>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117"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18"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19"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20"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21"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22"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25F099CA-F90E-4ABB-BA22-F0B4902150FB}" type="slidenum">
              <a:t>&lt;#&gt;</a:t>
            </a:fld>
          </a:p>
        </p:txBody>
      </p:sp>
      <p:sp>
        <p:nvSpPr>
          <p:cNvPr id="11" name="PlaceHolder 10"/>
          <p:cNvSpPr>
            <a:spLocks noGrp="1"/>
          </p:cNvSpPr>
          <p:nvPr>
            <p:ph type="dt" idx="7"/>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7F06727-E8E6-4716-BC53-A63A187AC4C8}"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86A0017-36B2-4E90-A676-F356241CBD50}"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43000" y="1122480"/>
            <a:ext cx="6857640" cy="1106676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27177F0-2F1A-4F6F-9904-764DF897F235}"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407D794-4981-4C99-B3D1-D731EE205B8A}"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6AAD9B0-7FF1-4952-A7E9-FCE8DC9923A9}"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fr-FR" sz="3300" spc="-1" strike="noStrike">
              <a:solidFill>
                <a:srgbClr val="000000"/>
              </a:solidFill>
              <a:latin typeface="Calibri"/>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fr-FR" sz="21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B8A6557-A273-4AA9-AF12-49FD4DA0A553}" type="slidenum">
              <a:t>&lt;#&gt;</a:t>
            </a:fld>
          </a:p>
        </p:txBody>
      </p:sp>
      <p:sp>
        <p:nvSpPr>
          <p:cNvPr id="8" name="PlaceHolder 7"/>
          <p:cNvSpPr>
            <a:spLocks noGrp="1"/>
          </p:cNvSpPr>
          <p:nvPr>
            <p:ph type="dt" idx="1"/>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143000" y="1122480"/>
            <a:ext cx="6857640" cy="2387160"/>
          </a:xfrm>
          <a:prstGeom prst="rect">
            <a:avLst/>
          </a:prstGeom>
          <a:noFill/>
          <a:ln w="0">
            <a:noFill/>
          </a:ln>
        </p:spPr>
        <p:txBody>
          <a:bodyPr numCol="1" spcCol="0" anchor="b">
            <a:noAutofit/>
          </a:bodyPr>
          <a:p>
            <a:pPr indent="0" algn="ctr">
              <a:lnSpc>
                <a:spcPct val="90000"/>
              </a:lnSpc>
              <a:buNone/>
            </a:pPr>
            <a:r>
              <a:rPr b="0" lang="fr-FR" sz="4500" spc="-1" strike="noStrike">
                <a:solidFill>
                  <a:srgbClr val="000000"/>
                </a:solidFill>
                <a:latin typeface="Calibri Light"/>
              </a:rPr>
              <a:t>Modifiez le style du titre</a:t>
            </a:r>
            <a:endParaRPr b="0" lang="fr-FR" sz="4500" spc="-1" strike="noStrike">
              <a:solidFill>
                <a:srgbClr val="000000"/>
              </a:solidFill>
              <a:latin typeface="Calibri"/>
            </a:endParaRPr>
          </a:p>
        </p:txBody>
      </p:sp>
      <p:sp>
        <p:nvSpPr>
          <p:cNvPr id="1" name="PlaceHolder 2"/>
          <p:cNvSpPr>
            <a:spLocks noGrp="1"/>
          </p:cNvSpPr>
          <p:nvPr>
            <p:ph type="dt" idx="1"/>
          </p:nvPr>
        </p:nvSpPr>
        <p:spPr>
          <a:xfrm>
            <a:off x="628560" y="6356520"/>
            <a:ext cx="2057040" cy="364680"/>
          </a:xfrm>
          <a:prstGeom prst="rect">
            <a:avLst/>
          </a:prstGeom>
          <a:noFill/>
          <a:ln w="0">
            <a:noFill/>
          </a:ln>
        </p:spPr>
        <p:txBody>
          <a:bodyPr anchor="ctr">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&lt;date/time&gt;</a:t>
            </a:r>
            <a:endParaRPr b="0" lang="fr-FR" sz="1400" spc="-1" strike="noStrike">
              <a:solidFill>
                <a:srgbClr val="000000"/>
              </a:solidFill>
              <a:latin typeface="Times New Roman"/>
            </a:endParaRPr>
          </a:p>
        </p:txBody>
      </p:sp>
      <p:sp>
        <p:nvSpPr>
          <p:cNvPr id="2" name="PlaceHolder 3"/>
          <p:cNvSpPr>
            <a:spLocks noGrp="1"/>
          </p:cNvSpPr>
          <p:nvPr>
            <p:ph type="ftr" idx="2"/>
          </p:nvPr>
        </p:nvSpPr>
        <p:spPr>
          <a:xfrm>
            <a:off x="3029040" y="6356520"/>
            <a:ext cx="3085920" cy="364680"/>
          </a:xfrm>
          <a:prstGeom prst="rect">
            <a:avLst/>
          </a:prstGeom>
          <a:noFill/>
          <a:ln w="0">
            <a:noFill/>
          </a:ln>
        </p:spPr>
        <p:txBody>
          <a:bodyPr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&lt;footer&gt;</a:t>
            </a:r>
            <a:endParaRPr b="0" lang="fr-FR" sz="1400" spc="-1" strike="noStrike">
              <a:solidFill>
                <a:srgbClr val="000000"/>
              </a:solidFill>
              <a:latin typeface="Times New Roman"/>
            </a:endParaRPr>
          </a:p>
        </p:txBody>
      </p:sp>
      <p:sp>
        <p:nvSpPr>
          <p:cNvPr id="3" name="PlaceHolder 4"/>
          <p:cNvSpPr>
            <a:spLocks noGrp="1"/>
          </p:cNvSpPr>
          <p:nvPr>
            <p:ph type="sldNum" idx="3"/>
          </p:nvPr>
        </p:nvSpPr>
        <p:spPr>
          <a:xfrm>
            <a:off x="6458040" y="6356520"/>
            <a:ext cx="2057040" cy="364680"/>
          </a:xfrm>
          <a:prstGeom prst="rect">
            <a:avLst/>
          </a:prstGeom>
          <a:noFill/>
          <a:ln w="0">
            <a:noFill/>
          </a:ln>
        </p:spPr>
        <p:txBody>
          <a:bodyPr anchor="ctr">
            <a:noAutofit/>
          </a:bodyPr>
          <a:lstStyle>
            <a:lvl1pPr indent="0" algn="r">
              <a:lnSpc>
                <a:spcPct val="100000"/>
              </a:lnSpc>
              <a:buNone/>
              <a:defRPr b="0" lang="fr-FR" sz="900" spc="-1" strike="noStrike">
                <a:solidFill>
                  <a:srgbClr val="8b8b8b"/>
                </a:solidFill>
                <a:latin typeface="Calibri"/>
              </a:defRPr>
            </a:lvl1pPr>
          </a:lstStyle>
          <a:p>
            <a:pPr indent="0" algn="r">
              <a:lnSpc>
                <a:spcPct val="100000"/>
              </a:lnSpc>
              <a:buNone/>
            </a:pPr>
            <a:fld id="{C1457428-2757-4B9B-88E6-DC3380A11254}" type="slidenum">
              <a:rPr b="0" lang="fr-FR" sz="900" spc="-1" strike="noStrike">
                <a:solidFill>
                  <a:srgbClr val="8b8b8b"/>
                </a:solidFill>
                <a:latin typeface="Calibri"/>
              </a:rPr>
              <a:t>&lt;number&gt;</a:t>
            </a:fld>
            <a:endParaRPr b="0" lang="fr-FR" sz="900" spc="-1" strike="noStrike">
              <a:solidFill>
                <a:srgbClr val="000000"/>
              </a:solidFill>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100" spc="-1" strike="noStrike">
                <a:solidFill>
                  <a:srgbClr val="000000"/>
                </a:solidFill>
                <a:latin typeface="Calibri"/>
              </a:rPr>
              <a:t>Click to edit the outline text format</a:t>
            </a:r>
            <a:endParaRPr b="0" lang="fr-FR" sz="21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fr-FR" sz="1500" spc="-1" strike="noStrike">
                <a:solidFill>
                  <a:srgbClr val="000000"/>
                </a:solidFill>
                <a:latin typeface="Calibri"/>
              </a:rPr>
              <a:t>Second Outline Level</a:t>
            </a:r>
            <a:endParaRPr b="0" lang="fr-FR" sz="15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fr-FR" sz="1300" spc="-1" strike="noStrike">
                <a:solidFill>
                  <a:srgbClr val="000000"/>
                </a:solidFill>
                <a:latin typeface="Calibri"/>
              </a:rPr>
              <a:t>Third Outline Level</a:t>
            </a:r>
            <a:endParaRPr b="0" lang="fr-FR" sz="13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fr-FR" sz="1300" spc="-1" strike="noStrike">
                <a:solidFill>
                  <a:srgbClr val="000000"/>
                </a:solidFill>
                <a:latin typeface="Calibri"/>
              </a:rPr>
              <a:t>Fourth Outline Level</a:t>
            </a:r>
            <a:endParaRPr b="0" lang="fr-FR" sz="13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Fifth Outline Level</a:t>
            </a:r>
            <a:endParaRPr b="0" lang="fr-FR"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Sixth Outline Level</a:t>
            </a:r>
            <a:endParaRPr b="0" lang="fr-FR"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Seventh Outline Level</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28560" y="365040"/>
            <a:ext cx="7886520" cy="1325160"/>
          </a:xfrm>
          <a:prstGeom prst="rect">
            <a:avLst/>
          </a:prstGeom>
          <a:noFill/>
          <a:ln w="0">
            <a:noFill/>
          </a:ln>
        </p:spPr>
        <p:txBody>
          <a:bodyPr numCol="1" spcCol="0" anchor="ctr">
            <a:noAutofit/>
          </a:bodyPr>
          <a:p>
            <a:pPr indent="0">
              <a:lnSpc>
                <a:spcPct val="90000"/>
              </a:lnSpc>
              <a:buNone/>
            </a:pPr>
            <a:r>
              <a:rPr b="0" lang="fr-FR" sz="3300" spc="-1" strike="noStrike">
                <a:solidFill>
                  <a:srgbClr val="000000"/>
                </a:solidFill>
                <a:latin typeface="Calibri Light"/>
              </a:rPr>
              <a:t>Modifiez le style du titre</a:t>
            </a:r>
            <a:endParaRPr b="0" lang="fr-FR" sz="3300" spc="-1" strike="noStrike">
              <a:solidFill>
                <a:srgbClr val="000000"/>
              </a:solidFill>
              <a:latin typeface="Calibri"/>
            </a:endParaRPr>
          </a:p>
        </p:txBody>
      </p:sp>
      <p:sp>
        <p:nvSpPr>
          <p:cNvPr id="42" name="PlaceHolder 2"/>
          <p:cNvSpPr>
            <a:spLocks noGrp="1"/>
          </p:cNvSpPr>
          <p:nvPr>
            <p:ph type="body"/>
          </p:nvPr>
        </p:nvSpPr>
        <p:spPr>
          <a:xfrm>
            <a:off x="628560" y="1825560"/>
            <a:ext cx="7886520" cy="4350960"/>
          </a:xfrm>
          <a:prstGeom prst="rect">
            <a:avLst/>
          </a:prstGeom>
          <a:noFill/>
          <a:ln w="0">
            <a:noFill/>
          </a:ln>
        </p:spPr>
        <p:txBody>
          <a:bodyPr numCol="1" spcCol="0" anchor="t">
            <a:noAutofit/>
          </a:bodyPr>
          <a:p>
            <a:pPr marL="171360" indent="-171360">
              <a:lnSpc>
                <a:spcPct val="90000"/>
              </a:lnSpc>
              <a:spcBef>
                <a:spcPts val="751"/>
              </a:spcBef>
              <a:buClr>
                <a:srgbClr val="000000"/>
              </a:buClr>
              <a:buFont typeface="Arial"/>
              <a:buChar char="•"/>
            </a:pPr>
            <a:r>
              <a:rPr b="0" lang="fr-FR" sz="2100" spc="-1" strike="noStrike">
                <a:solidFill>
                  <a:srgbClr val="000000"/>
                </a:solidFill>
                <a:latin typeface="Calibri"/>
              </a:rPr>
              <a:t>Cliquez pour modifier les styles du texte du masque</a:t>
            </a:r>
            <a:endParaRPr b="0" lang="fr-FR" sz="2100" spc="-1" strike="noStrike">
              <a:solidFill>
                <a:srgbClr val="000000"/>
              </a:solidFill>
              <a:latin typeface="Calibri"/>
            </a:endParaRPr>
          </a:p>
          <a:p>
            <a:pPr lvl="1" marL="514440" indent="-171360">
              <a:lnSpc>
                <a:spcPct val="90000"/>
              </a:lnSpc>
              <a:spcBef>
                <a:spcPts val="374"/>
              </a:spcBef>
              <a:buClr>
                <a:srgbClr val="000000"/>
              </a:buClr>
              <a:buFont typeface="Arial"/>
              <a:buChar char="•"/>
            </a:pPr>
            <a:r>
              <a:rPr b="0" lang="fr-FR" sz="1800" spc="-1" strike="noStrike">
                <a:solidFill>
                  <a:srgbClr val="000000"/>
                </a:solidFill>
                <a:latin typeface="Calibri"/>
              </a:rPr>
              <a:t>Deuxième niveau</a:t>
            </a:r>
            <a:endParaRPr b="0" lang="fr-FR" sz="1800" spc="-1" strike="noStrike">
              <a:solidFill>
                <a:srgbClr val="000000"/>
              </a:solidFill>
              <a:latin typeface="Calibri"/>
            </a:endParaRPr>
          </a:p>
          <a:p>
            <a:pPr lvl="2" marL="857160" indent="-171360">
              <a:lnSpc>
                <a:spcPct val="90000"/>
              </a:lnSpc>
              <a:spcBef>
                <a:spcPts val="374"/>
              </a:spcBef>
              <a:buClr>
                <a:srgbClr val="000000"/>
              </a:buClr>
              <a:buFont typeface="Arial"/>
              <a:buChar char="•"/>
            </a:pPr>
            <a:r>
              <a:rPr b="0" lang="fr-FR" sz="1500" spc="-1" strike="noStrike">
                <a:solidFill>
                  <a:srgbClr val="000000"/>
                </a:solidFill>
                <a:latin typeface="Calibri"/>
              </a:rPr>
              <a:t>Troisième niveau</a:t>
            </a:r>
            <a:endParaRPr b="0" lang="fr-FR" sz="1500" spc="-1" strike="noStrike">
              <a:solidFill>
                <a:srgbClr val="000000"/>
              </a:solidFill>
              <a:latin typeface="Calibri"/>
            </a:endParaRPr>
          </a:p>
          <a:p>
            <a:pPr lvl="3" marL="1200240" indent="-171360">
              <a:lnSpc>
                <a:spcPct val="90000"/>
              </a:lnSpc>
              <a:spcBef>
                <a:spcPts val="374"/>
              </a:spcBef>
              <a:buClr>
                <a:srgbClr val="000000"/>
              </a:buClr>
              <a:buFont typeface="Arial"/>
              <a:buChar char="•"/>
            </a:pPr>
            <a:r>
              <a:rPr b="0" lang="fr-FR" sz="1300" spc="-1" strike="noStrike">
                <a:solidFill>
                  <a:srgbClr val="000000"/>
                </a:solidFill>
                <a:latin typeface="Calibri"/>
              </a:rPr>
              <a:t>Quatrième niveau</a:t>
            </a:r>
            <a:endParaRPr b="0" lang="fr-FR" sz="1300" spc="-1" strike="noStrike">
              <a:solidFill>
                <a:srgbClr val="000000"/>
              </a:solidFill>
              <a:latin typeface="Calibri"/>
            </a:endParaRPr>
          </a:p>
          <a:p>
            <a:pPr lvl="4" marL="1542960" indent="-171360">
              <a:lnSpc>
                <a:spcPct val="90000"/>
              </a:lnSpc>
              <a:spcBef>
                <a:spcPts val="374"/>
              </a:spcBef>
              <a:buClr>
                <a:srgbClr val="000000"/>
              </a:buClr>
              <a:buFont typeface="Arial"/>
              <a:buChar char="•"/>
            </a:pPr>
            <a:r>
              <a:rPr b="0" lang="fr-FR" sz="1300" spc="-1" strike="noStrike">
                <a:solidFill>
                  <a:srgbClr val="000000"/>
                </a:solidFill>
                <a:latin typeface="Calibri"/>
              </a:rPr>
              <a:t>Cinquième niveau</a:t>
            </a:r>
            <a:endParaRPr b="0" lang="fr-FR" sz="1300" spc="-1" strike="noStrike">
              <a:solidFill>
                <a:srgbClr val="000000"/>
              </a:solidFill>
              <a:latin typeface="Calibri"/>
            </a:endParaRPr>
          </a:p>
        </p:txBody>
      </p:sp>
      <p:sp>
        <p:nvSpPr>
          <p:cNvPr id="43" name="PlaceHolder 3"/>
          <p:cNvSpPr>
            <a:spLocks noGrp="1"/>
          </p:cNvSpPr>
          <p:nvPr>
            <p:ph type="dt" idx="4"/>
          </p:nvPr>
        </p:nvSpPr>
        <p:spPr>
          <a:xfrm>
            <a:off x="628560" y="6356520"/>
            <a:ext cx="2057040" cy="364680"/>
          </a:xfrm>
          <a:prstGeom prst="rect">
            <a:avLst/>
          </a:prstGeom>
          <a:noFill/>
          <a:ln w="0">
            <a:noFill/>
          </a:ln>
        </p:spPr>
        <p:txBody>
          <a:bodyPr anchor="ctr">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&lt;date/time&gt;</a:t>
            </a:r>
            <a:endParaRPr b="0" lang="fr-FR" sz="1400" spc="-1" strike="noStrike">
              <a:solidFill>
                <a:srgbClr val="000000"/>
              </a:solidFill>
              <a:latin typeface="Times New Roman"/>
            </a:endParaRPr>
          </a:p>
        </p:txBody>
      </p:sp>
      <p:sp>
        <p:nvSpPr>
          <p:cNvPr id="44" name="PlaceHolder 4"/>
          <p:cNvSpPr>
            <a:spLocks noGrp="1"/>
          </p:cNvSpPr>
          <p:nvPr>
            <p:ph type="ftr" idx="5"/>
          </p:nvPr>
        </p:nvSpPr>
        <p:spPr>
          <a:xfrm>
            <a:off x="3029040" y="6356520"/>
            <a:ext cx="3085920" cy="364680"/>
          </a:xfrm>
          <a:prstGeom prst="rect">
            <a:avLst/>
          </a:prstGeom>
          <a:noFill/>
          <a:ln w="0">
            <a:noFill/>
          </a:ln>
        </p:spPr>
        <p:txBody>
          <a:bodyPr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&lt;footer&gt;</a:t>
            </a:r>
            <a:endParaRPr b="0" lang="fr-FR" sz="1400" spc="-1" strike="noStrike">
              <a:solidFill>
                <a:srgbClr val="000000"/>
              </a:solidFill>
              <a:latin typeface="Times New Roman"/>
            </a:endParaRPr>
          </a:p>
        </p:txBody>
      </p:sp>
      <p:sp>
        <p:nvSpPr>
          <p:cNvPr id="45" name="PlaceHolder 5"/>
          <p:cNvSpPr>
            <a:spLocks noGrp="1"/>
          </p:cNvSpPr>
          <p:nvPr>
            <p:ph type="sldNum" idx="6"/>
          </p:nvPr>
        </p:nvSpPr>
        <p:spPr>
          <a:xfrm>
            <a:off x="6458040" y="6356520"/>
            <a:ext cx="2057040" cy="364680"/>
          </a:xfrm>
          <a:prstGeom prst="rect">
            <a:avLst/>
          </a:prstGeom>
          <a:noFill/>
          <a:ln w="0">
            <a:noFill/>
          </a:ln>
        </p:spPr>
        <p:txBody>
          <a:bodyPr anchor="ctr">
            <a:noAutofit/>
          </a:bodyPr>
          <a:lstStyle>
            <a:lvl1pPr indent="0" algn="r">
              <a:lnSpc>
                <a:spcPct val="100000"/>
              </a:lnSpc>
              <a:buNone/>
              <a:defRPr b="0" lang="fr-FR" sz="900" spc="-1" strike="noStrike">
                <a:solidFill>
                  <a:srgbClr val="8b8b8b"/>
                </a:solidFill>
                <a:latin typeface="Calibri"/>
              </a:defRPr>
            </a:lvl1pPr>
          </a:lstStyle>
          <a:p>
            <a:pPr indent="0" algn="r">
              <a:lnSpc>
                <a:spcPct val="100000"/>
              </a:lnSpc>
              <a:buNone/>
            </a:pPr>
            <a:fld id="{55BCC4C4-D964-4620-BE96-16D170B23D08}" type="slidenum">
              <a:rPr b="0" lang="fr-FR" sz="900" spc="-1" strike="noStrike">
                <a:solidFill>
                  <a:srgbClr val="8b8b8b"/>
                </a:solidFill>
                <a:latin typeface="Calibri"/>
              </a:rPr>
              <a:t>&lt;number&gt;</a:t>
            </a:fld>
            <a:endParaRPr b="0" lang="fr-FR"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dt" idx="7"/>
          </p:nvPr>
        </p:nvSpPr>
        <p:spPr>
          <a:xfrm>
            <a:off x="628560" y="6356520"/>
            <a:ext cx="2057040" cy="364680"/>
          </a:xfrm>
          <a:prstGeom prst="rect">
            <a:avLst/>
          </a:prstGeom>
          <a:noFill/>
          <a:ln w="0">
            <a:noFill/>
          </a:ln>
        </p:spPr>
        <p:txBody>
          <a:bodyPr anchor="ctr">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&lt;date/time&gt;</a:t>
            </a:r>
            <a:endParaRPr b="0" lang="fr-FR" sz="1400" spc="-1" strike="noStrike">
              <a:solidFill>
                <a:srgbClr val="000000"/>
              </a:solidFill>
              <a:latin typeface="Times New Roman"/>
            </a:endParaRPr>
          </a:p>
        </p:txBody>
      </p:sp>
      <p:sp>
        <p:nvSpPr>
          <p:cNvPr id="83" name="PlaceHolder 2"/>
          <p:cNvSpPr>
            <a:spLocks noGrp="1"/>
          </p:cNvSpPr>
          <p:nvPr>
            <p:ph type="ftr" idx="8"/>
          </p:nvPr>
        </p:nvSpPr>
        <p:spPr>
          <a:xfrm>
            <a:off x="3029040" y="6356520"/>
            <a:ext cx="3085920" cy="364680"/>
          </a:xfrm>
          <a:prstGeom prst="rect">
            <a:avLst/>
          </a:prstGeom>
          <a:noFill/>
          <a:ln w="0">
            <a:noFill/>
          </a:ln>
        </p:spPr>
        <p:txBody>
          <a:bodyPr anchor="ctr">
            <a:noAutofit/>
          </a:bodyPr>
          <a:lstStyle>
            <a:lvl1pPr indent="0" algn="ctr">
              <a:buNone/>
              <a:defRPr b="0" lang="fr-FR" sz="1400" spc="-1" strike="noStrike">
                <a:solidFill>
                  <a:srgbClr val="000000"/>
                </a:solidFill>
                <a:latin typeface="Times New Roman"/>
              </a:defRPr>
            </a:lvl1pPr>
          </a:lstStyle>
          <a:p>
            <a:pPr indent="0" algn="ctr">
              <a:buNone/>
            </a:pPr>
            <a:r>
              <a:rPr b="0" lang="fr-FR" sz="1400" spc="-1" strike="noStrike">
                <a:solidFill>
                  <a:srgbClr val="000000"/>
                </a:solidFill>
                <a:latin typeface="Times New Roman"/>
              </a:rPr>
              <a:t>&lt;footer&gt;</a:t>
            </a:r>
            <a:endParaRPr b="0" lang="fr-FR" sz="1400" spc="-1" strike="noStrike">
              <a:solidFill>
                <a:srgbClr val="000000"/>
              </a:solidFill>
              <a:latin typeface="Times New Roman"/>
            </a:endParaRPr>
          </a:p>
        </p:txBody>
      </p:sp>
      <p:sp>
        <p:nvSpPr>
          <p:cNvPr id="84" name="PlaceHolder 3"/>
          <p:cNvSpPr>
            <a:spLocks noGrp="1"/>
          </p:cNvSpPr>
          <p:nvPr>
            <p:ph type="sldNum" idx="9"/>
          </p:nvPr>
        </p:nvSpPr>
        <p:spPr>
          <a:xfrm>
            <a:off x="6458040" y="6356520"/>
            <a:ext cx="2057040" cy="364680"/>
          </a:xfrm>
          <a:prstGeom prst="rect">
            <a:avLst/>
          </a:prstGeom>
          <a:noFill/>
          <a:ln w="0">
            <a:noFill/>
          </a:ln>
        </p:spPr>
        <p:txBody>
          <a:bodyPr anchor="ctr">
            <a:noAutofit/>
          </a:bodyPr>
          <a:lstStyle>
            <a:lvl1pPr indent="0" algn="r">
              <a:lnSpc>
                <a:spcPct val="100000"/>
              </a:lnSpc>
              <a:buNone/>
              <a:defRPr b="0" lang="fr-FR" sz="900" spc="-1" strike="noStrike">
                <a:solidFill>
                  <a:srgbClr val="8b8b8b"/>
                </a:solidFill>
                <a:latin typeface="Calibri"/>
              </a:defRPr>
            </a:lvl1pPr>
          </a:lstStyle>
          <a:p>
            <a:pPr indent="0" algn="r">
              <a:lnSpc>
                <a:spcPct val="100000"/>
              </a:lnSpc>
              <a:buNone/>
            </a:pPr>
            <a:fld id="{3840B3B0-F868-45E7-B090-10504A480CFE}" type="slidenum">
              <a:rPr b="0" lang="fr-FR" sz="900" spc="-1" strike="noStrike">
                <a:solidFill>
                  <a:srgbClr val="8b8b8b"/>
                </a:solidFill>
                <a:latin typeface="Calibri"/>
              </a:rPr>
              <a:t>&lt;number&gt;</a:t>
            </a:fld>
            <a:endParaRPr b="0" lang="fr-FR" sz="900" spc="-1" strike="noStrike">
              <a:solidFill>
                <a:srgbClr val="000000"/>
              </a:solidFill>
              <a:latin typeface="Times New Roman"/>
            </a:endParaRPr>
          </a:p>
        </p:txBody>
      </p:sp>
      <p:sp>
        <p:nvSpPr>
          <p:cNvPr id="8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fr-FR" sz="3300" spc="-1" strike="noStrike">
                <a:solidFill>
                  <a:srgbClr val="000000"/>
                </a:solidFill>
                <a:latin typeface="Calibri"/>
              </a:rPr>
              <a:t>Click to edit the title text format</a:t>
            </a:r>
            <a:endParaRPr b="0" lang="fr-FR" sz="3300" spc="-1" strike="noStrike">
              <a:solidFill>
                <a:srgbClr val="000000"/>
              </a:solidFill>
              <a:latin typeface="Calibri"/>
            </a:endParaRPr>
          </a:p>
        </p:txBody>
      </p:sp>
      <p:sp>
        <p:nvSpPr>
          <p:cNvPr id="8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100" spc="-1" strike="noStrike">
                <a:solidFill>
                  <a:srgbClr val="000000"/>
                </a:solidFill>
                <a:latin typeface="Calibri"/>
              </a:rPr>
              <a:t>Click to edit the outline text format</a:t>
            </a:r>
            <a:endParaRPr b="0" lang="fr-FR" sz="21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fr-FR" sz="1500" spc="-1" strike="noStrike">
                <a:solidFill>
                  <a:srgbClr val="000000"/>
                </a:solidFill>
                <a:latin typeface="Calibri"/>
              </a:rPr>
              <a:t>Second Outline Level</a:t>
            </a:r>
            <a:endParaRPr b="0" lang="fr-FR" sz="15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fr-FR" sz="1300" spc="-1" strike="noStrike">
                <a:solidFill>
                  <a:srgbClr val="000000"/>
                </a:solidFill>
                <a:latin typeface="Calibri"/>
              </a:rPr>
              <a:t>Third Outline Level</a:t>
            </a:r>
            <a:endParaRPr b="0" lang="fr-FR" sz="13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fr-FR" sz="1300" spc="-1" strike="noStrike">
                <a:solidFill>
                  <a:srgbClr val="000000"/>
                </a:solidFill>
                <a:latin typeface="Calibri"/>
              </a:rPr>
              <a:t>Fourth Outline Level</a:t>
            </a:r>
            <a:endParaRPr b="0" lang="fr-FR" sz="13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Fifth Outline Level</a:t>
            </a:r>
            <a:endParaRPr b="0" lang="fr-FR"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Sixth Outline Level</a:t>
            </a:r>
            <a:endParaRPr b="0" lang="fr-FR"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Seventh Outline Level</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chart" Target="../charts/chart5.xml"/><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chart" Target="../charts/chart6.xml"/><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0.wmf"/><Relationship Id="rId3"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jpe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image" Target="../media/image23.jpeg"/><Relationship Id="rId4"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2.wmf"/><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jpeg"/><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9" Type="http://schemas.openxmlformats.org/officeDocument/2006/relationships/slideLayout" Target="../slideLayouts/slideLayout25.xml"/><Relationship Id="rId10"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34.wmf"/><Relationship Id="rId2"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slideLayout" Target="../slideLayouts/slideLayout13.xml"/><Relationship Id="rId5"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37.wmf"/><Relationship Id="rId2" Type="http://schemas.openxmlformats.org/officeDocument/2006/relationships/slideLayout" Target="../slideLayouts/slideLayout25.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38.wmf"/><Relationship Id="rId2" Type="http://schemas.openxmlformats.org/officeDocument/2006/relationships/slideLayout" Target="../slideLayouts/slideLayout13.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39.wmf"/><Relationship Id="rId2" Type="http://schemas.openxmlformats.org/officeDocument/2006/relationships/slideLayout" Target="../slideLayouts/slideLayout13.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Image 2" descr=""/>
          <p:cNvPicPr/>
          <p:nvPr/>
        </p:nvPicPr>
        <p:blipFill>
          <a:blip r:embed="rId1"/>
          <a:stretch/>
        </p:blipFill>
        <p:spPr>
          <a:xfrm>
            <a:off x="1825920" y="-99360"/>
            <a:ext cx="7317720" cy="6857640"/>
          </a:xfrm>
          <a:prstGeom prst="rect">
            <a:avLst/>
          </a:prstGeom>
          <a:ln w="0">
            <a:noFill/>
          </a:ln>
        </p:spPr>
      </p:pic>
      <p:sp>
        <p:nvSpPr>
          <p:cNvPr id="130" name="PlaceHolder 1"/>
          <p:cNvSpPr>
            <a:spLocks noGrp="1"/>
          </p:cNvSpPr>
          <p:nvPr>
            <p:ph type="title"/>
          </p:nvPr>
        </p:nvSpPr>
        <p:spPr>
          <a:xfrm>
            <a:off x="-29520" y="1124640"/>
            <a:ext cx="3888000" cy="1456920"/>
          </a:xfrm>
          <a:prstGeom prst="rect">
            <a:avLst/>
          </a:prstGeom>
          <a:noFill/>
          <a:ln w="0">
            <a:noFill/>
          </a:ln>
        </p:spPr>
        <p:txBody>
          <a:bodyPr numCol="1" spcCol="0" anchor="ctr">
            <a:noAutofit/>
          </a:bodyPr>
          <a:p>
            <a:pPr indent="0" algn="ctr">
              <a:lnSpc>
                <a:spcPct val="90000"/>
              </a:lnSpc>
              <a:buNone/>
            </a:pPr>
            <a:br>
              <a:rPr sz="1800"/>
            </a:br>
            <a:br>
              <a:rPr sz="1800"/>
            </a:br>
            <a:br>
              <a:rPr sz="1800"/>
            </a:br>
            <a:r>
              <a:rPr b="1" lang="fr-FR" sz="2400" spc="-1" strike="noStrike">
                <a:solidFill>
                  <a:srgbClr val="000000"/>
                </a:solidFill>
                <a:latin typeface="Arial Narrow"/>
              </a:rPr>
              <a:t>Entrepreneuriat, Leadership, Développement Personnel</a:t>
            </a:r>
            <a:br>
              <a:rPr sz="1800"/>
            </a:br>
            <a:br>
              <a:rPr sz="1800"/>
            </a:br>
            <a:r>
              <a:rPr b="1" lang="fr-FR" sz="1800" spc="-1" strike="noStrike">
                <a:solidFill>
                  <a:srgbClr val="000099"/>
                </a:solidFill>
                <a:latin typeface="Arial Narrow"/>
              </a:rPr>
              <a:t>Dr Saboury NDIAYE </a:t>
            </a:r>
            <a:br>
              <a:rPr sz="2800"/>
            </a:br>
            <a:br>
              <a:rPr sz="1600"/>
            </a:br>
            <a:endParaRPr b="0" lang="fr-FR"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ZoneTexte 2"/>
          <p:cNvSpPr/>
          <p:nvPr/>
        </p:nvSpPr>
        <p:spPr>
          <a:xfrm>
            <a:off x="0" y="763920"/>
            <a:ext cx="9143640" cy="55760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2400" spc="-1" strike="noStrike">
                <a:solidFill>
                  <a:srgbClr val="000000"/>
                </a:solidFill>
                <a:latin typeface="Calibri"/>
                <a:ea typeface="Calibri"/>
              </a:rPr>
              <a:t>Selon une récente enquête menée en 2021 par l’OCDE auprès d’une dizaine de pays africains, </a:t>
            </a:r>
            <a:r>
              <a:rPr b="1" lang="fr-FR" sz="2400" spc="-1" strike="noStrike">
                <a:solidFill>
                  <a:srgbClr val="000000"/>
                </a:solidFill>
                <a:latin typeface="Calibri"/>
                <a:ea typeface="Calibri"/>
              </a:rPr>
              <a:t>la majorité des étudiants – soit 74 % </a:t>
            </a:r>
            <a:r>
              <a:rPr b="0" lang="fr-FR" sz="2400" spc="-1" strike="noStrike">
                <a:solidFill>
                  <a:srgbClr val="000000"/>
                </a:solidFill>
                <a:latin typeface="Calibri"/>
                <a:ea typeface="Calibri"/>
              </a:rPr>
              <a:t>– </a:t>
            </a:r>
            <a:r>
              <a:rPr b="1" lang="fr-FR" sz="2400" spc="-1" strike="noStrike">
                <a:solidFill>
                  <a:srgbClr val="ff0000"/>
                </a:solidFill>
                <a:latin typeface="Calibri"/>
                <a:ea typeface="Calibri"/>
              </a:rPr>
              <a:t>souhaitent travailler dans le secteur public.</a:t>
            </a:r>
            <a:endParaRPr b="0" lang="fr-FR" sz="2400" spc="-1" strike="noStrike">
              <a:solidFill>
                <a:srgbClr val="000000"/>
              </a:solidFill>
              <a:latin typeface="Arial"/>
            </a:endParaRPr>
          </a:p>
          <a:p>
            <a:pPr algn="just">
              <a:lnSpc>
                <a:spcPct val="100000"/>
              </a:lnSpc>
            </a:pPr>
            <a:r>
              <a:rPr b="0" lang="fr-FR" sz="2400" spc="-1" strike="noStrike">
                <a:solidFill>
                  <a:srgbClr val="000000"/>
                </a:solidFill>
                <a:latin typeface="Calibri"/>
                <a:ea typeface="Calibri"/>
              </a:rPr>
              <a:t> </a:t>
            </a:r>
            <a:endParaRPr b="0" lang="fr-FR" sz="2400" spc="-1" strike="noStrike">
              <a:solidFill>
                <a:srgbClr val="000000"/>
              </a:solidFill>
              <a:latin typeface="Arial"/>
            </a:endParaRPr>
          </a:p>
          <a:p>
            <a:pPr algn="just">
              <a:lnSpc>
                <a:spcPct val="100000"/>
              </a:lnSpc>
            </a:pPr>
            <a:r>
              <a:rPr b="0" lang="fr-FR" sz="2400" spc="-1" strike="noStrike">
                <a:solidFill>
                  <a:srgbClr val="000000"/>
                </a:solidFill>
                <a:latin typeface="Calibri"/>
                <a:ea typeface="Calibri"/>
              </a:rPr>
              <a:t>Plupart des jeunes diplômés africains, l’entrepreneuriat se présente comme une </a:t>
            </a:r>
            <a:r>
              <a:rPr b="1" lang="fr-FR" sz="2400" spc="-1" strike="noStrike">
                <a:solidFill>
                  <a:srgbClr val="000000"/>
                </a:solidFill>
                <a:latin typeface="Calibri"/>
                <a:ea typeface="Calibri"/>
              </a:rPr>
              <a:t>solution de dernier recours</a:t>
            </a:r>
            <a:r>
              <a:rPr b="0" lang="fr-FR" sz="2400" spc="-1" strike="noStrike">
                <a:solidFill>
                  <a:srgbClr val="000000"/>
                </a:solidFill>
                <a:latin typeface="Calibri"/>
                <a:ea typeface="Calibri"/>
              </a:rPr>
              <a:t> qui est </a:t>
            </a:r>
            <a:r>
              <a:rPr b="1" lang="fr-FR" sz="2400" spc="-1" strike="noStrike">
                <a:solidFill>
                  <a:srgbClr val="00b050"/>
                </a:solidFill>
                <a:latin typeface="Calibri"/>
                <a:ea typeface="Calibri"/>
              </a:rPr>
              <a:t>saisie après avoir épuisé toutes les autres options</a:t>
            </a:r>
            <a:r>
              <a:rPr b="0" lang="fr-FR" sz="2400" spc="-1" strike="noStrike">
                <a:solidFill>
                  <a:srgbClr val="000000"/>
                </a:solidFill>
                <a:latin typeface="Calibri"/>
                <a:ea typeface="Calibri"/>
              </a:rPr>
              <a:t>. Pour ces jeunes, la première option est la recherche d’un emploi stable dans le secteur public, suivie par celle dans le secteur privé formel. Ceci est encore plus vrai dans </a:t>
            </a:r>
            <a:r>
              <a:rPr b="1" lang="fr-FR" sz="2400" spc="-1" strike="noStrike">
                <a:solidFill>
                  <a:srgbClr val="000000"/>
                </a:solidFill>
                <a:latin typeface="Calibri"/>
                <a:ea typeface="Calibri"/>
              </a:rPr>
              <a:t>les pays francophones de l’Afrique subsaharienne</a:t>
            </a:r>
            <a:r>
              <a:rPr b="0" lang="fr-FR" sz="2400" spc="-1" strike="noStrike">
                <a:solidFill>
                  <a:srgbClr val="000000"/>
                </a:solidFill>
                <a:latin typeface="Calibri"/>
                <a:ea typeface="Calibri"/>
              </a:rPr>
              <a:t> où la notion de </a:t>
            </a:r>
            <a:r>
              <a:rPr b="1" lang="fr-FR" sz="2400" spc="-1" strike="noStrike">
                <a:solidFill>
                  <a:srgbClr val="000000"/>
                </a:solidFill>
                <a:latin typeface="Calibri"/>
                <a:ea typeface="Calibri"/>
              </a:rPr>
              <a:t>fonctionnariat</a:t>
            </a:r>
            <a:r>
              <a:rPr b="0" lang="fr-FR" sz="2400" spc="-1" strike="noStrike">
                <a:solidFill>
                  <a:srgbClr val="000000"/>
                </a:solidFill>
                <a:latin typeface="Calibri"/>
                <a:ea typeface="Calibri"/>
              </a:rPr>
              <a:t>, de </a:t>
            </a:r>
            <a:r>
              <a:rPr b="1" lang="fr-FR" sz="2400" spc="-1" strike="noStrike">
                <a:solidFill>
                  <a:srgbClr val="000000"/>
                </a:solidFill>
                <a:latin typeface="Calibri"/>
                <a:ea typeface="Calibri"/>
              </a:rPr>
              <a:t>l’emploi stable</a:t>
            </a:r>
            <a:r>
              <a:rPr b="0" lang="fr-FR" sz="2400" spc="-1" strike="noStrike">
                <a:solidFill>
                  <a:srgbClr val="000000"/>
                </a:solidFill>
                <a:latin typeface="Calibri"/>
                <a:ea typeface="Calibri"/>
              </a:rPr>
              <a:t> </a:t>
            </a:r>
            <a:r>
              <a:rPr b="1" lang="fr-FR" sz="2400" spc="-1" strike="noStrike">
                <a:solidFill>
                  <a:srgbClr val="000000"/>
                </a:solidFill>
                <a:latin typeface="Calibri"/>
                <a:ea typeface="Calibri"/>
              </a:rPr>
              <a:t>jusqu’à la retraite</a:t>
            </a:r>
            <a:r>
              <a:rPr b="0" lang="fr-FR" sz="2400" spc="-1" strike="noStrike">
                <a:solidFill>
                  <a:srgbClr val="000000"/>
                </a:solidFill>
                <a:latin typeface="Calibri"/>
                <a:ea typeface="Calibri"/>
              </a:rPr>
              <a:t>, </a:t>
            </a:r>
            <a:r>
              <a:rPr b="1" lang="fr-FR" sz="2400" spc="-1" strike="noStrike">
                <a:solidFill>
                  <a:srgbClr val="ff0000"/>
                </a:solidFill>
                <a:latin typeface="Calibri"/>
                <a:ea typeface="Calibri"/>
              </a:rPr>
              <a:t>est très prisée</a:t>
            </a:r>
            <a:r>
              <a:rPr b="0" lang="fr-FR" sz="2400" spc="-1" strike="noStrike">
                <a:solidFill>
                  <a:srgbClr val="000000"/>
                </a:solidFill>
                <a:latin typeface="Calibri"/>
                <a:ea typeface="Calibri"/>
              </a:rPr>
              <a:t>.</a:t>
            </a:r>
            <a:endParaRPr b="0" lang="fr-FR" sz="2400" spc="-1" strike="noStrike">
              <a:solidFill>
                <a:srgbClr val="000000"/>
              </a:solidFill>
              <a:latin typeface="Arial"/>
            </a:endParaRPr>
          </a:p>
        </p:txBody>
      </p:sp>
      <p:sp>
        <p:nvSpPr>
          <p:cNvPr id="161" name="ZoneTexte 4"/>
          <p:cNvSpPr/>
          <p:nvPr/>
        </p:nvSpPr>
        <p:spPr>
          <a:xfrm>
            <a:off x="0" y="4919040"/>
            <a:ext cx="9143640" cy="2649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2400" spc="-1" strike="noStrike">
                <a:solidFill>
                  <a:srgbClr val="000000"/>
                </a:solidFill>
                <a:latin typeface="Calibri"/>
                <a:ea typeface="Calibri"/>
              </a:rPr>
              <a:t>Autrement dit, les jeunes africains aspirent à des </a:t>
            </a:r>
            <a:r>
              <a:rPr b="1" lang="fr-FR" sz="2400" spc="-1" strike="noStrike">
                <a:solidFill>
                  <a:srgbClr val="000000"/>
                </a:solidFill>
                <a:latin typeface="Calibri"/>
                <a:ea typeface="Calibri"/>
              </a:rPr>
              <a:t>emplois formels productifs</a:t>
            </a:r>
            <a:r>
              <a:rPr b="0" lang="fr-FR" sz="2400" spc="-1" strike="noStrike">
                <a:solidFill>
                  <a:srgbClr val="000000"/>
                </a:solidFill>
                <a:latin typeface="Calibri"/>
                <a:ea typeface="Calibri"/>
              </a:rPr>
              <a:t> qui offrent une </a:t>
            </a:r>
            <a:r>
              <a:rPr b="1" lang="fr-FR" sz="2400" spc="-1" strike="noStrike">
                <a:solidFill>
                  <a:srgbClr val="000000"/>
                </a:solidFill>
                <a:latin typeface="Calibri"/>
                <a:ea typeface="Calibri"/>
              </a:rPr>
              <a:t>sécurité, une stabilité de revenus, ainsi que de meilleurs salaires</a:t>
            </a:r>
            <a:r>
              <a:rPr b="0" lang="fr-FR" sz="2400" spc="-1" strike="noStrike">
                <a:solidFill>
                  <a:srgbClr val="000000"/>
                </a:solidFill>
                <a:latin typeface="Calibri"/>
                <a:ea typeface="Calibri"/>
              </a:rPr>
              <a:t> que le </a:t>
            </a:r>
            <a:r>
              <a:rPr b="1" lang="fr-FR" sz="2400" spc="-1" strike="noStrike">
                <a:solidFill>
                  <a:srgbClr val="ff0000"/>
                </a:solidFill>
                <a:latin typeface="Calibri"/>
                <a:ea typeface="Calibri"/>
              </a:rPr>
              <a:t>marché du travail actuel est incapable d’offrir. </a:t>
            </a:r>
            <a:r>
              <a:rPr b="0" lang="fr-FR" sz="2400" spc="-1" strike="noStrike">
                <a:solidFill>
                  <a:srgbClr val="000000"/>
                </a:solidFill>
                <a:latin typeface="Calibri"/>
                <a:ea typeface="Calibri"/>
              </a:rPr>
              <a:t>En conséquence, </a:t>
            </a:r>
            <a:r>
              <a:rPr b="1" lang="fr-FR" sz="2400" spc="-1" strike="noStrike">
                <a:solidFill>
                  <a:srgbClr val="ff0000"/>
                </a:solidFill>
                <a:latin typeface="Calibri"/>
                <a:ea typeface="Calibri"/>
              </a:rPr>
              <a:t>plusieurs jeunes africains se retrouvent avec des aspirations d’emplois non satisfaites.</a:t>
            </a:r>
            <a:endParaRPr b="0" lang="fr-FR" sz="2400" spc="-1" strike="noStrike">
              <a:solidFill>
                <a:srgbClr val="000000"/>
              </a:solidFill>
              <a:latin typeface="Arial"/>
            </a:endParaRPr>
          </a:p>
        </p:txBody>
      </p:sp>
      <p:sp>
        <p:nvSpPr>
          <p:cNvPr id="162" name="ZoneTexte 5"/>
          <p:cNvSpPr/>
          <p:nvPr/>
        </p:nvSpPr>
        <p:spPr>
          <a:xfrm>
            <a:off x="1043640" y="116640"/>
            <a:ext cx="63363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000000"/>
                </a:solidFill>
                <a:latin typeface="Calibri"/>
              </a:rPr>
              <a:t>QUELS TYPE D’EMPLOIS PREFERENT LES JEUNES</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3" name="Graphique 1"/>
          <p:cNvGraphicFramePr/>
          <p:nvPr/>
        </p:nvGraphicFramePr>
        <p:xfrm>
          <a:off x="1043640" y="2132640"/>
          <a:ext cx="7308000" cy="4413960"/>
        </p:xfrm>
        <a:graphic>
          <a:graphicData uri="http://schemas.openxmlformats.org/drawingml/2006/chart">
            <c:chart xmlns:c="http://schemas.openxmlformats.org/drawingml/2006/chart" xmlns:r="http://schemas.openxmlformats.org/officeDocument/2006/relationships" r:id="rId1"/>
          </a:graphicData>
        </a:graphic>
      </p:graphicFrame>
      <p:sp>
        <p:nvSpPr>
          <p:cNvPr id="164" name="ZoneTexte 2"/>
          <p:cNvSpPr/>
          <p:nvPr/>
        </p:nvSpPr>
        <p:spPr>
          <a:xfrm>
            <a:off x="1043640" y="6557760"/>
            <a:ext cx="7056000" cy="272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200" spc="-1" strike="noStrike">
                <a:solidFill>
                  <a:srgbClr val="000000"/>
                </a:solidFill>
                <a:latin typeface="Calibri"/>
              </a:rPr>
              <a:t>Source : ANSD : Enquête nationale sur l’emploi au Sénégal, 2020</a:t>
            </a:r>
            <a:endParaRPr b="0" lang="fr-FR" sz="1200" spc="-1" strike="noStrike">
              <a:solidFill>
                <a:srgbClr val="000000"/>
              </a:solidFill>
              <a:latin typeface="Arial"/>
            </a:endParaRPr>
          </a:p>
        </p:txBody>
      </p:sp>
      <p:sp>
        <p:nvSpPr>
          <p:cNvPr id="165" name="ZoneTexte 3"/>
          <p:cNvSpPr/>
          <p:nvPr/>
        </p:nvSpPr>
        <p:spPr>
          <a:xfrm>
            <a:off x="1763640" y="125280"/>
            <a:ext cx="56163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2800" spc="-1" strike="noStrike">
                <a:solidFill>
                  <a:srgbClr val="000000"/>
                </a:solidFill>
                <a:latin typeface="Calibri"/>
              </a:rPr>
              <a:t>Situation de l’emploi au Sénégal</a:t>
            </a:r>
            <a:endParaRPr b="0" lang="fr-FR" sz="2800" spc="-1" strike="noStrike">
              <a:solidFill>
                <a:srgbClr val="000000"/>
              </a:solidFill>
              <a:latin typeface="Arial"/>
            </a:endParaRPr>
          </a:p>
        </p:txBody>
      </p:sp>
      <p:sp>
        <p:nvSpPr>
          <p:cNvPr id="166" name="ZoneTexte 5"/>
          <p:cNvSpPr/>
          <p:nvPr/>
        </p:nvSpPr>
        <p:spPr>
          <a:xfrm>
            <a:off x="0" y="664560"/>
            <a:ext cx="9143640" cy="1918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fr-FR" sz="2400" spc="-1" strike="noStrike">
                <a:solidFill>
                  <a:srgbClr val="000000"/>
                </a:solidFill>
                <a:latin typeface="Calibri"/>
              </a:rPr>
              <a:t>Faible niveau de salaire : </a:t>
            </a:r>
            <a:endParaRPr b="0" lang="fr-FR" sz="2400" spc="-1" strike="noStrike">
              <a:solidFill>
                <a:srgbClr val="000000"/>
              </a:solidFill>
              <a:latin typeface="Arial"/>
            </a:endParaRPr>
          </a:p>
          <a:p>
            <a:pPr marL="285840" indent="-285840" algn="just">
              <a:lnSpc>
                <a:spcPct val="100000"/>
              </a:lnSpc>
              <a:buClr>
                <a:srgbClr val="000000"/>
              </a:buClr>
              <a:buFont typeface="Arial"/>
              <a:buChar char="•"/>
            </a:pPr>
            <a:r>
              <a:rPr b="1" lang="fr-FR" sz="2400" spc="-1" strike="noStrike">
                <a:solidFill>
                  <a:srgbClr val="000000"/>
                </a:solidFill>
                <a:latin typeface="Calibri"/>
              </a:rPr>
              <a:t>Le salaire moyen mensuel d’un employé est estimé à 122 131 FCFA. </a:t>
            </a:r>
            <a:endParaRPr b="0" lang="fr-FR" sz="2400" spc="-1" strike="noStrike">
              <a:solidFill>
                <a:srgbClr val="000000"/>
              </a:solidFill>
              <a:latin typeface="Arial"/>
            </a:endParaRPr>
          </a:p>
          <a:p>
            <a:pPr marL="285840" indent="-285840" algn="just">
              <a:lnSpc>
                <a:spcPct val="100000"/>
              </a:lnSpc>
              <a:buClr>
                <a:srgbClr val="000000"/>
              </a:buClr>
              <a:buFont typeface="Arial"/>
              <a:buChar char="•"/>
            </a:pPr>
            <a:r>
              <a:rPr b="1" lang="fr-FR" sz="2400" spc="-1" strike="noStrike">
                <a:solidFill>
                  <a:srgbClr val="000000"/>
                </a:solidFill>
                <a:latin typeface="Calibri"/>
              </a:rPr>
              <a:t>Hommes : 131 033 FCFA </a:t>
            </a:r>
            <a:endParaRPr b="0" lang="fr-FR" sz="2400" spc="-1" strike="noStrike">
              <a:solidFill>
                <a:srgbClr val="000000"/>
              </a:solidFill>
              <a:latin typeface="Arial"/>
            </a:endParaRPr>
          </a:p>
          <a:p>
            <a:pPr marL="285840" indent="-285840" algn="just">
              <a:lnSpc>
                <a:spcPct val="100000"/>
              </a:lnSpc>
              <a:buClr>
                <a:srgbClr val="000000"/>
              </a:buClr>
              <a:buFont typeface="Arial"/>
              <a:buChar char="•"/>
            </a:pPr>
            <a:r>
              <a:rPr b="1" lang="fr-FR" sz="2400" spc="-1" strike="noStrike">
                <a:solidFill>
                  <a:srgbClr val="000000"/>
                </a:solidFill>
                <a:latin typeface="Calibri"/>
              </a:rPr>
              <a:t>Femmes : 99 166 FCFA</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7" name="Graphique 2"/>
          <p:cNvGraphicFramePr/>
          <p:nvPr/>
        </p:nvGraphicFramePr>
        <p:xfrm>
          <a:off x="0" y="980640"/>
          <a:ext cx="5147640" cy="5599800"/>
        </p:xfrm>
        <a:graphic>
          <a:graphicData uri="http://schemas.openxmlformats.org/drawingml/2006/chart">
            <c:chart xmlns:c="http://schemas.openxmlformats.org/drawingml/2006/chart" xmlns:r="http://schemas.openxmlformats.org/officeDocument/2006/relationships" r:id="rId1"/>
          </a:graphicData>
        </a:graphic>
      </p:graphicFrame>
      <p:sp>
        <p:nvSpPr>
          <p:cNvPr id="168" name="ZoneTexte 3"/>
          <p:cNvSpPr/>
          <p:nvPr/>
        </p:nvSpPr>
        <p:spPr>
          <a:xfrm>
            <a:off x="-108000" y="6581880"/>
            <a:ext cx="55432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200" spc="-1" strike="noStrike">
                <a:solidFill>
                  <a:srgbClr val="000000"/>
                </a:solidFill>
                <a:latin typeface="Calibri"/>
              </a:rPr>
              <a:t>Source : ANSD : Enquête nationale sur l’emploi au Sénégal, 2016-2020</a:t>
            </a:r>
            <a:endParaRPr b="0" lang="fr-FR" sz="1200" spc="-1" strike="noStrike">
              <a:solidFill>
                <a:srgbClr val="000000"/>
              </a:solidFill>
              <a:latin typeface="Arial"/>
            </a:endParaRPr>
          </a:p>
        </p:txBody>
      </p:sp>
      <p:sp>
        <p:nvSpPr>
          <p:cNvPr id="169" name="ZoneTexte 4"/>
          <p:cNvSpPr/>
          <p:nvPr/>
        </p:nvSpPr>
        <p:spPr>
          <a:xfrm>
            <a:off x="1763640" y="-30240"/>
            <a:ext cx="56163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2800" spc="-1" strike="noStrike">
                <a:solidFill>
                  <a:srgbClr val="000000"/>
                </a:solidFill>
                <a:latin typeface="Calibri"/>
              </a:rPr>
              <a:t>Situation du chômage au Sénégal</a:t>
            </a:r>
            <a:endParaRPr b="0" lang="fr-FR" sz="2800" spc="-1" strike="noStrike">
              <a:solidFill>
                <a:srgbClr val="000000"/>
              </a:solidFill>
              <a:latin typeface="Arial"/>
            </a:endParaRPr>
          </a:p>
        </p:txBody>
      </p:sp>
      <p:sp>
        <p:nvSpPr>
          <p:cNvPr id="170" name="ZoneTexte 6"/>
          <p:cNvSpPr/>
          <p:nvPr/>
        </p:nvSpPr>
        <p:spPr>
          <a:xfrm>
            <a:off x="5151600" y="1049400"/>
            <a:ext cx="42303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ff0000"/>
                </a:solidFill>
                <a:latin typeface="Calibri"/>
              </a:rPr>
              <a:t>Les jeunes sont les plus touchés</a:t>
            </a:r>
            <a:endParaRPr b="0" lang="fr-FR" sz="1800" spc="-1" strike="noStrike">
              <a:solidFill>
                <a:srgbClr val="000000"/>
              </a:solidFill>
              <a:latin typeface="Arial"/>
            </a:endParaRPr>
          </a:p>
          <a:p>
            <a:pPr marL="285840" indent="-285840">
              <a:lnSpc>
                <a:spcPct val="100000"/>
              </a:lnSpc>
              <a:buClr>
                <a:srgbClr val="000000"/>
              </a:buClr>
              <a:buFont typeface="Arial"/>
              <a:buChar char="•"/>
            </a:pPr>
            <a:r>
              <a:rPr b="0" lang="fr-FR" sz="1800" spc="-1" strike="noStrike">
                <a:solidFill>
                  <a:srgbClr val="000000"/>
                </a:solidFill>
                <a:latin typeface="Calibri"/>
              </a:rPr>
              <a:t>6 chômeurs sur 10 (62,8 %) sont âgés de 15 à 34 ans. </a:t>
            </a:r>
            <a:endParaRPr b="0" lang="fr-FR" sz="1800" spc="-1" strike="noStrike">
              <a:solidFill>
                <a:srgbClr val="000000"/>
              </a:solidFill>
              <a:latin typeface="Arial"/>
            </a:endParaRPr>
          </a:p>
          <a:p>
            <a:pPr marL="285840" indent="-285840">
              <a:lnSpc>
                <a:spcPct val="100000"/>
              </a:lnSpc>
              <a:buClr>
                <a:srgbClr val="000000"/>
              </a:buClr>
              <a:buFont typeface="Arial"/>
              <a:buChar char="•"/>
            </a:pPr>
            <a:r>
              <a:rPr b="0" lang="fr-FR" sz="1800" spc="-1" strike="noStrike">
                <a:solidFill>
                  <a:srgbClr val="000000"/>
                </a:solidFill>
                <a:latin typeface="Calibri"/>
              </a:rPr>
              <a:t>Les taux les plus élevés sont observés chez les jeunes des tranches d’âges 20-24 ans et 25-29 ans, soit respectivement 18,9 % et 18,3 %. </a:t>
            </a:r>
            <a:endParaRPr b="0" lang="fr-FR" sz="1800" spc="-1" strike="noStrike">
              <a:solidFill>
                <a:srgbClr val="000000"/>
              </a:solidFill>
              <a:latin typeface="Arial"/>
            </a:endParaRPr>
          </a:p>
        </p:txBody>
      </p:sp>
      <p:sp>
        <p:nvSpPr>
          <p:cNvPr id="171" name="ZoneTexte 8"/>
          <p:cNvSpPr/>
          <p:nvPr/>
        </p:nvSpPr>
        <p:spPr>
          <a:xfrm>
            <a:off x="5148360" y="3632040"/>
            <a:ext cx="4066920" cy="2009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ff0000"/>
                </a:solidFill>
                <a:latin typeface="Calibri"/>
              </a:rPr>
              <a:t>Les plus diplômés sont les plus touchés</a:t>
            </a:r>
            <a:endParaRPr b="0" lang="fr-FR" sz="1800" spc="-1" strike="noStrike">
              <a:solidFill>
                <a:srgbClr val="000000"/>
              </a:solidFill>
              <a:latin typeface="Arial"/>
            </a:endParaRPr>
          </a:p>
          <a:p>
            <a:pPr marL="285840" indent="-285840">
              <a:lnSpc>
                <a:spcPct val="100000"/>
              </a:lnSpc>
              <a:buClr>
                <a:srgbClr val="000000"/>
              </a:buClr>
              <a:buFont typeface="Arial"/>
              <a:buChar char="•"/>
            </a:pPr>
            <a:r>
              <a:rPr b="0" lang="fr-FR" sz="1800" spc="-1" strike="noStrike">
                <a:solidFill>
                  <a:srgbClr val="000000"/>
                </a:solidFill>
                <a:latin typeface="Calibri"/>
              </a:rPr>
              <a:t>12,1 % parmi les personnes sans diplôme</a:t>
            </a:r>
            <a:endParaRPr b="0" lang="fr-FR" sz="1800" spc="-1" strike="noStrike">
              <a:solidFill>
                <a:srgbClr val="000000"/>
              </a:solidFill>
              <a:latin typeface="Arial"/>
            </a:endParaRPr>
          </a:p>
          <a:p>
            <a:pPr marL="285840" indent="-285840">
              <a:lnSpc>
                <a:spcPct val="100000"/>
              </a:lnSpc>
              <a:buClr>
                <a:srgbClr val="000000"/>
              </a:buClr>
              <a:buFont typeface="Arial"/>
              <a:buChar char="•"/>
            </a:pPr>
            <a:r>
              <a:rPr b="0" lang="fr-FR" sz="1800" spc="-1" strike="noStrike">
                <a:solidFill>
                  <a:srgbClr val="000000"/>
                </a:solidFill>
                <a:latin typeface="Calibri"/>
              </a:rPr>
              <a:t>15,7% titulaire du CEPE/CFEE, </a:t>
            </a:r>
            <a:endParaRPr b="0" lang="fr-FR" sz="1800" spc="-1" strike="noStrike">
              <a:solidFill>
                <a:srgbClr val="000000"/>
              </a:solidFill>
              <a:latin typeface="Arial"/>
            </a:endParaRPr>
          </a:p>
          <a:p>
            <a:pPr marL="285840" indent="-285840">
              <a:lnSpc>
                <a:spcPct val="100000"/>
              </a:lnSpc>
              <a:buClr>
                <a:srgbClr val="000000"/>
              </a:buClr>
              <a:buFont typeface="Arial"/>
              <a:buChar char="•"/>
            </a:pPr>
            <a:r>
              <a:rPr b="0" lang="fr-FR" sz="1800" spc="-1" strike="noStrike">
                <a:solidFill>
                  <a:srgbClr val="000000"/>
                </a:solidFill>
                <a:latin typeface="Calibri"/>
              </a:rPr>
              <a:t>15,2% titulaires du BAC/DT/BT</a:t>
            </a:r>
            <a:endParaRPr b="0" lang="fr-FR" sz="1800" spc="-1" strike="noStrike">
              <a:solidFill>
                <a:srgbClr val="000000"/>
              </a:solidFill>
              <a:latin typeface="Arial"/>
            </a:endParaRPr>
          </a:p>
          <a:p>
            <a:pPr marL="285840" indent="-285840">
              <a:lnSpc>
                <a:spcPct val="100000"/>
              </a:lnSpc>
              <a:buClr>
                <a:srgbClr val="000000"/>
              </a:buClr>
              <a:buFont typeface="Arial"/>
              <a:buChar char="•"/>
            </a:pPr>
            <a:r>
              <a:rPr b="0" lang="fr-FR" sz="1800" spc="-1" strike="noStrike">
                <a:solidFill>
                  <a:srgbClr val="000000"/>
                </a:solidFill>
                <a:latin typeface="Calibri"/>
              </a:rPr>
              <a:t>22,8% Titulaire du BAC+2</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72" name="Object 2"/>
          <p:cNvGraphicFramePr/>
          <p:nvPr/>
        </p:nvGraphicFramePr>
        <p:xfrm>
          <a:off x="1144440" y="1501920"/>
          <a:ext cx="0" cy="0"/>
        </p:xfrm>
        <a:graphic>
          <a:graphicData uri="http://schemas.openxmlformats.org/presentationml/2006/ole">
            <p:oleObj progId="TCLayout.ActiveDocument.1" r:id="rId1" spid="">
              <p:embed/>
              <p:pic>
                <p:nvPicPr>
                  <p:cNvPr id="173" name="Object 2" descr=""/>
                  <p:cNvPicPr/>
                  <p:nvPr/>
                </p:nvPicPr>
                <p:blipFill>
                  <a:blip r:embed="rId2"/>
                  <a:stretch/>
                </p:blipFill>
                <p:spPr>
                  <a:xfrm>
                    <a:off x="1144440" y="1501920"/>
                    <a:ext cx="0" cy="0"/>
                  </a:xfrm>
                  <a:prstGeom prst="rect">
                    <a:avLst/>
                  </a:prstGeom>
                  <a:ln w="0">
                    <a:noFill/>
                  </a:ln>
                </p:spPr>
              </p:pic>
            </p:oleObj>
          </a:graphicData>
        </a:graphic>
      </p:graphicFrame>
      <p:sp>
        <p:nvSpPr>
          <p:cNvPr id="174" name="TextBox 12"/>
          <p:cNvSpPr/>
          <p:nvPr/>
        </p:nvSpPr>
        <p:spPr>
          <a:xfrm>
            <a:off x="2405160" y="927000"/>
            <a:ext cx="3444480" cy="638280"/>
          </a:xfrm>
          <a:prstGeom prst="rect">
            <a:avLst/>
          </a:prstGeom>
          <a:noFill/>
          <a:ln w="9525">
            <a:solidFill>
              <a:srgbClr val="000000"/>
            </a:solidFill>
            <a:miter/>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00000"/>
                </a:solidFill>
                <a:latin typeface="Calibri"/>
              </a:rPr>
              <a:t>Total population </a:t>
            </a:r>
            <a:endParaRPr b="0" lang="fr-FR" sz="1800" spc="-1" strike="noStrike">
              <a:solidFill>
                <a:srgbClr val="000000"/>
              </a:solidFill>
              <a:latin typeface="Arial"/>
            </a:endParaRPr>
          </a:p>
          <a:p>
            <a:pPr algn="ctr">
              <a:lnSpc>
                <a:spcPct val="100000"/>
              </a:lnSpc>
            </a:pPr>
            <a:r>
              <a:rPr b="1" lang="en-US" sz="1800" spc="-1" strike="noStrike">
                <a:solidFill>
                  <a:srgbClr val="c00000"/>
                </a:solidFill>
                <a:latin typeface="Lato Light"/>
              </a:rPr>
              <a:t>16 209 125</a:t>
            </a:r>
            <a:endParaRPr b="0" lang="fr-FR" sz="1800" spc="-1" strike="noStrike">
              <a:solidFill>
                <a:srgbClr val="000000"/>
              </a:solidFill>
              <a:latin typeface="Arial"/>
            </a:endParaRPr>
          </a:p>
        </p:txBody>
      </p:sp>
      <p:sp>
        <p:nvSpPr>
          <p:cNvPr id="175" name="TextBox 13"/>
          <p:cNvSpPr/>
          <p:nvPr/>
        </p:nvSpPr>
        <p:spPr>
          <a:xfrm>
            <a:off x="1238760" y="1779480"/>
            <a:ext cx="4398120" cy="63828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gn="ctr">
              <a:lnSpc>
                <a:spcPct val="100000"/>
              </a:lnSpc>
            </a:pPr>
            <a:r>
              <a:rPr b="0" lang="en-US" sz="1800" spc="-1" strike="noStrike">
                <a:solidFill>
                  <a:srgbClr val="000000"/>
                </a:solidFill>
                <a:latin typeface="Calibri"/>
              </a:rPr>
              <a:t>Population en </a:t>
            </a:r>
            <a:r>
              <a:rPr b="0" lang="fr-CA" sz="1800" spc="-1" strike="noStrike">
                <a:solidFill>
                  <a:srgbClr val="000000"/>
                </a:solidFill>
                <a:latin typeface="Calibri"/>
              </a:rPr>
              <a:t>âge de travailler </a:t>
            </a:r>
            <a:r>
              <a:rPr b="0" lang="en-US" sz="1800" spc="-1" strike="noStrike">
                <a:solidFill>
                  <a:srgbClr val="000000"/>
                </a:solidFill>
                <a:latin typeface="Calibri"/>
              </a:rPr>
              <a:t> 15+ </a:t>
            </a:r>
            <a:endParaRPr b="0" lang="fr-FR" sz="1800" spc="-1" strike="noStrike">
              <a:solidFill>
                <a:srgbClr val="000000"/>
              </a:solidFill>
              <a:latin typeface="Arial"/>
            </a:endParaRPr>
          </a:p>
          <a:p>
            <a:pPr algn="ctr">
              <a:lnSpc>
                <a:spcPct val="100000"/>
              </a:lnSpc>
            </a:pPr>
            <a:r>
              <a:rPr b="1" lang="en-US" sz="1800" spc="-1" strike="noStrike">
                <a:solidFill>
                  <a:srgbClr val="c00000"/>
                </a:solidFill>
                <a:latin typeface="Lato Light"/>
              </a:rPr>
              <a:t>8 870 417</a:t>
            </a:r>
            <a:endParaRPr b="0" lang="fr-FR" sz="1800" spc="-1" strike="noStrike">
              <a:solidFill>
                <a:srgbClr val="000000"/>
              </a:solidFill>
              <a:latin typeface="Arial"/>
            </a:endParaRPr>
          </a:p>
        </p:txBody>
      </p:sp>
      <p:sp>
        <p:nvSpPr>
          <p:cNvPr id="176" name="TextBox 14"/>
          <p:cNvSpPr/>
          <p:nvPr/>
        </p:nvSpPr>
        <p:spPr>
          <a:xfrm>
            <a:off x="2637000" y="4464000"/>
            <a:ext cx="1038960" cy="63828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gn="ctr">
              <a:lnSpc>
                <a:spcPct val="100000"/>
              </a:lnSpc>
            </a:pPr>
            <a:r>
              <a:rPr b="0" lang="en-US" sz="1800" spc="-1" strike="noStrike">
                <a:solidFill>
                  <a:srgbClr val="000000"/>
                </a:solidFill>
                <a:latin typeface="Calibri"/>
              </a:rPr>
              <a:t>Public</a:t>
            </a:r>
            <a:endParaRPr b="0" lang="fr-FR" sz="1800" spc="-1" strike="noStrike">
              <a:solidFill>
                <a:srgbClr val="000000"/>
              </a:solidFill>
              <a:latin typeface="Arial"/>
            </a:endParaRPr>
          </a:p>
          <a:p>
            <a:pPr algn="ctr">
              <a:lnSpc>
                <a:spcPct val="100000"/>
              </a:lnSpc>
            </a:pPr>
            <a:r>
              <a:rPr b="1" lang="en-US" sz="1800" spc="-1" strike="noStrike">
                <a:solidFill>
                  <a:srgbClr val="c00000"/>
                </a:solidFill>
                <a:latin typeface="Lato Light"/>
              </a:rPr>
              <a:t>135 000</a:t>
            </a:r>
            <a:endParaRPr b="0" lang="fr-FR" sz="1800" spc="-1" strike="noStrike">
              <a:solidFill>
                <a:srgbClr val="000000"/>
              </a:solidFill>
              <a:latin typeface="Arial"/>
            </a:endParaRPr>
          </a:p>
        </p:txBody>
      </p:sp>
      <p:sp>
        <p:nvSpPr>
          <p:cNvPr id="177" name="TextBox 15"/>
          <p:cNvSpPr/>
          <p:nvPr/>
        </p:nvSpPr>
        <p:spPr>
          <a:xfrm>
            <a:off x="-12960" y="2630520"/>
            <a:ext cx="2432160" cy="63828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gn="ctr">
              <a:lnSpc>
                <a:spcPct val="100000"/>
              </a:lnSpc>
            </a:pPr>
            <a:r>
              <a:rPr b="0" lang="en-US" sz="1800" spc="-1" strike="noStrike">
                <a:solidFill>
                  <a:srgbClr val="000000"/>
                </a:solidFill>
                <a:latin typeface="Calibri"/>
              </a:rPr>
              <a:t>Population inactive </a:t>
            </a:r>
            <a:endParaRPr b="0" lang="fr-FR" sz="1800" spc="-1" strike="noStrike">
              <a:solidFill>
                <a:srgbClr val="000000"/>
              </a:solidFill>
              <a:latin typeface="Arial"/>
            </a:endParaRPr>
          </a:p>
          <a:p>
            <a:pPr algn="ctr">
              <a:lnSpc>
                <a:spcPct val="100000"/>
              </a:lnSpc>
            </a:pPr>
            <a:r>
              <a:rPr b="1" lang="en-US" sz="1800" spc="-1" strike="noStrike">
                <a:solidFill>
                  <a:srgbClr val="c00000"/>
                </a:solidFill>
                <a:latin typeface="Lato Light"/>
              </a:rPr>
              <a:t>2 159 208</a:t>
            </a:r>
            <a:endParaRPr b="0" lang="fr-FR" sz="1800" spc="-1" strike="noStrike">
              <a:solidFill>
                <a:srgbClr val="000000"/>
              </a:solidFill>
              <a:latin typeface="Arial"/>
            </a:endParaRPr>
          </a:p>
        </p:txBody>
      </p:sp>
      <p:sp>
        <p:nvSpPr>
          <p:cNvPr id="178" name="TextBox 16"/>
          <p:cNvSpPr/>
          <p:nvPr/>
        </p:nvSpPr>
        <p:spPr>
          <a:xfrm>
            <a:off x="4610520" y="2538360"/>
            <a:ext cx="1956600" cy="63828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gn="ctr">
              <a:lnSpc>
                <a:spcPct val="100000"/>
              </a:lnSpc>
            </a:pPr>
            <a:r>
              <a:rPr b="0" lang="en-US" sz="1800" spc="-1" strike="noStrike">
                <a:solidFill>
                  <a:srgbClr val="000000"/>
                </a:solidFill>
                <a:latin typeface="Calibri"/>
              </a:rPr>
              <a:t>Force de travail</a:t>
            </a:r>
            <a:endParaRPr b="0" lang="fr-FR" sz="1800" spc="-1" strike="noStrike">
              <a:solidFill>
                <a:srgbClr val="000000"/>
              </a:solidFill>
              <a:latin typeface="Arial"/>
            </a:endParaRPr>
          </a:p>
          <a:p>
            <a:pPr algn="ctr">
              <a:lnSpc>
                <a:spcPct val="100000"/>
              </a:lnSpc>
            </a:pPr>
            <a:r>
              <a:rPr b="1" lang="en-US" sz="1800" spc="-1" strike="noStrike">
                <a:solidFill>
                  <a:srgbClr val="c00000"/>
                </a:solidFill>
                <a:latin typeface="Lato Light"/>
              </a:rPr>
              <a:t>6 711 209</a:t>
            </a:r>
            <a:endParaRPr b="0" lang="fr-FR" sz="1800" spc="-1" strike="noStrike">
              <a:solidFill>
                <a:srgbClr val="000000"/>
              </a:solidFill>
              <a:latin typeface="Arial"/>
            </a:endParaRPr>
          </a:p>
        </p:txBody>
      </p:sp>
      <p:sp>
        <p:nvSpPr>
          <p:cNvPr id="179" name="TextBox 17"/>
          <p:cNvSpPr/>
          <p:nvPr/>
        </p:nvSpPr>
        <p:spPr>
          <a:xfrm>
            <a:off x="4840200" y="3589200"/>
            <a:ext cx="1482480" cy="638280"/>
          </a:xfrm>
          <a:prstGeom prst="rect">
            <a:avLst/>
          </a:prstGeom>
          <a:noFill/>
          <a:ln w="9525">
            <a:solidFill>
              <a:srgbClr val="000000"/>
            </a:solidFill>
            <a:miter/>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000000"/>
                </a:solidFill>
                <a:latin typeface="Calibri"/>
              </a:rPr>
              <a:t>Emplois</a:t>
            </a:r>
            <a:endParaRPr b="0" lang="fr-FR" sz="1800" spc="-1" strike="noStrike">
              <a:solidFill>
                <a:srgbClr val="000000"/>
              </a:solidFill>
              <a:latin typeface="Arial"/>
            </a:endParaRPr>
          </a:p>
          <a:p>
            <a:pPr algn="ctr">
              <a:lnSpc>
                <a:spcPct val="100000"/>
              </a:lnSpc>
            </a:pPr>
            <a:r>
              <a:rPr b="1" lang="en-US" sz="1800" spc="-1" strike="noStrike">
                <a:solidFill>
                  <a:srgbClr val="c00000"/>
                </a:solidFill>
                <a:latin typeface="Lato Light"/>
              </a:rPr>
              <a:t>5 863 530</a:t>
            </a:r>
            <a:endParaRPr b="0" lang="fr-FR" sz="1800" spc="-1" strike="noStrike">
              <a:solidFill>
                <a:srgbClr val="000000"/>
              </a:solidFill>
              <a:latin typeface="Arial"/>
            </a:endParaRPr>
          </a:p>
        </p:txBody>
      </p:sp>
      <p:sp>
        <p:nvSpPr>
          <p:cNvPr id="180" name="TextBox 18"/>
          <p:cNvSpPr/>
          <p:nvPr/>
        </p:nvSpPr>
        <p:spPr>
          <a:xfrm>
            <a:off x="2719440" y="3144960"/>
            <a:ext cx="1407600" cy="912600"/>
          </a:xfrm>
          <a:prstGeom prst="rect">
            <a:avLst/>
          </a:prstGeom>
          <a:noFill/>
          <a:ln w="9525">
            <a:solidFill>
              <a:srgbClr val="000000"/>
            </a:solidFill>
            <a:miter/>
          </a:ln>
        </p:spPr>
        <p:style>
          <a:lnRef idx="0"/>
          <a:fillRef idx="0"/>
          <a:effectRef idx="0"/>
          <a:fontRef idx="minor"/>
        </p:style>
        <p:txBody>
          <a:bodyPr lIns="90000" rIns="90000" tIns="45000" bIns="45000" anchor="t">
            <a:spAutoFit/>
          </a:bodyPr>
          <a:p>
            <a:pPr>
              <a:lnSpc>
                <a:spcPct val="100000"/>
              </a:lnSpc>
            </a:pPr>
            <a:r>
              <a:rPr b="0" lang="fr-CA" sz="1800" spc="-1" strike="noStrike">
                <a:solidFill>
                  <a:srgbClr val="000000"/>
                </a:solidFill>
                <a:latin typeface="Calibri"/>
              </a:rPr>
              <a:t>Sans emplois </a:t>
            </a:r>
            <a:endParaRPr b="0" lang="fr-FR" sz="1800" spc="-1" strike="noStrike">
              <a:solidFill>
                <a:srgbClr val="000000"/>
              </a:solidFill>
              <a:latin typeface="Arial"/>
            </a:endParaRPr>
          </a:p>
          <a:p>
            <a:pPr algn="ctr">
              <a:lnSpc>
                <a:spcPct val="100000"/>
              </a:lnSpc>
            </a:pPr>
            <a:r>
              <a:rPr b="1" lang="en-US" sz="1800" spc="-1" strike="noStrike">
                <a:solidFill>
                  <a:srgbClr val="c00000"/>
                </a:solidFill>
                <a:latin typeface="Lato Light"/>
              </a:rPr>
              <a:t>847 679</a:t>
            </a:r>
            <a:endParaRPr b="0" lang="fr-FR" sz="1800" spc="-1" strike="noStrike">
              <a:solidFill>
                <a:srgbClr val="000000"/>
              </a:solidFill>
              <a:latin typeface="Arial"/>
            </a:endParaRPr>
          </a:p>
        </p:txBody>
      </p:sp>
      <p:sp>
        <p:nvSpPr>
          <p:cNvPr id="181" name="TextBox 19"/>
          <p:cNvSpPr/>
          <p:nvPr/>
        </p:nvSpPr>
        <p:spPr>
          <a:xfrm>
            <a:off x="6443280" y="4464000"/>
            <a:ext cx="1840680" cy="63828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gn="ctr">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Privé informel</a:t>
            </a:r>
            <a:endParaRPr b="0" lang="fr-FR" sz="1800" spc="-1" strike="noStrike">
              <a:solidFill>
                <a:srgbClr val="000000"/>
              </a:solidFill>
              <a:latin typeface="Arial"/>
            </a:endParaRPr>
          </a:p>
          <a:p>
            <a:pPr algn="ctr">
              <a:lnSpc>
                <a:spcPct val="100000"/>
              </a:lnSpc>
            </a:pPr>
            <a:r>
              <a:rPr b="1" lang="en-US" sz="1800" spc="-1" strike="noStrike">
                <a:solidFill>
                  <a:srgbClr val="c00000"/>
                </a:solidFill>
                <a:latin typeface="Lato Light"/>
              </a:rPr>
              <a:t>5 328 530</a:t>
            </a:r>
            <a:endParaRPr b="0" lang="fr-FR" sz="1800" spc="-1" strike="noStrike">
              <a:solidFill>
                <a:srgbClr val="000000"/>
              </a:solidFill>
              <a:latin typeface="Arial"/>
            </a:endParaRPr>
          </a:p>
        </p:txBody>
      </p:sp>
      <p:sp>
        <p:nvSpPr>
          <p:cNvPr id="182" name="TextBox 20"/>
          <p:cNvSpPr/>
          <p:nvPr/>
        </p:nvSpPr>
        <p:spPr>
          <a:xfrm>
            <a:off x="4356000" y="4464000"/>
            <a:ext cx="1601640" cy="638280"/>
          </a:xfrm>
          <a:prstGeom prst="rect">
            <a:avLst/>
          </a:prstGeom>
          <a:noFill/>
          <a:ln w="9525">
            <a:solidFill>
              <a:srgbClr val="000000"/>
            </a:solidFill>
            <a:miter/>
          </a:ln>
        </p:spPr>
        <p:style>
          <a:lnRef idx="0"/>
          <a:fillRef idx="0"/>
          <a:effectRef idx="0"/>
          <a:fontRef idx="minor"/>
        </p:style>
        <p:txBody>
          <a:bodyPr wrap="none" lIns="90000" rIns="90000" tIns="45000" bIns="45000" anchor="t">
            <a:spAutoFit/>
          </a:bodyPr>
          <a:p>
            <a:pPr algn="ctr">
              <a:lnSpc>
                <a:spcPct val="100000"/>
              </a:lnSpc>
            </a:pPr>
            <a:r>
              <a:rPr b="0" lang="en-US" sz="1800" spc="-1" strike="noStrike">
                <a:solidFill>
                  <a:srgbClr val="000000"/>
                </a:solidFill>
                <a:latin typeface="Calibri"/>
              </a:rPr>
              <a:t>Privé Formel</a:t>
            </a:r>
            <a:endParaRPr b="0" lang="fr-FR" sz="1800" spc="-1" strike="noStrike">
              <a:solidFill>
                <a:srgbClr val="000000"/>
              </a:solidFill>
              <a:latin typeface="Arial"/>
            </a:endParaRPr>
          </a:p>
          <a:p>
            <a:pPr algn="ctr">
              <a:lnSpc>
                <a:spcPct val="100000"/>
              </a:lnSpc>
            </a:pPr>
            <a:r>
              <a:rPr b="1" lang="en-US" sz="1800" spc="-1" strike="noStrike">
                <a:solidFill>
                  <a:srgbClr val="c00000"/>
                </a:solidFill>
                <a:latin typeface="Lato Light"/>
              </a:rPr>
              <a:t>400 000</a:t>
            </a:r>
            <a:endParaRPr b="0" lang="fr-FR" sz="1800" spc="-1" strike="noStrike">
              <a:solidFill>
                <a:srgbClr val="000000"/>
              </a:solidFill>
              <a:latin typeface="Arial"/>
            </a:endParaRPr>
          </a:p>
        </p:txBody>
      </p:sp>
      <p:cxnSp>
        <p:nvCxnSpPr>
          <p:cNvPr id="183" name="Straight Arrow Connector 25"/>
          <p:cNvCxnSpPr/>
          <p:nvPr/>
        </p:nvCxnSpPr>
        <p:spPr>
          <a:xfrm flipV="1">
            <a:off x="4433760" y="4464000"/>
            <a:ext cx="73440" cy="1800"/>
          </a:xfrm>
          <a:prstGeom prst="straightConnector1">
            <a:avLst/>
          </a:prstGeom>
          <a:ln w="31750">
            <a:solidFill>
              <a:srgbClr val="4472c4"/>
            </a:solidFill>
            <a:tailEnd len="med" type="triangle" w="med"/>
          </a:ln>
        </p:spPr>
      </p:cxnSp>
      <p:cxnSp>
        <p:nvCxnSpPr>
          <p:cNvPr id="184" name="Connector: Elbow 29"/>
          <p:cNvCxnSpPr>
            <a:stCxn id="175" idx="1"/>
            <a:endCxn id="177" idx="0"/>
          </p:cNvCxnSpPr>
          <p:nvPr/>
        </p:nvCxnSpPr>
        <p:spPr>
          <a:xfrm flipV="1" rot="10800000">
            <a:off x="1202760" y="2098440"/>
            <a:ext cx="36000" cy="532440"/>
          </a:xfrm>
          <a:prstGeom prst="bentConnector2">
            <a:avLst/>
          </a:prstGeom>
          <a:ln w="31750">
            <a:solidFill>
              <a:srgbClr val="4472c4"/>
            </a:solidFill>
            <a:tailEnd len="med" type="triangle" w="med"/>
          </a:ln>
        </p:spPr>
      </p:cxnSp>
      <p:cxnSp>
        <p:nvCxnSpPr>
          <p:cNvPr id="185" name="Connector: Elbow 32"/>
          <p:cNvCxnSpPr>
            <a:stCxn id="175" idx="3"/>
            <a:endCxn id="178" idx="0"/>
          </p:cNvCxnSpPr>
          <p:nvPr/>
        </p:nvCxnSpPr>
        <p:spPr>
          <a:xfrm flipH="1">
            <a:off x="5588640" y="2098440"/>
            <a:ext cx="48600" cy="440280"/>
          </a:xfrm>
          <a:prstGeom prst="bentConnector4">
            <a:avLst>
              <a:gd name="adj1" fmla="val -124626"/>
              <a:gd name="adj2" fmla="val 86333"/>
            </a:avLst>
          </a:prstGeom>
          <a:ln w="31750">
            <a:solidFill>
              <a:srgbClr val="4472c4"/>
            </a:solidFill>
            <a:tailEnd len="med" type="triangle" w="med"/>
          </a:ln>
        </p:spPr>
      </p:cxnSp>
      <p:cxnSp>
        <p:nvCxnSpPr>
          <p:cNvPr id="186" name="Connector: Elbow 36"/>
          <p:cNvCxnSpPr>
            <a:stCxn id="178" idx="1"/>
            <a:endCxn id="180" idx="0"/>
          </p:cNvCxnSpPr>
          <p:nvPr/>
        </p:nvCxnSpPr>
        <p:spPr>
          <a:xfrm flipV="1" rot="10800000">
            <a:off x="3423240" y="2856960"/>
            <a:ext cx="1187640" cy="288000"/>
          </a:xfrm>
          <a:prstGeom prst="bentConnector2">
            <a:avLst/>
          </a:prstGeom>
          <a:ln w="31750">
            <a:solidFill>
              <a:srgbClr val="4472c4"/>
            </a:solidFill>
            <a:tailEnd len="med" type="triangle" w="med"/>
          </a:ln>
        </p:spPr>
      </p:cxnSp>
      <p:cxnSp>
        <p:nvCxnSpPr>
          <p:cNvPr id="187" name="Connector: Elbow 39"/>
          <p:cNvCxnSpPr>
            <a:stCxn id="179" idx="1"/>
            <a:endCxn id="176" idx="0"/>
          </p:cNvCxnSpPr>
          <p:nvPr/>
        </p:nvCxnSpPr>
        <p:spPr>
          <a:xfrm flipV="1" rot="10800000">
            <a:off x="3156120" y="3908160"/>
            <a:ext cx="1684080" cy="556200"/>
          </a:xfrm>
          <a:prstGeom prst="bentConnector2">
            <a:avLst/>
          </a:prstGeom>
          <a:ln w="31750">
            <a:solidFill>
              <a:srgbClr val="4472c4"/>
            </a:solidFill>
            <a:tailEnd len="med" type="triangle" w="med"/>
          </a:ln>
        </p:spPr>
      </p:cxnSp>
      <p:cxnSp>
        <p:nvCxnSpPr>
          <p:cNvPr id="188" name="Connector: Elbow 42"/>
          <p:cNvCxnSpPr>
            <a:stCxn id="179" idx="3"/>
            <a:endCxn id="181" idx="0"/>
          </p:cNvCxnSpPr>
          <p:nvPr/>
        </p:nvCxnSpPr>
        <p:spPr>
          <a:xfrm>
            <a:off x="6322680" y="3908160"/>
            <a:ext cx="1041120" cy="556200"/>
          </a:xfrm>
          <a:prstGeom prst="bentConnector2">
            <a:avLst/>
          </a:prstGeom>
          <a:ln w="31750">
            <a:solidFill>
              <a:srgbClr val="4472c4"/>
            </a:solidFill>
            <a:tailEnd len="med" type="triangle" w="med"/>
          </a:ln>
        </p:spPr>
      </p:cxnSp>
      <p:cxnSp>
        <p:nvCxnSpPr>
          <p:cNvPr id="189" name="Straight Arrow Connector 73"/>
          <p:cNvCxnSpPr>
            <a:stCxn id="178" idx="2"/>
            <a:endCxn id="179" idx="0"/>
          </p:cNvCxnSpPr>
          <p:nvPr/>
        </p:nvCxnSpPr>
        <p:spPr>
          <a:xfrm flipH="1">
            <a:off x="5581440" y="3176640"/>
            <a:ext cx="7560" cy="412920"/>
          </a:xfrm>
          <a:prstGeom prst="straightConnector1">
            <a:avLst/>
          </a:prstGeom>
          <a:ln w="31750">
            <a:solidFill>
              <a:srgbClr val="4472c4"/>
            </a:solidFill>
            <a:tailEnd len="med" type="triangle" w="med"/>
          </a:ln>
        </p:spPr>
      </p:cxnSp>
      <p:sp>
        <p:nvSpPr>
          <p:cNvPr id="190" name="Rectangle à coins arrondis 6"/>
          <p:cNvSpPr/>
          <p:nvPr/>
        </p:nvSpPr>
        <p:spPr>
          <a:xfrm>
            <a:off x="6831000" y="2470320"/>
            <a:ext cx="1977840" cy="758520"/>
          </a:xfrm>
          <a:prstGeom prst="roundRect">
            <a:avLst>
              <a:gd name="adj" fmla="val 16667"/>
            </a:avLst>
          </a:prstGeom>
          <a:solidFill>
            <a:srgbClr val="c0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CA" sz="1800" spc="-1" strike="noStrike">
                <a:solidFill>
                  <a:srgbClr val="ffffff"/>
                </a:solidFill>
                <a:latin typeface="Calibri"/>
              </a:rPr>
              <a:t>Chercheur d’emploi</a:t>
            </a:r>
            <a:endParaRPr b="0" lang="fr-FR" sz="1800" spc="-1" strike="noStrike">
              <a:solidFill>
                <a:srgbClr val="ffffff"/>
              </a:solidFill>
              <a:latin typeface="Arial"/>
            </a:endParaRPr>
          </a:p>
        </p:txBody>
      </p:sp>
      <p:sp>
        <p:nvSpPr>
          <p:cNvPr id="191" name="Arrow: Left-Right 4"/>
          <p:cNvSpPr/>
          <p:nvPr/>
        </p:nvSpPr>
        <p:spPr>
          <a:xfrm>
            <a:off x="6424560" y="2755800"/>
            <a:ext cx="364680" cy="142560"/>
          </a:xfrm>
          <a:prstGeom prst="lef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26280" bIns="26280" anchor="ctr">
            <a:noAutofit/>
          </a:bodyPr>
          <a:p>
            <a:pPr algn="ctr">
              <a:lnSpc>
                <a:spcPct val="100000"/>
              </a:lnSpc>
            </a:pPr>
            <a:endParaRPr b="0" lang="en-US" sz="1800" spc="-1" strike="noStrike">
              <a:solidFill>
                <a:srgbClr val="ffffff"/>
              </a:solidFill>
              <a:latin typeface="Calibri"/>
            </a:endParaRPr>
          </a:p>
        </p:txBody>
      </p:sp>
      <p:sp>
        <p:nvSpPr>
          <p:cNvPr id="192" name="Rectangle à coins arrondis 6"/>
          <p:cNvSpPr/>
          <p:nvPr/>
        </p:nvSpPr>
        <p:spPr>
          <a:xfrm>
            <a:off x="885960" y="3564000"/>
            <a:ext cx="1085400" cy="409320"/>
          </a:xfrm>
          <a:prstGeom prst="roundRect">
            <a:avLst>
              <a:gd name="adj" fmla="val 16667"/>
            </a:avLst>
          </a:prstGeom>
          <a:solidFill>
            <a:srgbClr val="c0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CA" sz="1800" spc="-1" strike="noStrike">
                <a:solidFill>
                  <a:srgbClr val="ffffff"/>
                </a:solidFill>
                <a:latin typeface="Calibri"/>
              </a:rPr>
              <a:t>Chômeur </a:t>
            </a:r>
            <a:endParaRPr b="0" lang="fr-FR" sz="1800" spc="-1" strike="noStrike">
              <a:solidFill>
                <a:srgbClr val="ffffff"/>
              </a:solidFill>
              <a:latin typeface="Arial"/>
            </a:endParaRPr>
          </a:p>
        </p:txBody>
      </p:sp>
      <p:sp>
        <p:nvSpPr>
          <p:cNvPr id="193" name="Arrow: Left-Right 26"/>
          <p:cNvSpPr/>
          <p:nvPr/>
        </p:nvSpPr>
        <p:spPr>
          <a:xfrm rot="20571600">
            <a:off x="2023920" y="3632040"/>
            <a:ext cx="624960" cy="153720"/>
          </a:xfrm>
          <a:prstGeom prst="lef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2040" bIns="32040" anchor="ctr">
            <a:noAutofit/>
          </a:bodyPr>
          <a:p>
            <a:pPr algn="ctr">
              <a:lnSpc>
                <a:spcPct val="100000"/>
              </a:lnSpc>
            </a:pPr>
            <a:endParaRPr b="0" lang="en-US" sz="1800" spc="-1" strike="noStrike">
              <a:solidFill>
                <a:srgbClr val="ffffff"/>
              </a:solidFill>
              <a:latin typeface="Calibri"/>
            </a:endParaRPr>
          </a:p>
        </p:txBody>
      </p:sp>
      <p:sp>
        <p:nvSpPr>
          <p:cNvPr id="194" name="Rectangle à coins arrondis 6"/>
          <p:cNvSpPr/>
          <p:nvPr/>
        </p:nvSpPr>
        <p:spPr>
          <a:xfrm>
            <a:off x="2171880" y="5370480"/>
            <a:ext cx="2061720" cy="390240"/>
          </a:xfrm>
          <a:prstGeom prst="roundRect">
            <a:avLst>
              <a:gd name="adj" fmla="val 16667"/>
            </a:avLst>
          </a:prstGeom>
          <a:solidFill>
            <a:srgbClr val="c0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Emplois décents</a:t>
            </a:r>
            <a:endParaRPr b="0" lang="fr-FR" sz="1800" spc="-1" strike="noStrike">
              <a:solidFill>
                <a:srgbClr val="ffffff"/>
              </a:solidFill>
              <a:latin typeface="Arial"/>
            </a:endParaRPr>
          </a:p>
        </p:txBody>
      </p:sp>
      <p:sp>
        <p:nvSpPr>
          <p:cNvPr id="195" name="Rectangle à coins arrondis 6"/>
          <p:cNvSpPr/>
          <p:nvPr/>
        </p:nvSpPr>
        <p:spPr>
          <a:xfrm>
            <a:off x="6264360" y="5370480"/>
            <a:ext cx="2169720" cy="409320"/>
          </a:xfrm>
          <a:prstGeom prst="roundRect">
            <a:avLst>
              <a:gd name="adj" fmla="val 16667"/>
            </a:avLst>
          </a:prstGeom>
          <a:solidFill>
            <a:srgbClr val="c0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Emplois précaires</a:t>
            </a:r>
            <a:endParaRPr b="0" lang="fr-FR" sz="1800" spc="-1" strike="noStrike">
              <a:solidFill>
                <a:srgbClr val="ffffff"/>
              </a:solidFill>
              <a:latin typeface="Arial"/>
            </a:endParaRPr>
          </a:p>
        </p:txBody>
      </p:sp>
      <p:cxnSp>
        <p:nvCxnSpPr>
          <p:cNvPr id="196" name="Connector: Elbow 8"/>
          <p:cNvCxnSpPr>
            <a:stCxn id="176" idx="1"/>
            <a:endCxn id="194" idx="1"/>
          </p:cNvCxnSpPr>
          <p:nvPr/>
        </p:nvCxnSpPr>
        <p:spPr>
          <a:xfrm flipV="1" rot="10800000">
            <a:off x="2171880" y="4782960"/>
            <a:ext cx="465480" cy="783000"/>
          </a:xfrm>
          <a:prstGeom prst="bentConnector3">
            <a:avLst>
              <a:gd name="adj1" fmla="val 149148"/>
            </a:avLst>
          </a:prstGeom>
          <a:ln w="31750">
            <a:solidFill>
              <a:srgbClr val="4472c4"/>
            </a:solidFill>
            <a:tailEnd len="med" type="triangle" w="med"/>
          </a:ln>
        </p:spPr>
      </p:cxnSp>
      <p:cxnSp>
        <p:nvCxnSpPr>
          <p:cNvPr id="197" name="Connector: Elbow 37"/>
          <p:cNvCxnSpPr>
            <a:stCxn id="182" idx="2"/>
            <a:endCxn id="194" idx="3"/>
          </p:cNvCxnSpPr>
          <p:nvPr/>
        </p:nvCxnSpPr>
        <p:spPr>
          <a:xfrm rot="5400000">
            <a:off x="4463280" y="4872240"/>
            <a:ext cx="463680" cy="923400"/>
          </a:xfrm>
          <a:prstGeom prst="bentConnector2">
            <a:avLst/>
          </a:prstGeom>
          <a:ln w="31750">
            <a:solidFill>
              <a:srgbClr val="4472c4"/>
            </a:solidFill>
            <a:tailEnd len="med" type="triangle" w="med"/>
          </a:ln>
        </p:spPr>
      </p:cxnSp>
      <p:cxnSp>
        <p:nvCxnSpPr>
          <p:cNvPr id="198" name="Straight Arrow Connector 40"/>
          <p:cNvCxnSpPr>
            <a:stCxn id="181" idx="2"/>
            <a:endCxn id="195" idx="0"/>
          </p:cNvCxnSpPr>
          <p:nvPr/>
        </p:nvCxnSpPr>
        <p:spPr>
          <a:xfrm flipH="1">
            <a:off x="7349040" y="5102280"/>
            <a:ext cx="14760" cy="268560"/>
          </a:xfrm>
          <a:prstGeom prst="straightConnector1">
            <a:avLst/>
          </a:prstGeom>
          <a:ln w="31750">
            <a:solidFill>
              <a:srgbClr val="4472c4"/>
            </a:solidFill>
            <a:tailEnd len="med" type="triangle" w="med"/>
          </a:ln>
        </p:spPr>
      </p:cxnSp>
      <p:cxnSp>
        <p:nvCxnSpPr>
          <p:cNvPr id="199" name="Connecteur : en angle 3"/>
          <p:cNvCxnSpPr>
            <a:endCxn id="175" idx="0"/>
          </p:cNvCxnSpPr>
          <p:nvPr/>
        </p:nvCxnSpPr>
        <p:spPr>
          <a:xfrm flipH="1" rot="16200000">
            <a:off x="3196440" y="1538280"/>
            <a:ext cx="122760" cy="360000"/>
          </a:xfrm>
          <a:prstGeom prst="bentConnector3">
            <a:avLst>
              <a:gd name="adj1" fmla="val 0"/>
            </a:avLst>
          </a:prstGeom>
          <a:ln>
            <a:solidFill>
              <a:srgbClr val="4472c4"/>
            </a:solidFill>
            <a:tailEnd len="med" type="triangle" w="med"/>
          </a:ln>
        </p:spPr>
      </p:cxnSp>
      <p:cxnSp>
        <p:nvCxnSpPr>
          <p:cNvPr id="200" name="Connecteur : en angle 82"/>
          <p:cNvCxnSpPr>
            <a:stCxn id="179" idx="2"/>
            <a:endCxn id="182" idx="0"/>
          </p:cNvCxnSpPr>
          <p:nvPr/>
        </p:nvCxnSpPr>
        <p:spPr>
          <a:xfrm rot="5400000">
            <a:off x="5250600" y="4133160"/>
            <a:ext cx="236880" cy="425160"/>
          </a:xfrm>
          <a:prstGeom prst="bentConnector3">
            <a:avLst>
              <a:gd name="adj1" fmla="val 50076"/>
            </a:avLst>
          </a:prstGeom>
          <a:ln w="31750">
            <a:solidFill>
              <a:srgbClr val="4472c4"/>
            </a:solidFill>
            <a:tailEnd len="med" type="triangle" w="med"/>
          </a:ln>
        </p:spPr>
      </p:cxnSp>
      <p:sp>
        <p:nvSpPr>
          <p:cNvPr id="201" name="ZoneTexte 83"/>
          <p:cNvSpPr/>
          <p:nvPr/>
        </p:nvSpPr>
        <p:spPr>
          <a:xfrm>
            <a:off x="1965240" y="65160"/>
            <a:ext cx="4982760" cy="363960"/>
          </a:xfrm>
          <a:prstGeom prst="rect">
            <a:avLst/>
          </a:prstGeom>
          <a:solidFill>
            <a:schemeClr val="bg2"/>
          </a:solidFill>
          <a:ln w="0">
            <a:noFill/>
          </a:ln>
        </p:spPr>
        <p:style>
          <a:lnRef idx="0"/>
          <a:fillRef idx="0"/>
          <a:effectRef idx="0"/>
          <a:fontRef idx="minor"/>
        </p:style>
        <p:txBody>
          <a:bodyPr lIns="90000" rIns="90000" tIns="45000" bIns="45000" anchor="t">
            <a:spAutoFit/>
          </a:bodyPr>
          <a:p>
            <a:pPr algn="ctr">
              <a:lnSpc>
                <a:spcPct val="100000"/>
              </a:lnSpc>
            </a:pPr>
            <a:r>
              <a:rPr b="1" lang="fr-CA" sz="1800" spc="-1" strike="noStrike">
                <a:solidFill>
                  <a:srgbClr val="000000"/>
                </a:solidFill>
                <a:latin typeface="Times New Roman"/>
              </a:rPr>
              <a:t>CONTEXT DE L’EMPLOI AU SENEGAL</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02" name="Tableau 2"/>
          <p:cNvGraphicFramePr/>
          <p:nvPr/>
        </p:nvGraphicFramePr>
        <p:xfrm>
          <a:off x="1352880" y="717840"/>
          <a:ext cx="7272000" cy="6054840"/>
        </p:xfrm>
        <a:graphic>
          <a:graphicData uri="http://schemas.openxmlformats.org/drawingml/2006/table">
            <a:tbl>
              <a:tblPr/>
              <a:tblGrid>
                <a:gridCol w="1818000"/>
                <a:gridCol w="1818000"/>
                <a:gridCol w="1818000"/>
                <a:gridCol w="1818000"/>
              </a:tblGrid>
              <a:tr h="312120">
                <a:tc>
                  <a:txBody>
                    <a:bodyPr lIns="7560" rIns="7560" tIns="7560" bIns="0" anchor="ctr">
                      <a:noAutofit/>
                    </a:bodyPr>
                    <a:p>
                      <a:pPr algn="ctr">
                        <a:lnSpc>
                          <a:spcPct val="100000"/>
                        </a:lnSpc>
                      </a:pPr>
                      <a:r>
                        <a:rPr b="1" lang="fr-FR" sz="2000" spc="-1" strike="noStrike">
                          <a:solidFill>
                            <a:srgbClr val="000000"/>
                          </a:solidFill>
                          <a:latin typeface="Calibri"/>
                        </a:rPr>
                        <a:t>Année</a:t>
                      </a:r>
                      <a:endParaRPr b="0" lang="fr-FR" sz="20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1" lang="fr-FR" sz="2000" spc="-1" strike="noStrike">
                          <a:solidFill>
                            <a:srgbClr val="000000"/>
                          </a:solidFill>
                          <a:latin typeface="Calibri"/>
                        </a:rPr>
                        <a:t>Public</a:t>
                      </a:r>
                      <a:endParaRPr b="0" lang="fr-FR" sz="20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1" lang="fr-FR" sz="2000" spc="-1" strike="noStrike">
                          <a:solidFill>
                            <a:srgbClr val="000000"/>
                          </a:solidFill>
                          <a:latin typeface="Calibri"/>
                        </a:rPr>
                        <a:t>Privé</a:t>
                      </a:r>
                      <a:endParaRPr b="0" lang="fr-FR" sz="20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1" lang="fr-FR" sz="2000" spc="-1" strike="noStrike">
                          <a:solidFill>
                            <a:srgbClr val="000000"/>
                          </a:solidFill>
                          <a:latin typeface="Calibri"/>
                        </a:rPr>
                        <a:t>Total</a:t>
                      </a:r>
                      <a:endParaRPr b="0" lang="fr-FR" sz="20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r>
              <a:tr h="597600">
                <a:tc>
                  <a:txBody>
                    <a:bodyPr lIns="7560" rIns="7560" tIns="7560" bIns="0" anchor="ctr">
                      <a:noAutofit/>
                    </a:bodyPr>
                    <a:p>
                      <a:pPr algn="ctr">
                        <a:lnSpc>
                          <a:spcPct val="100000"/>
                        </a:lnSpc>
                      </a:pPr>
                      <a:r>
                        <a:rPr b="0" lang="fr-FR" sz="2400" spc="-1" strike="noStrike">
                          <a:solidFill>
                            <a:srgbClr val="000000"/>
                          </a:solidFill>
                          <a:latin typeface="Calibri"/>
                        </a:rPr>
                        <a:t>2013</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89 555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47 531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137 086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r>
              <a:tr h="597600">
                <a:tc>
                  <a:txBody>
                    <a:bodyPr lIns="7560" rIns="7560" tIns="7560" bIns="0" anchor="ctr">
                      <a:noAutofit/>
                    </a:bodyPr>
                    <a:p>
                      <a:pPr algn="ctr">
                        <a:lnSpc>
                          <a:spcPct val="100000"/>
                        </a:lnSpc>
                      </a:pPr>
                      <a:r>
                        <a:rPr b="0" lang="fr-FR" sz="2400" spc="-1" strike="noStrike">
                          <a:solidFill>
                            <a:srgbClr val="000000"/>
                          </a:solidFill>
                          <a:latin typeface="Calibri"/>
                        </a:rPr>
                        <a:t>2014</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91 566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59 155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150 721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r>
              <a:tr h="597600">
                <a:tc>
                  <a:txBody>
                    <a:bodyPr lIns="7560" rIns="7560" tIns="7560" bIns="0" anchor="ctr">
                      <a:noAutofit/>
                    </a:bodyPr>
                    <a:p>
                      <a:pPr algn="ctr">
                        <a:lnSpc>
                          <a:spcPct val="100000"/>
                        </a:lnSpc>
                      </a:pPr>
                      <a:r>
                        <a:rPr b="0" lang="fr-FR" sz="2400" spc="-1" strike="noStrike">
                          <a:solidFill>
                            <a:srgbClr val="000000"/>
                          </a:solidFill>
                          <a:latin typeface="Calibri"/>
                        </a:rPr>
                        <a:t>2015</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100 186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66 372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166 558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r>
              <a:tr h="597600">
                <a:tc>
                  <a:txBody>
                    <a:bodyPr lIns="7560" rIns="7560" tIns="7560" bIns="0" anchor="ctr">
                      <a:noAutofit/>
                    </a:bodyPr>
                    <a:p>
                      <a:pPr algn="ctr">
                        <a:lnSpc>
                          <a:spcPct val="100000"/>
                        </a:lnSpc>
                      </a:pPr>
                      <a:r>
                        <a:rPr b="0" lang="fr-FR" sz="2400" spc="-1" strike="noStrike">
                          <a:solidFill>
                            <a:srgbClr val="000000"/>
                          </a:solidFill>
                          <a:latin typeface="Calibri"/>
                        </a:rPr>
                        <a:t>2016</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110 532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75 581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186 113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r>
              <a:tr h="597600">
                <a:tc>
                  <a:txBody>
                    <a:bodyPr lIns="7560" rIns="7560" tIns="7560" bIns="0" anchor="ctr">
                      <a:noAutofit/>
                    </a:bodyPr>
                    <a:p>
                      <a:pPr algn="ctr">
                        <a:lnSpc>
                          <a:spcPct val="100000"/>
                        </a:lnSpc>
                      </a:pPr>
                      <a:r>
                        <a:rPr b="0" lang="fr-FR" sz="2400" spc="-1" strike="noStrike">
                          <a:solidFill>
                            <a:srgbClr val="000000"/>
                          </a:solidFill>
                          <a:latin typeface="Calibri"/>
                        </a:rPr>
                        <a:t>2017</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127 855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75 368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203 223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r>
              <a:tr h="597600">
                <a:tc>
                  <a:txBody>
                    <a:bodyPr lIns="7560" rIns="7560" tIns="7560" bIns="0" anchor="ctr">
                      <a:noAutofit/>
                    </a:bodyPr>
                    <a:p>
                      <a:pPr algn="ctr">
                        <a:lnSpc>
                          <a:spcPct val="100000"/>
                        </a:lnSpc>
                      </a:pPr>
                      <a:r>
                        <a:rPr b="0" lang="fr-FR" sz="2400" spc="-1" strike="noStrike">
                          <a:solidFill>
                            <a:srgbClr val="000000"/>
                          </a:solidFill>
                          <a:latin typeface="Calibri"/>
                        </a:rPr>
                        <a:t>2018</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146 611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77 250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223 861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r>
              <a:tr h="597600">
                <a:tc>
                  <a:txBody>
                    <a:bodyPr lIns="7560" rIns="7560" tIns="7560" bIns="0" anchor="ctr">
                      <a:noAutofit/>
                    </a:bodyPr>
                    <a:p>
                      <a:pPr algn="ctr">
                        <a:lnSpc>
                          <a:spcPct val="100000"/>
                        </a:lnSpc>
                      </a:pPr>
                      <a:r>
                        <a:rPr b="0" lang="fr-FR" sz="2400" spc="-1" strike="noStrike">
                          <a:solidFill>
                            <a:srgbClr val="000000"/>
                          </a:solidFill>
                          <a:latin typeface="Calibri"/>
                        </a:rPr>
                        <a:t>2019</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148 911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80 202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0" lang="fr-FR" sz="2400" spc="-1" strike="noStrike">
                          <a:solidFill>
                            <a:srgbClr val="000000"/>
                          </a:solidFill>
                          <a:latin typeface="Calibri"/>
                        </a:rPr>
                        <a:t>        </a:t>
                      </a:r>
                      <a:r>
                        <a:rPr b="0" lang="fr-FR" sz="2400" spc="-1" strike="noStrike">
                          <a:solidFill>
                            <a:srgbClr val="000000"/>
                          </a:solidFill>
                          <a:latin typeface="Calibri"/>
                        </a:rPr>
                        <a:t>229 113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r>
              <a:tr h="597600">
                <a:tc>
                  <a:txBody>
                    <a:bodyPr lIns="7560" rIns="7560" tIns="7560" bIns="0" anchor="ctr">
                      <a:noAutofit/>
                    </a:bodyPr>
                    <a:p>
                      <a:pPr algn="ctr">
                        <a:lnSpc>
                          <a:spcPct val="100000"/>
                        </a:lnSpc>
                      </a:pPr>
                      <a:r>
                        <a:rPr b="1" lang="fr-FR" sz="2400" spc="-1" strike="noStrike">
                          <a:solidFill>
                            <a:srgbClr val="000000"/>
                          </a:solidFill>
                          <a:latin typeface="Calibri"/>
                        </a:rPr>
                        <a:t>2020</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1" lang="fr-FR" sz="2400" spc="-1" strike="noStrike">
                          <a:solidFill>
                            <a:srgbClr val="000000"/>
                          </a:solidFill>
                          <a:latin typeface="Calibri"/>
                        </a:rPr>
                        <a:t>        </a:t>
                      </a:r>
                      <a:r>
                        <a:rPr b="1" lang="fr-FR" sz="2400" spc="-1" strike="noStrike">
                          <a:solidFill>
                            <a:srgbClr val="000000"/>
                          </a:solidFill>
                          <a:latin typeface="Calibri"/>
                        </a:rPr>
                        <a:t>169 177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1" lang="fr-FR" sz="2400" spc="-1" strike="noStrike">
                          <a:solidFill>
                            <a:srgbClr val="000000"/>
                          </a:solidFill>
                          <a:latin typeface="Calibri"/>
                        </a:rPr>
                        <a:t>           </a:t>
                      </a:r>
                      <a:r>
                        <a:rPr b="1" lang="fr-FR" sz="2400" spc="-1" strike="noStrike">
                          <a:solidFill>
                            <a:srgbClr val="000000"/>
                          </a:solidFill>
                          <a:latin typeface="Calibri"/>
                        </a:rPr>
                        <a:t>83 542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c>
                  <a:txBody>
                    <a:bodyPr lIns="7560" rIns="7560" tIns="7560" bIns="0" anchor="ctr">
                      <a:noAutofit/>
                    </a:bodyPr>
                    <a:p>
                      <a:pPr algn="ctr">
                        <a:lnSpc>
                          <a:spcPct val="100000"/>
                        </a:lnSpc>
                      </a:pPr>
                      <a:r>
                        <a:rPr b="1" lang="fr-FR" sz="2400" spc="-1" strike="noStrike">
                          <a:solidFill>
                            <a:srgbClr val="000000"/>
                          </a:solidFill>
                          <a:latin typeface="Calibri"/>
                        </a:rPr>
                        <a:t>        </a:t>
                      </a:r>
                      <a:r>
                        <a:rPr b="1" lang="fr-FR" sz="2400" spc="-1" strike="noStrike">
                          <a:solidFill>
                            <a:srgbClr val="000000"/>
                          </a:solidFill>
                          <a:latin typeface="Calibri"/>
                        </a:rPr>
                        <a:t>252 719 </a:t>
                      </a:r>
                      <a:endParaRPr b="0" lang="fr-FR" sz="2400" spc="-1" strike="noStrike">
                        <a:solidFill>
                          <a:srgbClr val="000000"/>
                        </a:solidFill>
                        <a:latin typeface="Arial"/>
                      </a:endParaRPr>
                    </a:p>
                  </a:txBody>
                  <a:tcPr anchor="ctr" marL="7560" marR="756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noFill/>
                  </a:tcPr>
                </a:tc>
              </a:tr>
            </a:tbl>
          </a:graphicData>
        </a:graphic>
      </p:graphicFrame>
      <p:sp>
        <p:nvSpPr>
          <p:cNvPr id="203" name="ZoneTexte 3"/>
          <p:cNvSpPr/>
          <p:nvPr/>
        </p:nvSpPr>
        <p:spPr>
          <a:xfrm>
            <a:off x="1440000" y="180000"/>
            <a:ext cx="673200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2400" spc="-1" strike="noStrike">
                <a:solidFill>
                  <a:srgbClr val="000000"/>
                </a:solidFill>
                <a:latin typeface="Arial"/>
              </a:rPr>
              <a:t>Evolution du nombre d’étudiants par année</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ZoneTexte 3"/>
          <p:cNvSpPr/>
          <p:nvPr/>
        </p:nvSpPr>
        <p:spPr>
          <a:xfrm>
            <a:off x="1763640" y="125280"/>
            <a:ext cx="561636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2800" spc="-1" strike="noStrike">
                <a:solidFill>
                  <a:srgbClr val="000000"/>
                </a:solidFill>
                <a:latin typeface="Calibri"/>
              </a:rPr>
              <a:t>Situation salariale  </a:t>
            </a:r>
            <a:endParaRPr b="0" lang="fr-FR" sz="2800" spc="-1" strike="noStrike">
              <a:solidFill>
                <a:srgbClr val="000000"/>
              </a:solidFill>
              <a:latin typeface="Arial"/>
            </a:endParaRPr>
          </a:p>
        </p:txBody>
      </p:sp>
      <p:sp>
        <p:nvSpPr>
          <p:cNvPr id="205" name="ZoneTexte 5"/>
          <p:cNvSpPr/>
          <p:nvPr/>
        </p:nvSpPr>
        <p:spPr>
          <a:xfrm>
            <a:off x="179640" y="1340640"/>
            <a:ext cx="9143640" cy="2284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fr-FR" sz="2400" spc="-1" strike="noStrike">
                <a:solidFill>
                  <a:srgbClr val="000000"/>
                </a:solidFill>
                <a:latin typeface="Calibri"/>
              </a:rPr>
              <a:t>Faible niveau de salaire : </a:t>
            </a:r>
            <a:endParaRPr b="0" lang="fr-FR" sz="2400" spc="-1" strike="noStrike">
              <a:solidFill>
                <a:srgbClr val="000000"/>
              </a:solidFill>
              <a:latin typeface="Arial"/>
            </a:endParaRPr>
          </a:p>
          <a:p>
            <a:pPr algn="just">
              <a:lnSpc>
                <a:spcPct val="100000"/>
              </a:lnSpc>
            </a:pPr>
            <a:endParaRPr b="0" lang="fr-FR" sz="2400" spc="-1" strike="noStrike">
              <a:solidFill>
                <a:srgbClr val="000000"/>
              </a:solidFill>
              <a:latin typeface="Arial"/>
            </a:endParaRPr>
          </a:p>
          <a:p>
            <a:pPr marL="285840" indent="-285840" algn="just">
              <a:lnSpc>
                <a:spcPct val="100000"/>
              </a:lnSpc>
              <a:buClr>
                <a:srgbClr val="000000"/>
              </a:buClr>
              <a:buFont typeface="Arial"/>
              <a:buChar char="•"/>
            </a:pPr>
            <a:r>
              <a:rPr b="1" lang="fr-FR" sz="2400" spc="-1" strike="noStrike">
                <a:solidFill>
                  <a:srgbClr val="000000"/>
                </a:solidFill>
                <a:latin typeface="Calibri"/>
              </a:rPr>
              <a:t>Le salaire moyen mensuel d’un employé est estimé à 122 131 FCFA. </a:t>
            </a:r>
            <a:endParaRPr b="0" lang="fr-FR" sz="2400" spc="-1" strike="noStrike">
              <a:solidFill>
                <a:srgbClr val="000000"/>
              </a:solidFill>
              <a:latin typeface="Arial"/>
            </a:endParaRPr>
          </a:p>
          <a:p>
            <a:pPr marL="285840" indent="-285840" algn="just">
              <a:lnSpc>
                <a:spcPct val="100000"/>
              </a:lnSpc>
              <a:buClr>
                <a:srgbClr val="000000"/>
              </a:buClr>
              <a:buFont typeface="Arial"/>
              <a:buChar char="•"/>
            </a:pPr>
            <a:r>
              <a:rPr b="1" lang="fr-FR" sz="2400" spc="-1" strike="noStrike">
                <a:solidFill>
                  <a:srgbClr val="000000"/>
                </a:solidFill>
                <a:latin typeface="Calibri"/>
              </a:rPr>
              <a:t>Hommes : 131 033 FCFA </a:t>
            </a:r>
            <a:endParaRPr b="0" lang="fr-FR" sz="2400" spc="-1" strike="noStrike">
              <a:solidFill>
                <a:srgbClr val="000000"/>
              </a:solidFill>
              <a:latin typeface="Arial"/>
            </a:endParaRPr>
          </a:p>
          <a:p>
            <a:pPr marL="285840" indent="-285840" algn="just">
              <a:lnSpc>
                <a:spcPct val="100000"/>
              </a:lnSpc>
              <a:buClr>
                <a:srgbClr val="000000"/>
              </a:buClr>
              <a:buFont typeface="Arial"/>
              <a:buChar char="•"/>
            </a:pPr>
            <a:r>
              <a:rPr b="1" lang="fr-FR" sz="2400" spc="-1" strike="noStrike">
                <a:solidFill>
                  <a:srgbClr val="000000"/>
                </a:solidFill>
                <a:latin typeface="Calibri"/>
              </a:rPr>
              <a:t>Femmes : 99 166 FCFA</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 name="Picture 2" descr="Les causes de l'immigration clandestine - ladepeche.fr"/>
          <p:cNvPicPr/>
          <p:nvPr/>
        </p:nvPicPr>
        <p:blipFill>
          <a:blip r:embed="rId1"/>
          <a:srcRect l="0" t="3659" r="32854" b="2328"/>
          <a:stretch/>
        </p:blipFill>
        <p:spPr>
          <a:xfrm>
            <a:off x="25560" y="0"/>
            <a:ext cx="4738320" cy="4016160"/>
          </a:xfrm>
          <a:prstGeom prst="rect">
            <a:avLst/>
          </a:prstGeom>
          <a:ln w="0">
            <a:noFill/>
          </a:ln>
        </p:spPr>
      </p:pic>
      <p:sp>
        <p:nvSpPr>
          <p:cNvPr id="207" name="Rectangle 9"/>
          <p:cNvSpPr/>
          <p:nvPr/>
        </p:nvSpPr>
        <p:spPr>
          <a:xfrm>
            <a:off x="22320" y="4016520"/>
            <a:ext cx="4679640" cy="1552680"/>
          </a:xfrm>
          <a:prstGeom prst="rect">
            <a:avLst/>
          </a:prstGeom>
          <a:solidFill>
            <a:schemeClr val="accent4">
              <a:lumMod val="40000"/>
              <a:lumOff val="60000"/>
            </a:schemeClr>
          </a:solidFill>
          <a:ln w="0">
            <a:noFill/>
          </a:ln>
        </p:spPr>
        <p:style>
          <a:lnRef idx="0"/>
          <a:fillRef idx="0"/>
          <a:effectRef idx="0"/>
          <a:fontRef idx="minor"/>
        </p:style>
        <p:txBody>
          <a:bodyPr lIns="90000" rIns="90000" tIns="45000" bIns="45000" anchor="t">
            <a:spAutoFit/>
          </a:bodyPr>
          <a:p>
            <a:pPr algn="just">
              <a:lnSpc>
                <a:spcPct val="100000"/>
              </a:lnSpc>
              <a:spcAft>
                <a:spcPts val="451"/>
              </a:spcAft>
            </a:pPr>
            <a:r>
              <a:rPr b="1" lang="fr-FR" sz="2400" spc="-1" strike="noStrike">
                <a:solidFill>
                  <a:srgbClr val="000000"/>
                </a:solidFill>
                <a:latin typeface="Calibri"/>
              </a:rPr>
              <a:t>Plus de </a:t>
            </a:r>
            <a:r>
              <a:rPr b="1" lang="fr-FR" sz="2400" spc="-1" strike="noStrike">
                <a:solidFill>
                  <a:srgbClr val="ff0000"/>
                </a:solidFill>
                <a:latin typeface="Calibri"/>
              </a:rPr>
              <a:t>3500 morts parmi les jeunes qui tentent l’émigration clandestine en 2015</a:t>
            </a:r>
            <a:endParaRPr b="0" lang="fr-FR" sz="2400" spc="-1" strike="noStrike">
              <a:solidFill>
                <a:srgbClr val="000000"/>
              </a:solidFill>
              <a:latin typeface="Arial"/>
            </a:endParaRPr>
          </a:p>
        </p:txBody>
      </p:sp>
      <p:sp>
        <p:nvSpPr>
          <p:cNvPr id="208" name="Rectangle 10"/>
          <p:cNvSpPr/>
          <p:nvPr/>
        </p:nvSpPr>
        <p:spPr>
          <a:xfrm>
            <a:off x="22320" y="5216400"/>
            <a:ext cx="4679640" cy="1986840"/>
          </a:xfrm>
          <a:prstGeom prst="rect">
            <a:avLst/>
          </a:prstGeom>
          <a:solidFill>
            <a:schemeClr val="bg2">
              <a:lumMod val="90000"/>
            </a:schemeClr>
          </a:solidFill>
          <a:ln w="0">
            <a:noFill/>
          </a:ln>
        </p:spPr>
        <p:style>
          <a:lnRef idx="0"/>
          <a:fillRef idx="0"/>
          <a:effectRef idx="0"/>
          <a:fontRef idx="minor"/>
        </p:style>
        <p:txBody>
          <a:bodyPr lIns="90000" rIns="90000" tIns="45000" bIns="45000" anchor="t">
            <a:spAutoFit/>
          </a:bodyPr>
          <a:p>
            <a:pPr algn="just">
              <a:lnSpc>
                <a:spcPct val="100000"/>
              </a:lnSpc>
              <a:spcAft>
                <a:spcPts val="451"/>
              </a:spcAft>
            </a:pPr>
            <a:r>
              <a:rPr b="0" lang="fr-FR" sz="4050" spc="-1" strike="noStrike">
                <a:solidFill>
                  <a:srgbClr val="000000"/>
                </a:solidFill>
                <a:latin typeface="Calibri"/>
              </a:rPr>
              <a:t>40%</a:t>
            </a:r>
            <a:r>
              <a:rPr b="0" lang="fr-FR" sz="2100" spc="-1" strike="noStrike">
                <a:solidFill>
                  <a:srgbClr val="000000"/>
                </a:solidFill>
                <a:latin typeface="Calibri"/>
              </a:rPr>
              <a:t> des jeunes recrutés par les mouvements jihadistes/rebelles sont motivées par le manque d’opportunités économiques</a:t>
            </a:r>
            <a:endParaRPr b="0" lang="fr-FR" sz="2100" spc="-1" strike="noStrike">
              <a:solidFill>
                <a:srgbClr val="000000"/>
              </a:solidFill>
              <a:latin typeface="Arial"/>
            </a:endParaRPr>
          </a:p>
        </p:txBody>
      </p:sp>
      <p:pic>
        <p:nvPicPr>
          <p:cNvPr id="209" name="Image 5" descr="Sénégal : L&amp;#39;ONU appelle à la désescalade après de violentes émeutes à Dakar"/>
          <p:cNvPicPr/>
          <p:nvPr/>
        </p:nvPicPr>
        <p:blipFill>
          <a:blip r:embed="rId2"/>
          <a:stretch/>
        </p:blipFill>
        <p:spPr>
          <a:xfrm>
            <a:off x="4764240" y="14400"/>
            <a:ext cx="4379400" cy="3733560"/>
          </a:xfrm>
          <a:prstGeom prst="rect">
            <a:avLst/>
          </a:prstGeom>
          <a:ln w="0">
            <a:noFill/>
          </a:ln>
        </p:spPr>
      </p:pic>
      <p:pic>
        <p:nvPicPr>
          <p:cNvPr id="210" name="Image 6" descr="Le Sénégal cherche des solutions pour le chômage des jeunes | Crystal News"/>
          <p:cNvPicPr/>
          <p:nvPr/>
        </p:nvPicPr>
        <p:blipFill>
          <a:blip r:embed="rId3"/>
          <a:stretch/>
        </p:blipFill>
        <p:spPr>
          <a:xfrm>
            <a:off x="4759200" y="3747960"/>
            <a:ext cx="4384440" cy="31096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Rectangle 5"/>
          <p:cNvSpPr/>
          <p:nvPr/>
        </p:nvSpPr>
        <p:spPr>
          <a:xfrm>
            <a:off x="-108000" y="119160"/>
            <a:ext cx="9153000" cy="546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r-FR" sz="2700" spc="-1" strike="noStrike">
                <a:solidFill>
                  <a:srgbClr val="00b050"/>
                </a:solidFill>
                <a:latin typeface="Calibri"/>
              </a:rPr>
              <a:t>L’ENTREPRENEURIAT </a:t>
            </a:r>
            <a:r>
              <a:rPr b="1" lang="fr-FR" sz="3000" spc="-1" strike="noStrike">
                <a:solidFill>
                  <a:srgbClr val="00b050"/>
                </a:solidFill>
                <a:latin typeface="Calibri"/>
              </a:rPr>
              <a:t>EST-IL</a:t>
            </a:r>
            <a:r>
              <a:rPr b="1" lang="fr-FR" sz="2700" spc="-1" strike="noStrike">
                <a:solidFill>
                  <a:srgbClr val="00b050"/>
                </a:solidFill>
                <a:latin typeface="Calibri"/>
              </a:rPr>
              <a:t> LA SOLUTION ????</a:t>
            </a:r>
            <a:endParaRPr b="0" lang="fr-FR" sz="2700" spc="-1" strike="noStrike">
              <a:solidFill>
                <a:srgbClr val="000000"/>
              </a:solidFill>
              <a:latin typeface="Arial"/>
            </a:endParaRPr>
          </a:p>
        </p:txBody>
      </p:sp>
      <p:sp>
        <p:nvSpPr>
          <p:cNvPr id="212" name="Rectangle 10"/>
          <p:cNvSpPr/>
          <p:nvPr/>
        </p:nvSpPr>
        <p:spPr>
          <a:xfrm>
            <a:off x="0" y="704880"/>
            <a:ext cx="4211280" cy="3670560"/>
          </a:xfrm>
          <a:prstGeom prst="rect">
            <a:avLst/>
          </a:prstGeom>
          <a:solidFill>
            <a:schemeClr val="accent1">
              <a:lumMod val="40000"/>
              <a:lumOff val="60000"/>
            </a:schemeClr>
          </a:solidFill>
          <a:ln w="0">
            <a:noFill/>
          </a:ln>
        </p:spPr>
        <p:style>
          <a:lnRef idx="0"/>
          <a:fillRef idx="0"/>
          <a:effectRef idx="0"/>
          <a:fontRef idx="minor"/>
        </p:style>
        <p:txBody>
          <a:bodyPr lIns="90000" rIns="90000" tIns="45000" bIns="45000" anchor="t">
            <a:spAutoFit/>
          </a:bodyPr>
          <a:p>
            <a:pPr algn="just">
              <a:lnSpc>
                <a:spcPct val="100000"/>
              </a:lnSpc>
            </a:pPr>
            <a:r>
              <a:rPr b="1" lang="fr-FR" sz="4400" spc="-1" strike="noStrike">
                <a:solidFill>
                  <a:srgbClr val="000000"/>
                </a:solidFill>
                <a:latin typeface="Calibri"/>
              </a:rPr>
              <a:t>75%</a:t>
            </a:r>
            <a:r>
              <a:rPr b="0" lang="fr-FR" sz="2100" spc="-1" strike="noStrike">
                <a:solidFill>
                  <a:srgbClr val="000000"/>
                </a:solidFill>
                <a:latin typeface="Calibri"/>
              </a:rPr>
              <a:t> des jeunes considèrent que l’entrepreneuriat est un bon choix de carrière et que cela leur vaut admiration et respect de leur communauté</a:t>
            </a:r>
            <a:endParaRPr b="0" lang="fr-FR" sz="2100" spc="-1" strike="noStrike">
              <a:solidFill>
                <a:srgbClr val="000000"/>
              </a:solidFill>
              <a:latin typeface="Arial"/>
            </a:endParaRPr>
          </a:p>
          <a:p>
            <a:pPr algn="just">
              <a:lnSpc>
                <a:spcPct val="100000"/>
              </a:lnSpc>
            </a:pPr>
            <a:r>
              <a:rPr b="1" lang="fr-FR" sz="4400" spc="-1" strike="noStrike">
                <a:solidFill>
                  <a:schemeClr val="accent6">
                    <a:lumMod val="75000"/>
                  </a:schemeClr>
                </a:solidFill>
                <a:latin typeface="Minion Pro"/>
              </a:rPr>
              <a:t>60% </a:t>
            </a:r>
            <a:r>
              <a:rPr b="0" lang="fr-FR" sz="2100" spc="-1" strike="noStrike">
                <a:solidFill>
                  <a:srgbClr val="000000"/>
                </a:solidFill>
                <a:latin typeface="Minion Pro"/>
              </a:rPr>
              <a:t>des 18-35 ans en Afrique pourraient monter leur propre business</a:t>
            </a:r>
            <a:endParaRPr b="0" lang="fr-FR" sz="2100" spc="-1" strike="noStrike">
              <a:solidFill>
                <a:srgbClr val="000000"/>
              </a:solidFill>
              <a:latin typeface="Arial"/>
            </a:endParaRPr>
          </a:p>
        </p:txBody>
      </p:sp>
      <p:pic>
        <p:nvPicPr>
          <p:cNvPr id="213" name="Picture 2" descr="Au Sénégal, des femmes sont à la tête d&amp;#39;un secteur de la mangue en plein  essor | Enhanced Integrated Framework (EIF)"/>
          <p:cNvPicPr/>
          <p:nvPr/>
        </p:nvPicPr>
        <p:blipFill>
          <a:blip r:embed="rId1"/>
          <a:stretch/>
        </p:blipFill>
        <p:spPr>
          <a:xfrm>
            <a:off x="0" y="4362480"/>
            <a:ext cx="9348480" cy="2476080"/>
          </a:xfrm>
          <a:prstGeom prst="rect">
            <a:avLst/>
          </a:prstGeom>
          <a:ln w="0">
            <a:noFill/>
          </a:ln>
        </p:spPr>
      </p:pic>
      <p:pic>
        <p:nvPicPr>
          <p:cNvPr id="214" name="Picture 4" descr="Aviculture Sénégal: l&amp;#39;aviculture une filière porteuse d&amp;#39;emploi |  Senagriculture"/>
          <p:cNvPicPr/>
          <p:nvPr/>
        </p:nvPicPr>
        <p:blipFill>
          <a:blip r:embed="rId2"/>
          <a:stretch/>
        </p:blipFill>
        <p:spPr>
          <a:xfrm>
            <a:off x="4211640" y="704880"/>
            <a:ext cx="4951080" cy="36968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0" y="1484640"/>
            <a:ext cx="9143640" cy="2169000"/>
          </a:xfrm>
          <a:prstGeom prst="rect">
            <a:avLst/>
          </a:prstGeom>
          <a:noFill/>
          <a:ln w="0">
            <a:noFill/>
          </a:ln>
        </p:spPr>
        <p:txBody>
          <a:bodyPr numCol="1" spcCol="0" anchor="b">
            <a:noAutofit/>
          </a:bodyPr>
          <a:p>
            <a:pPr indent="0" algn="ctr">
              <a:lnSpc>
                <a:spcPct val="90000"/>
              </a:lnSpc>
              <a:buNone/>
            </a:pPr>
            <a:r>
              <a:rPr b="1" lang="fr-FR" sz="6000" spc="-1" strike="noStrike">
                <a:solidFill>
                  <a:srgbClr val="000000"/>
                </a:solidFill>
                <a:latin typeface="Alef"/>
              </a:rPr>
              <a:t>LE NUMERIQUE : UNE SOLUTION </a:t>
            </a:r>
            <a:endParaRPr b="0" lang="fr-FR" sz="6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628560" y="0"/>
            <a:ext cx="7886520" cy="680760"/>
          </a:xfrm>
          <a:prstGeom prst="rect">
            <a:avLst/>
          </a:prstGeom>
          <a:noFill/>
          <a:ln w="0">
            <a:noFill/>
          </a:ln>
        </p:spPr>
        <p:txBody>
          <a:bodyPr numCol="1" spcCol="0" anchor="ctr">
            <a:noAutofit/>
          </a:bodyPr>
          <a:p>
            <a:pPr indent="0" algn="ctr">
              <a:lnSpc>
                <a:spcPct val="90000"/>
              </a:lnSpc>
              <a:buNone/>
            </a:pPr>
            <a:r>
              <a:rPr b="1" lang="fr-FR" sz="4000" spc="-1" strike="noStrike">
                <a:solidFill>
                  <a:srgbClr val="000000"/>
                </a:solidFill>
                <a:latin typeface="Arial"/>
              </a:rPr>
              <a:t>Contribution à la croissance</a:t>
            </a:r>
            <a:endParaRPr b="0" lang="fr-FR" sz="4000" spc="-1" strike="noStrike">
              <a:solidFill>
                <a:srgbClr val="000000"/>
              </a:solidFill>
              <a:latin typeface="Calibri"/>
            </a:endParaRPr>
          </a:p>
        </p:txBody>
      </p:sp>
      <p:sp>
        <p:nvSpPr>
          <p:cNvPr id="217" name="PlaceHolder 2"/>
          <p:cNvSpPr>
            <a:spLocks noGrp="1"/>
          </p:cNvSpPr>
          <p:nvPr>
            <p:ph/>
          </p:nvPr>
        </p:nvSpPr>
        <p:spPr>
          <a:xfrm>
            <a:off x="0" y="677160"/>
            <a:ext cx="9143640" cy="3183840"/>
          </a:xfrm>
          <a:prstGeom prst="rect">
            <a:avLst/>
          </a:prstGeom>
          <a:noFill/>
          <a:ln w="0">
            <a:noFill/>
          </a:ln>
        </p:spPr>
        <p:txBody>
          <a:bodyPr numCol="1" spcCol="0" anchor="t">
            <a:noAutofit/>
          </a:bodyPr>
          <a:p>
            <a:pPr marL="343080" indent="-343080" algn="just">
              <a:lnSpc>
                <a:spcPct val="90000"/>
              </a:lnSpc>
              <a:spcBef>
                <a:spcPts val="751"/>
              </a:spcBef>
              <a:buClr>
                <a:srgbClr val="000000"/>
              </a:buClr>
              <a:buFont typeface="Symbol"/>
              <a:buChar char=""/>
            </a:pPr>
            <a:r>
              <a:rPr b="0" lang="fr-FR" sz="3200" spc="-1" strike="noStrike">
                <a:solidFill>
                  <a:srgbClr val="000000"/>
                </a:solidFill>
                <a:latin typeface="Calibri"/>
                <a:ea typeface="Calibri"/>
              </a:rPr>
              <a:t>Catalyseur à la modernisation de l’économie et à l’amélioration de la compétitivité</a:t>
            </a:r>
            <a:endParaRPr b="0" lang="fr-FR" sz="3200" spc="-1" strike="noStrike">
              <a:solidFill>
                <a:srgbClr val="000000"/>
              </a:solidFill>
              <a:latin typeface="Calibri"/>
            </a:endParaRPr>
          </a:p>
          <a:p>
            <a:pPr marL="343080" indent="-343080" algn="just">
              <a:lnSpc>
                <a:spcPct val="90000"/>
              </a:lnSpc>
              <a:spcBef>
                <a:spcPts val="751"/>
              </a:spcBef>
              <a:buClr>
                <a:srgbClr val="000000"/>
              </a:buClr>
              <a:buFont typeface="Symbol"/>
              <a:buChar char=""/>
            </a:pPr>
            <a:r>
              <a:rPr b="0" lang="fr-FR" sz="3200" spc="-1" strike="noStrike">
                <a:solidFill>
                  <a:srgbClr val="000000"/>
                </a:solidFill>
                <a:latin typeface="Calibri"/>
                <a:ea typeface="Calibri"/>
              </a:rPr>
              <a:t>Secteur moteur de l’économie</a:t>
            </a:r>
            <a:endParaRPr b="0" lang="fr-FR" sz="3200" spc="-1" strike="noStrike">
              <a:solidFill>
                <a:srgbClr val="000000"/>
              </a:solidFill>
              <a:latin typeface="Calibri"/>
            </a:endParaRPr>
          </a:p>
          <a:p>
            <a:pPr marL="343080" indent="-343080" algn="just">
              <a:lnSpc>
                <a:spcPct val="90000"/>
              </a:lnSpc>
              <a:spcBef>
                <a:spcPts val="751"/>
              </a:spcBef>
              <a:buClr>
                <a:srgbClr val="000000"/>
              </a:buClr>
              <a:buFont typeface="Symbol"/>
              <a:buChar char=""/>
            </a:pPr>
            <a:r>
              <a:rPr b="0" lang="fr-FR" sz="3200" spc="-1" strike="noStrike">
                <a:solidFill>
                  <a:srgbClr val="000000"/>
                </a:solidFill>
                <a:latin typeface="Calibri"/>
                <a:ea typeface="Calibri"/>
              </a:rPr>
              <a:t>Contribue à la croissance du PIB de l’ensemble des autres secteurs économiques </a:t>
            </a:r>
            <a:endParaRPr b="0" lang="fr-FR" sz="3200" spc="-1" strike="noStrike">
              <a:solidFill>
                <a:srgbClr val="000000"/>
              </a:solidFill>
              <a:latin typeface="Calibri"/>
            </a:endParaRPr>
          </a:p>
          <a:p>
            <a:pPr marL="343080" indent="-343080" algn="just">
              <a:lnSpc>
                <a:spcPct val="90000"/>
              </a:lnSpc>
              <a:spcBef>
                <a:spcPts val="751"/>
              </a:spcBef>
              <a:buClr>
                <a:srgbClr val="000000"/>
              </a:buClr>
              <a:buFont typeface="Symbol"/>
              <a:buChar char=""/>
            </a:pPr>
            <a:r>
              <a:rPr b="0" lang="fr-FR" sz="3600" spc="-1" strike="noStrike">
                <a:solidFill>
                  <a:srgbClr val="000000"/>
                </a:solidFill>
                <a:latin typeface="Calibri"/>
                <a:ea typeface="Calibri"/>
              </a:rPr>
              <a:t>le numérique a contribué à 5% du PIB en 2019</a:t>
            </a:r>
            <a:endParaRPr b="0" lang="fr-FR" sz="3600" spc="-1" strike="noStrike">
              <a:solidFill>
                <a:srgbClr val="000000"/>
              </a:solidFill>
              <a:latin typeface="Calibri"/>
            </a:endParaRPr>
          </a:p>
          <a:p>
            <a:pPr indent="0">
              <a:lnSpc>
                <a:spcPct val="90000"/>
              </a:lnSpc>
              <a:spcBef>
                <a:spcPts val="751"/>
              </a:spcBef>
              <a:buNone/>
              <a:tabLst>
                <a:tab algn="l" pos="0"/>
              </a:tabLst>
            </a:pPr>
            <a:endParaRPr b="0" lang="fr-FR" sz="36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p:txBody>
      </p:sp>
      <p:pic>
        <p:nvPicPr>
          <p:cNvPr id="218" name="Image 3" descr=""/>
          <p:cNvPicPr/>
          <p:nvPr/>
        </p:nvPicPr>
        <p:blipFill>
          <a:blip r:embed="rId1"/>
          <a:stretch/>
        </p:blipFill>
        <p:spPr>
          <a:xfrm>
            <a:off x="3708000" y="3861000"/>
            <a:ext cx="3672000" cy="2996640"/>
          </a:xfrm>
          <a:prstGeom prst="rect">
            <a:avLst/>
          </a:prstGeom>
          <a:ln w="0">
            <a:noFill/>
          </a:ln>
        </p:spPr>
      </p:pic>
      <p:sp>
        <p:nvSpPr>
          <p:cNvPr id="219" name="ZoneTexte 4"/>
          <p:cNvSpPr/>
          <p:nvPr/>
        </p:nvSpPr>
        <p:spPr>
          <a:xfrm>
            <a:off x="1331640" y="5157360"/>
            <a:ext cx="23760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r-FR" sz="2400" spc="-1" strike="noStrike">
                <a:solidFill>
                  <a:srgbClr val="000000"/>
                </a:solidFill>
                <a:latin typeface="Calibri"/>
              </a:rPr>
              <a:t>Clusters posteurs de croissance </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0" y="2542320"/>
            <a:ext cx="9143640" cy="1773000"/>
          </a:xfrm>
          <a:prstGeom prst="rect">
            <a:avLst/>
          </a:prstGeom>
          <a:noFill/>
          <a:ln w="0">
            <a:noFill/>
          </a:ln>
        </p:spPr>
        <p:txBody>
          <a:bodyPr numCol="1" spcCol="0" anchor="ctr">
            <a:noAutofit/>
          </a:bodyPr>
          <a:p>
            <a:pPr indent="0" algn="ctr">
              <a:lnSpc>
                <a:spcPct val="90000"/>
              </a:lnSpc>
              <a:buNone/>
            </a:pPr>
            <a:r>
              <a:rPr b="0" lang="fr-FR" sz="4400" spc="-1" strike="noStrike">
                <a:solidFill>
                  <a:srgbClr val="000099"/>
                </a:solidFill>
                <a:latin typeface="Arial Black"/>
              </a:rPr>
              <a:t>RAISONS POUR ENTREPRENDRE EN AFRIQUE</a:t>
            </a:r>
            <a:endParaRPr b="0" lang="fr-FR"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628560" y="0"/>
            <a:ext cx="7886520" cy="680760"/>
          </a:xfrm>
          <a:prstGeom prst="rect">
            <a:avLst/>
          </a:prstGeom>
          <a:noFill/>
          <a:ln w="0">
            <a:noFill/>
          </a:ln>
        </p:spPr>
        <p:txBody>
          <a:bodyPr numCol="1" spcCol="0" anchor="ctr">
            <a:noAutofit/>
          </a:bodyPr>
          <a:p>
            <a:pPr indent="0" algn="ctr">
              <a:lnSpc>
                <a:spcPct val="90000"/>
              </a:lnSpc>
              <a:buNone/>
            </a:pPr>
            <a:r>
              <a:rPr b="1" lang="fr-FR" sz="4000" spc="-1" strike="noStrike">
                <a:solidFill>
                  <a:srgbClr val="000000"/>
                </a:solidFill>
                <a:latin typeface="Arial"/>
              </a:rPr>
              <a:t>Contribution à la croissance</a:t>
            </a:r>
            <a:endParaRPr b="0" lang="fr-FR" sz="4000" spc="-1" strike="noStrike">
              <a:solidFill>
                <a:srgbClr val="000000"/>
              </a:solidFill>
              <a:latin typeface="Calibri"/>
            </a:endParaRPr>
          </a:p>
        </p:txBody>
      </p:sp>
      <p:sp>
        <p:nvSpPr>
          <p:cNvPr id="221" name="PlaceHolder 2"/>
          <p:cNvSpPr>
            <a:spLocks noGrp="1"/>
          </p:cNvSpPr>
          <p:nvPr>
            <p:ph/>
          </p:nvPr>
        </p:nvSpPr>
        <p:spPr>
          <a:xfrm>
            <a:off x="0" y="677160"/>
            <a:ext cx="9143640" cy="1383480"/>
          </a:xfrm>
          <a:prstGeom prst="rect">
            <a:avLst/>
          </a:prstGeom>
          <a:noFill/>
          <a:ln w="0">
            <a:noFill/>
          </a:ln>
        </p:spPr>
        <p:txBody>
          <a:bodyPr numCol="1" spcCol="0" anchor="t">
            <a:noAutofit/>
          </a:bodyPr>
          <a:p>
            <a:pPr marL="343080" indent="-343080" algn="just">
              <a:lnSpc>
                <a:spcPct val="90000"/>
              </a:lnSpc>
              <a:spcBef>
                <a:spcPts val="751"/>
              </a:spcBef>
              <a:buClr>
                <a:srgbClr val="000000"/>
              </a:buClr>
              <a:buFont typeface="Symbol"/>
              <a:buChar char=""/>
            </a:pPr>
            <a:r>
              <a:rPr b="0" lang="fr-FR" sz="3200" spc="-1" strike="noStrike">
                <a:solidFill>
                  <a:srgbClr val="000000"/>
                </a:solidFill>
                <a:latin typeface="Calibri"/>
                <a:ea typeface="Calibri"/>
              </a:rPr>
              <a:t>20% de croissance annuelle du secteur du numérique tiré par la téléphonie mobile et les offres de services.</a:t>
            </a:r>
            <a:endParaRPr b="0" lang="fr-FR" sz="3200" spc="-1" strike="noStrike">
              <a:solidFill>
                <a:srgbClr val="000000"/>
              </a:solidFill>
              <a:latin typeface="Calibri"/>
            </a:endParaRPr>
          </a:p>
          <a:p>
            <a:pPr marL="343080" indent="-343080" algn="just">
              <a:lnSpc>
                <a:spcPct val="90000"/>
              </a:lnSpc>
              <a:spcBef>
                <a:spcPts val="751"/>
              </a:spcBef>
              <a:buClr>
                <a:srgbClr val="000000"/>
              </a:buClr>
              <a:buFont typeface="Symbol"/>
              <a:buChar char=""/>
            </a:pPr>
            <a:r>
              <a:rPr b="0" lang="fr-FR" sz="3200" spc="-1" strike="noStrike">
                <a:solidFill>
                  <a:srgbClr val="000000"/>
                </a:solidFill>
                <a:latin typeface="Calibri"/>
                <a:ea typeface="Calibri"/>
              </a:rPr>
              <a:t>Un taux de pénétration en hausse</a:t>
            </a:r>
            <a:endParaRPr b="0" lang="fr-FR" sz="32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p:txBody>
      </p:sp>
      <p:pic>
        <p:nvPicPr>
          <p:cNvPr id="222" name="Image 6" descr=""/>
          <p:cNvPicPr/>
          <p:nvPr/>
        </p:nvPicPr>
        <p:blipFill>
          <a:blip r:embed="rId1"/>
          <a:stretch/>
        </p:blipFill>
        <p:spPr>
          <a:xfrm>
            <a:off x="323640" y="2637000"/>
            <a:ext cx="8712720" cy="42033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628560" y="0"/>
            <a:ext cx="7886520" cy="680760"/>
          </a:xfrm>
          <a:prstGeom prst="rect">
            <a:avLst/>
          </a:prstGeom>
          <a:noFill/>
          <a:ln w="0">
            <a:noFill/>
          </a:ln>
        </p:spPr>
        <p:txBody>
          <a:bodyPr numCol="1" spcCol="0" anchor="ctr">
            <a:noAutofit/>
          </a:bodyPr>
          <a:p>
            <a:pPr indent="0" algn="ctr">
              <a:lnSpc>
                <a:spcPct val="90000"/>
              </a:lnSpc>
              <a:buNone/>
            </a:pPr>
            <a:r>
              <a:rPr b="1" lang="fr-FR" sz="3600" spc="-1" strike="noStrike">
                <a:solidFill>
                  <a:srgbClr val="000000"/>
                </a:solidFill>
                <a:latin typeface="Arial"/>
              </a:rPr>
              <a:t>Effet levier / démultiplicateur</a:t>
            </a:r>
            <a:endParaRPr b="0" lang="fr-FR" sz="3600" spc="-1" strike="noStrike">
              <a:solidFill>
                <a:srgbClr val="000000"/>
              </a:solidFill>
              <a:latin typeface="Calibri"/>
            </a:endParaRPr>
          </a:p>
        </p:txBody>
      </p:sp>
      <p:sp>
        <p:nvSpPr>
          <p:cNvPr id="224" name="PlaceHolder 2"/>
          <p:cNvSpPr>
            <a:spLocks noGrp="1"/>
          </p:cNvSpPr>
          <p:nvPr>
            <p:ph/>
          </p:nvPr>
        </p:nvSpPr>
        <p:spPr>
          <a:xfrm>
            <a:off x="0" y="677160"/>
            <a:ext cx="9143640" cy="2535480"/>
          </a:xfrm>
          <a:prstGeom prst="rect">
            <a:avLst/>
          </a:prstGeom>
          <a:noFill/>
          <a:ln w="0">
            <a:noFill/>
          </a:ln>
        </p:spPr>
        <p:txBody>
          <a:bodyPr numCol="1" spcCol="0" anchor="t">
            <a:noAutofit/>
          </a:bodyPr>
          <a:p>
            <a:pPr marL="343080" indent="-343080" algn="just">
              <a:lnSpc>
                <a:spcPct val="90000"/>
              </a:lnSpc>
              <a:spcBef>
                <a:spcPts val="751"/>
              </a:spcBef>
              <a:buClr>
                <a:srgbClr val="000000"/>
              </a:buClr>
              <a:buFont typeface="Symbol"/>
              <a:buChar char=""/>
            </a:pPr>
            <a:r>
              <a:rPr b="0" lang="fr-FR" sz="2800" spc="-1" strike="noStrike">
                <a:solidFill>
                  <a:srgbClr val="000000"/>
                </a:solidFill>
                <a:latin typeface="Calibri"/>
              </a:rPr>
              <a:t>Contribue à la croissance du PIB de l’ensemble des autres secteurs économiques</a:t>
            </a:r>
            <a:endParaRPr b="0" lang="fr-FR" sz="2800" spc="-1" strike="noStrike">
              <a:solidFill>
                <a:srgbClr val="000000"/>
              </a:solidFill>
              <a:latin typeface="Calibri"/>
            </a:endParaRPr>
          </a:p>
          <a:p>
            <a:pPr marL="343080" indent="-343080" algn="just">
              <a:lnSpc>
                <a:spcPct val="90000"/>
              </a:lnSpc>
              <a:spcBef>
                <a:spcPts val="751"/>
              </a:spcBef>
              <a:buClr>
                <a:srgbClr val="000000"/>
              </a:buClr>
              <a:buFont typeface="Symbol"/>
              <a:buChar char=""/>
            </a:pPr>
            <a:r>
              <a:rPr b="0" lang="fr-FR" sz="2800" spc="-1" strike="noStrike">
                <a:solidFill>
                  <a:srgbClr val="000000"/>
                </a:solidFill>
                <a:latin typeface="Calibri"/>
                <a:ea typeface="Calibri"/>
              </a:rPr>
              <a:t>Levier essentiel de démultiplication des gains de productivité des services administratifs e des secteurs de l’économie, à travers le rehaussement qualitatif et la diversité de l’offre de services et de biens</a:t>
            </a:r>
            <a:endParaRPr b="0" lang="fr-FR" sz="2800" spc="-1" strike="noStrike">
              <a:solidFill>
                <a:srgbClr val="000000"/>
              </a:solidFill>
              <a:latin typeface="Calibri"/>
            </a:endParaRPr>
          </a:p>
          <a:p>
            <a:pPr indent="0" algn="just">
              <a:lnSpc>
                <a:spcPct val="90000"/>
              </a:lnSpc>
              <a:spcBef>
                <a:spcPts val="751"/>
              </a:spcBef>
              <a:buNone/>
            </a:pPr>
            <a:endParaRPr b="0" lang="fr-FR" sz="3600" spc="-1" strike="noStrike">
              <a:solidFill>
                <a:srgbClr val="000000"/>
              </a:solidFill>
              <a:latin typeface="Calibri"/>
            </a:endParaRPr>
          </a:p>
          <a:p>
            <a:pPr indent="0">
              <a:lnSpc>
                <a:spcPct val="90000"/>
              </a:lnSpc>
              <a:spcBef>
                <a:spcPts val="751"/>
              </a:spcBef>
              <a:buNone/>
              <a:tabLst>
                <a:tab algn="l" pos="0"/>
              </a:tabLst>
            </a:pPr>
            <a:endParaRPr b="0" lang="fr-FR" sz="36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p:txBody>
      </p:sp>
      <p:pic>
        <p:nvPicPr>
          <p:cNvPr id="225" name="Image 3" descr=""/>
          <p:cNvPicPr/>
          <p:nvPr/>
        </p:nvPicPr>
        <p:blipFill>
          <a:blip r:embed="rId1"/>
          <a:stretch/>
        </p:blipFill>
        <p:spPr>
          <a:xfrm>
            <a:off x="827640" y="3213000"/>
            <a:ext cx="7828920" cy="36403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0" y="260640"/>
            <a:ext cx="9143640" cy="548280"/>
          </a:xfrm>
          <a:prstGeom prst="rect">
            <a:avLst/>
          </a:prstGeom>
          <a:noFill/>
          <a:ln w="0">
            <a:noFill/>
          </a:ln>
        </p:spPr>
        <p:txBody>
          <a:bodyPr numCol="1" spcCol="0" anchor="ctr">
            <a:noAutofit/>
          </a:bodyPr>
          <a:p>
            <a:pPr indent="0" algn="ctr">
              <a:lnSpc>
                <a:spcPct val="90000"/>
              </a:lnSpc>
              <a:buNone/>
            </a:pPr>
            <a:r>
              <a:rPr b="1" lang="fr-FR" sz="2800" spc="-1" strike="noStrike">
                <a:solidFill>
                  <a:srgbClr val="ff0000"/>
                </a:solidFill>
                <a:latin typeface="Arial"/>
              </a:rPr>
              <a:t>Mais, le Sénégal est loin d’être champion dans le Continent</a:t>
            </a:r>
            <a:endParaRPr b="0" lang="fr-FR" sz="2800" spc="-1" strike="noStrike">
              <a:solidFill>
                <a:srgbClr val="000000"/>
              </a:solidFill>
              <a:latin typeface="Calibri"/>
            </a:endParaRPr>
          </a:p>
        </p:txBody>
      </p:sp>
      <p:pic>
        <p:nvPicPr>
          <p:cNvPr id="227" name="Image 6" descr=""/>
          <p:cNvPicPr/>
          <p:nvPr/>
        </p:nvPicPr>
        <p:blipFill>
          <a:blip r:embed="rId1"/>
          <a:stretch/>
        </p:blipFill>
        <p:spPr>
          <a:xfrm>
            <a:off x="179640" y="1884600"/>
            <a:ext cx="1475280" cy="1482120"/>
          </a:xfrm>
          <a:prstGeom prst="rect">
            <a:avLst/>
          </a:prstGeom>
          <a:ln w="0">
            <a:noFill/>
          </a:ln>
        </p:spPr>
      </p:pic>
      <p:sp>
        <p:nvSpPr>
          <p:cNvPr id="228" name="ZoneTexte 8"/>
          <p:cNvSpPr/>
          <p:nvPr/>
        </p:nvSpPr>
        <p:spPr>
          <a:xfrm>
            <a:off x="1224000" y="980640"/>
            <a:ext cx="7596000" cy="5877360"/>
          </a:xfrm>
          <a:prstGeom prst="rect">
            <a:avLst/>
          </a:prstGeom>
          <a:noFill/>
          <a:ln w="0">
            <a:noFill/>
          </a:ln>
        </p:spPr>
        <p:style>
          <a:lnRef idx="0"/>
          <a:fillRef idx="0"/>
          <a:effectRef idx="0"/>
          <a:fontRef idx="minor"/>
        </p:style>
        <p:txBody>
          <a:bodyPr lIns="90000" rIns="90000" tIns="45000" bIns="45000" anchor="t">
            <a:spAutoFit/>
          </a:bodyPr>
          <a:p>
            <a:pPr marL="457200" indent="-457200" algn="just">
              <a:lnSpc>
                <a:spcPct val="100000"/>
              </a:lnSpc>
              <a:buClr>
                <a:srgbClr val="000000"/>
              </a:buClr>
              <a:buFont typeface="Arial"/>
              <a:buChar char="•"/>
            </a:pPr>
            <a:r>
              <a:rPr b="0" lang="fr-FR" sz="3200" spc="-1" strike="noStrike">
                <a:solidFill>
                  <a:srgbClr val="000000"/>
                </a:solidFill>
                <a:latin typeface="Calibri"/>
              </a:rPr>
              <a:t>Absent des 14 pays africains classés parmi les 100 meilleurs écosystèmes d’innovation et de startups dans le monde</a:t>
            </a:r>
            <a:r>
              <a:rPr b="0" lang="fr-FR" sz="2800" spc="-1" strike="noStrike">
                <a:solidFill>
                  <a:srgbClr val="000000"/>
                </a:solidFill>
                <a:latin typeface="Calibri"/>
              </a:rPr>
              <a:t>. </a:t>
            </a:r>
            <a:r>
              <a:rPr b="0" lang="fr-FR" sz="1600" spc="-1" strike="noStrike">
                <a:solidFill>
                  <a:srgbClr val="000000"/>
                </a:solidFill>
                <a:latin typeface="Calibri"/>
              </a:rPr>
              <a:t>Rapport "Startup Ecosystem Ranking" 2021 réalisé par Startup Blink. </a:t>
            </a:r>
            <a:endParaRPr b="0" lang="fr-FR" sz="1600" spc="-1" strike="noStrike">
              <a:solidFill>
                <a:srgbClr val="000000"/>
              </a:solidFill>
              <a:latin typeface="Arial"/>
            </a:endParaRPr>
          </a:p>
          <a:p>
            <a:pPr algn="just">
              <a:lnSpc>
                <a:spcPct val="100000"/>
              </a:lnSpc>
            </a:pPr>
            <a:endParaRPr b="0" lang="fr-FR" sz="2800" spc="-1" strike="noStrike">
              <a:solidFill>
                <a:srgbClr val="000000"/>
              </a:solidFill>
              <a:latin typeface="Arial"/>
            </a:endParaRPr>
          </a:p>
          <a:p>
            <a:pPr marL="457200" indent="-457200" algn="just">
              <a:lnSpc>
                <a:spcPct val="100000"/>
              </a:lnSpc>
              <a:buClr>
                <a:srgbClr val="000000"/>
              </a:buClr>
              <a:buFont typeface="Arial"/>
              <a:buChar char="•"/>
            </a:pPr>
            <a:r>
              <a:rPr b="0" lang="fr-FR" sz="3200" spc="-1" strike="noStrike">
                <a:solidFill>
                  <a:srgbClr val="000000"/>
                </a:solidFill>
                <a:latin typeface="Calibri"/>
              </a:rPr>
              <a:t>105ème rang parmi les 131 premiers pays innovants et au 8ème rang en Afrique sub-saharienne derrière (île Maurice, Afrique du Sud, Kenya, Tanzanie, Botswana, Rwanda, Cabo Verde). </a:t>
            </a:r>
            <a:r>
              <a:rPr b="0" lang="fr-FR" sz="1600" spc="-1" strike="noStrike">
                <a:solidFill>
                  <a:srgbClr val="000000"/>
                </a:solidFill>
                <a:latin typeface="Calibri"/>
              </a:rPr>
              <a:t>Source: 2021 Global Innovation Index</a:t>
            </a:r>
            <a:endParaRPr b="0" lang="fr-F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0" y="0"/>
            <a:ext cx="9143640" cy="808920"/>
          </a:xfrm>
          <a:prstGeom prst="rect">
            <a:avLst/>
          </a:prstGeom>
          <a:noFill/>
          <a:ln w="0">
            <a:noFill/>
          </a:ln>
        </p:spPr>
        <p:txBody>
          <a:bodyPr numCol="1" spcCol="0" anchor="ctr">
            <a:noAutofit/>
          </a:bodyPr>
          <a:p>
            <a:pPr indent="0" algn="ctr">
              <a:lnSpc>
                <a:spcPct val="90000"/>
              </a:lnSpc>
              <a:buNone/>
            </a:pPr>
            <a:r>
              <a:rPr b="1" lang="fr-FR" sz="2400" spc="-1" strike="noStrike">
                <a:solidFill>
                  <a:srgbClr val="ff0000"/>
                </a:solidFill>
                <a:latin typeface="Arial"/>
              </a:rPr>
              <a:t>UN </a:t>
            </a:r>
            <a:r>
              <a:rPr b="1" lang="fr-FR" sz="2400" spc="-1" strike="noStrike">
                <a:solidFill>
                  <a:srgbClr val="ff0000"/>
                </a:solidFill>
                <a:latin typeface="Arial"/>
              </a:rPr>
              <a:t>ENVIRONNE</a:t>
            </a:r>
            <a:r>
              <a:rPr b="1" lang="fr-FR" sz="2400" spc="-1" strike="noStrike">
                <a:solidFill>
                  <a:srgbClr val="ff0000"/>
                </a:solidFill>
                <a:latin typeface="Arial"/>
              </a:rPr>
              <a:t>MENT </a:t>
            </a:r>
            <a:r>
              <a:rPr b="1" lang="fr-FR" sz="2400" spc="-1" strike="noStrike">
                <a:solidFill>
                  <a:srgbClr val="ff0000"/>
                </a:solidFill>
                <a:latin typeface="Arial"/>
              </a:rPr>
              <a:t>FAVORABL</a:t>
            </a:r>
            <a:r>
              <a:rPr b="1" lang="fr-FR" sz="2400" spc="-1" strike="noStrike">
                <a:solidFill>
                  <a:srgbClr val="ff0000"/>
                </a:solidFill>
                <a:latin typeface="Arial"/>
              </a:rPr>
              <a:t>E POUR </a:t>
            </a:r>
            <a:r>
              <a:rPr b="1" lang="fr-FR" sz="2400" spc="-1" strike="noStrike">
                <a:solidFill>
                  <a:srgbClr val="ff0000"/>
                </a:solidFill>
                <a:latin typeface="Arial"/>
              </a:rPr>
              <a:t>FERTILISER </a:t>
            </a:r>
            <a:r>
              <a:rPr b="1" lang="fr-FR" sz="2400" spc="-1" strike="noStrike">
                <a:solidFill>
                  <a:srgbClr val="ff0000"/>
                </a:solidFill>
                <a:latin typeface="Arial"/>
              </a:rPr>
              <a:t>L’ENTREPR</a:t>
            </a:r>
            <a:r>
              <a:rPr b="1" lang="fr-FR" sz="2400" spc="-1" strike="noStrike">
                <a:solidFill>
                  <a:srgbClr val="ff0000"/>
                </a:solidFill>
                <a:latin typeface="Arial"/>
              </a:rPr>
              <a:t>ENEURIAT </a:t>
            </a:r>
            <a:r>
              <a:rPr b="1" lang="fr-FR" sz="2400" spc="-1" strike="noStrike">
                <a:solidFill>
                  <a:srgbClr val="ff0000"/>
                </a:solidFill>
                <a:latin typeface="Arial"/>
              </a:rPr>
              <a:t>NUMERIQU</a:t>
            </a:r>
            <a:r>
              <a:rPr b="1" lang="fr-FR" sz="2400" spc="-1" strike="noStrike">
                <a:solidFill>
                  <a:srgbClr val="ff0000"/>
                </a:solidFill>
                <a:latin typeface="Arial"/>
              </a:rPr>
              <a:t>E</a:t>
            </a:r>
            <a:endParaRPr b="0" lang="fr-FR" sz="2400" spc="-1" strike="noStrike">
              <a:solidFill>
                <a:srgbClr val="000000"/>
              </a:solidFill>
              <a:latin typeface="Calibri"/>
            </a:endParaRPr>
          </a:p>
        </p:txBody>
      </p:sp>
      <p:sp>
        <p:nvSpPr>
          <p:cNvPr id="230" name="ZoneTexte 8"/>
          <p:cNvSpPr/>
          <p:nvPr/>
        </p:nvSpPr>
        <p:spPr>
          <a:xfrm>
            <a:off x="0" y="800640"/>
            <a:ext cx="9143640" cy="7341840"/>
          </a:xfrm>
          <a:prstGeom prst="rect">
            <a:avLst/>
          </a:prstGeom>
          <a:noFill/>
          <a:ln w="0">
            <a:noFill/>
          </a:ln>
        </p:spPr>
        <p:style>
          <a:lnRef idx="0"/>
          <a:fillRef idx="0"/>
          <a:effectRef idx="0"/>
          <a:fontRef idx="minor"/>
        </p:style>
        <p:txBody>
          <a:bodyPr lIns="90000" rIns="90000" tIns="45000" bIns="45000" anchor="t">
            <a:spAutoFit/>
          </a:bodyPr>
          <a:p>
            <a:pPr marL="457200" indent="-457200" algn="just">
              <a:lnSpc>
                <a:spcPct val="100000"/>
              </a:lnSpc>
              <a:buClr>
                <a:srgbClr val="000000"/>
              </a:buClr>
              <a:buFont typeface="Arial"/>
              <a:buChar char="•"/>
            </a:pPr>
            <a:r>
              <a:rPr b="0" lang="fr-FR" sz="3200" spc="-1" strike="noStrike">
                <a:solidFill>
                  <a:srgbClr val="000000"/>
                </a:solidFill>
                <a:latin typeface="Calibri"/>
              </a:rPr>
              <a:t>Plan Sénégal Emergent ; Stratégie Sénégal numérique SN25 (2016-2025)</a:t>
            </a:r>
            <a:endParaRPr b="0" lang="fr-FR" sz="3200" spc="-1" strike="noStrike">
              <a:solidFill>
                <a:srgbClr val="000000"/>
              </a:solidFill>
              <a:latin typeface="Arial"/>
            </a:endParaRPr>
          </a:p>
          <a:p>
            <a:pPr marL="457200" indent="-457200" algn="just">
              <a:lnSpc>
                <a:spcPct val="100000"/>
              </a:lnSpc>
              <a:buClr>
                <a:srgbClr val="000000"/>
              </a:buClr>
              <a:buFont typeface="Arial"/>
              <a:buChar char="•"/>
            </a:pPr>
            <a:r>
              <a:rPr b="0" lang="fr-FR" sz="3200" spc="-1" strike="noStrike">
                <a:solidFill>
                  <a:srgbClr val="000000"/>
                </a:solidFill>
                <a:latin typeface="Calibri"/>
              </a:rPr>
              <a:t>Programme Smart Senegal avec 5 projets majeurs : Safe city; Smart education; Smart territoir; Smart wifi; Cable sous marin</a:t>
            </a:r>
            <a:endParaRPr b="0" lang="fr-FR" sz="3200" spc="-1" strike="noStrike">
              <a:solidFill>
                <a:srgbClr val="000000"/>
              </a:solidFill>
              <a:latin typeface="Arial"/>
            </a:endParaRPr>
          </a:p>
          <a:p>
            <a:pPr marL="457200" indent="-457200" algn="just">
              <a:lnSpc>
                <a:spcPct val="100000"/>
              </a:lnSpc>
              <a:buClr>
                <a:srgbClr val="000000"/>
              </a:buClr>
              <a:buFont typeface="Arial"/>
              <a:buChar char="•"/>
            </a:pPr>
            <a:r>
              <a:rPr b="0" lang="fr-FR" sz="3200" spc="-1" strike="noStrike">
                <a:solidFill>
                  <a:srgbClr val="000000"/>
                </a:solidFill>
                <a:latin typeface="Calibri"/>
              </a:rPr>
              <a:t>Loi Startup ACT votée en 2020</a:t>
            </a:r>
            <a:endParaRPr b="0" lang="fr-FR" sz="3200" spc="-1" strike="noStrike">
              <a:solidFill>
                <a:srgbClr val="000000"/>
              </a:solidFill>
              <a:latin typeface="Arial"/>
            </a:endParaRPr>
          </a:p>
          <a:p>
            <a:pPr marL="457200" indent="-457200" algn="just">
              <a:lnSpc>
                <a:spcPct val="100000"/>
              </a:lnSpc>
              <a:buClr>
                <a:srgbClr val="000000"/>
              </a:buClr>
              <a:buFont typeface="Arial"/>
              <a:buChar char="•"/>
            </a:pPr>
            <a:r>
              <a:rPr b="0" lang="fr-FR" sz="3200" spc="-1" strike="noStrike">
                <a:solidFill>
                  <a:srgbClr val="000000"/>
                </a:solidFill>
                <a:latin typeface="Calibri"/>
              </a:rPr>
              <a:t>Quelques réalisations : </a:t>
            </a:r>
            <a:endParaRPr b="0" lang="fr-FR" sz="3200" spc="-1" strike="noStrike">
              <a:solidFill>
                <a:srgbClr val="000000"/>
              </a:solidFill>
              <a:latin typeface="Arial"/>
            </a:endParaRPr>
          </a:p>
          <a:p>
            <a:pPr lvl="1" marL="914400" indent="-457200" algn="just">
              <a:lnSpc>
                <a:spcPct val="100000"/>
              </a:lnSpc>
              <a:buClr>
                <a:srgbClr val="0000ff"/>
              </a:buClr>
              <a:buFont typeface="Arial"/>
              <a:buChar char="•"/>
            </a:pPr>
            <a:r>
              <a:rPr b="1" lang="fr-FR" sz="2400" spc="-1" strike="noStrike">
                <a:solidFill>
                  <a:srgbClr val="0000ff"/>
                </a:solidFill>
                <a:latin typeface="Calibri"/>
              </a:rPr>
              <a:t>Parc technologie numérique; </a:t>
            </a:r>
            <a:endParaRPr b="0" lang="fr-FR" sz="2400" spc="-1" strike="noStrike">
              <a:solidFill>
                <a:srgbClr val="000000"/>
              </a:solidFill>
              <a:latin typeface="Arial"/>
            </a:endParaRPr>
          </a:p>
          <a:p>
            <a:pPr lvl="1" marL="914400" indent="-457200" algn="just">
              <a:lnSpc>
                <a:spcPct val="100000"/>
              </a:lnSpc>
              <a:buClr>
                <a:srgbClr val="0000ff"/>
              </a:buClr>
              <a:buFont typeface="Arial"/>
              <a:buChar char="•"/>
            </a:pPr>
            <a:r>
              <a:rPr b="1" lang="fr-FR" sz="2400" spc="-1" strike="noStrike">
                <a:solidFill>
                  <a:srgbClr val="0000ff"/>
                </a:solidFill>
                <a:latin typeface="Calibri"/>
              </a:rPr>
              <a:t>Datacenter tiers 3; </a:t>
            </a:r>
            <a:endParaRPr b="0" lang="fr-FR" sz="2400" spc="-1" strike="noStrike">
              <a:solidFill>
                <a:srgbClr val="000000"/>
              </a:solidFill>
              <a:latin typeface="Arial"/>
            </a:endParaRPr>
          </a:p>
          <a:p>
            <a:pPr lvl="1" marL="914400" indent="-457200" algn="just">
              <a:lnSpc>
                <a:spcPct val="100000"/>
              </a:lnSpc>
              <a:buClr>
                <a:srgbClr val="0000ff"/>
              </a:buClr>
              <a:buFont typeface="Arial"/>
              <a:buChar char="•"/>
            </a:pPr>
            <a:r>
              <a:rPr b="1" lang="fr-FR" sz="2400" spc="-1" strike="noStrike">
                <a:solidFill>
                  <a:srgbClr val="0000ff"/>
                </a:solidFill>
                <a:latin typeface="Calibri"/>
              </a:rPr>
              <a:t>Super calculateur d'Afrique de l’ouest ; </a:t>
            </a:r>
            <a:endParaRPr b="0" lang="fr-FR" sz="2400" spc="-1" strike="noStrike">
              <a:solidFill>
                <a:srgbClr val="000000"/>
              </a:solidFill>
              <a:latin typeface="Arial"/>
            </a:endParaRPr>
          </a:p>
          <a:p>
            <a:pPr lvl="1" marL="914400" indent="-457200" algn="just">
              <a:lnSpc>
                <a:spcPct val="100000"/>
              </a:lnSpc>
              <a:buClr>
                <a:srgbClr val="0000ff"/>
              </a:buClr>
              <a:buFont typeface="Arial"/>
              <a:buChar char="•"/>
            </a:pPr>
            <a:r>
              <a:rPr b="1" lang="fr-FR" sz="2400" spc="-1" strike="noStrike">
                <a:solidFill>
                  <a:srgbClr val="0000ff"/>
                </a:solidFill>
                <a:latin typeface="Calibri"/>
              </a:rPr>
              <a:t>Centre d’Excellence en Mathématique et TIC; les UVS</a:t>
            </a:r>
            <a:endParaRPr b="0" lang="fr-FR" sz="2400" spc="-1" strike="noStrike">
              <a:solidFill>
                <a:srgbClr val="000000"/>
              </a:solidFill>
              <a:latin typeface="Arial"/>
            </a:endParaRPr>
          </a:p>
          <a:p>
            <a:pPr lvl="1" marL="914400" indent="-457200" algn="just">
              <a:lnSpc>
                <a:spcPct val="100000"/>
              </a:lnSpc>
              <a:buClr>
                <a:srgbClr val="0000ff"/>
              </a:buClr>
              <a:buFont typeface="Arial"/>
              <a:buChar char="•"/>
            </a:pPr>
            <a:r>
              <a:rPr b="1" lang="fr-FR" sz="2400" spc="-1" strike="noStrike">
                <a:solidFill>
                  <a:srgbClr val="0000ff"/>
                </a:solidFill>
                <a:latin typeface="Calibri"/>
              </a:rPr>
              <a:t>Centre Mohamed Bin Zayed pour l’innovation pour  et l’Entrepreneuriat </a:t>
            </a:r>
            <a:endParaRPr b="0" lang="fr-FR" sz="2400" spc="-1" strike="noStrike">
              <a:solidFill>
                <a:srgbClr val="000000"/>
              </a:solidFill>
              <a:latin typeface="Arial"/>
            </a:endParaRPr>
          </a:p>
          <a:p>
            <a:pPr lvl="1" marL="914400" indent="-457200" algn="just">
              <a:lnSpc>
                <a:spcPct val="100000"/>
              </a:lnSpc>
              <a:buClr>
                <a:srgbClr val="0000ff"/>
              </a:buClr>
              <a:buFont typeface="Arial"/>
              <a:buChar char="•"/>
            </a:pPr>
            <a:r>
              <a:rPr b="1" lang="fr-FR" sz="2400" spc="-1" strike="noStrike">
                <a:solidFill>
                  <a:srgbClr val="0000ff"/>
                </a:solidFill>
                <a:latin typeface="Calibri"/>
              </a:rPr>
              <a:t>Fonds de soutien à l’innovation</a:t>
            </a:r>
            <a:endParaRPr b="0" lang="fr-FR" sz="2400" spc="-1" strike="noStrike">
              <a:solidFill>
                <a:srgbClr val="000000"/>
              </a:solidFill>
              <a:latin typeface="Arial"/>
            </a:endParaRPr>
          </a:p>
          <a:p>
            <a:pPr algn="just">
              <a:lnSpc>
                <a:spcPct val="100000"/>
              </a:lnSpc>
            </a:pPr>
            <a:endParaRPr b="0" lang="fr-F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0" y="0"/>
            <a:ext cx="9143640" cy="620280"/>
          </a:xfrm>
          <a:prstGeom prst="rect">
            <a:avLst/>
          </a:prstGeom>
          <a:noFill/>
          <a:ln w="0">
            <a:noFill/>
          </a:ln>
        </p:spPr>
        <p:txBody>
          <a:bodyPr numCol="1" spcCol="0" anchor="ctr">
            <a:noAutofit/>
          </a:bodyPr>
          <a:p>
            <a:pPr indent="0" algn="ctr">
              <a:lnSpc>
                <a:spcPct val="90000"/>
              </a:lnSpc>
              <a:buNone/>
            </a:pPr>
            <a:r>
              <a:rPr b="1" lang="fr-FR" sz="2400" spc="-1" strike="noStrike">
                <a:solidFill>
                  <a:srgbClr val="ff0000"/>
                </a:solidFill>
                <a:latin typeface="Arial"/>
              </a:rPr>
              <a:t>Focus sur </a:t>
            </a:r>
            <a:r>
              <a:rPr b="1" lang="fr-FR" sz="2400" spc="-1" strike="noStrike">
                <a:solidFill>
                  <a:srgbClr val="ff0000"/>
                </a:solidFill>
                <a:latin typeface="Arial"/>
              </a:rPr>
              <a:t>le Centre </a:t>
            </a:r>
            <a:r>
              <a:rPr b="1" lang="fr-FR" sz="2400" spc="-1" strike="noStrike">
                <a:solidFill>
                  <a:srgbClr val="ff0000"/>
                </a:solidFill>
                <a:latin typeface="Arial"/>
              </a:rPr>
              <a:t>Mohamed </a:t>
            </a:r>
            <a:r>
              <a:rPr b="1" lang="fr-FR" sz="2400" spc="-1" strike="noStrike">
                <a:solidFill>
                  <a:srgbClr val="ff0000"/>
                </a:solidFill>
                <a:latin typeface="Arial"/>
              </a:rPr>
              <a:t>Bin Zayed</a:t>
            </a:r>
            <a:endParaRPr b="0" lang="fr-FR" sz="2400" spc="-1" strike="noStrike">
              <a:solidFill>
                <a:srgbClr val="000000"/>
              </a:solidFill>
              <a:latin typeface="Calibri"/>
            </a:endParaRPr>
          </a:p>
        </p:txBody>
      </p:sp>
      <p:sp>
        <p:nvSpPr>
          <p:cNvPr id="232" name="ZoneTexte 8"/>
          <p:cNvSpPr/>
          <p:nvPr/>
        </p:nvSpPr>
        <p:spPr>
          <a:xfrm>
            <a:off x="107640" y="585360"/>
            <a:ext cx="9143640" cy="8560800"/>
          </a:xfrm>
          <a:prstGeom prst="rect">
            <a:avLst/>
          </a:prstGeom>
          <a:noFill/>
          <a:ln w="0">
            <a:noFill/>
          </a:ln>
        </p:spPr>
        <p:style>
          <a:lnRef idx="0"/>
          <a:fillRef idx="0"/>
          <a:effectRef idx="0"/>
          <a:fontRef idx="minor"/>
        </p:style>
        <p:txBody>
          <a:bodyPr lIns="90000" rIns="90000" tIns="45000" bIns="45000" anchor="t">
            <a:spAutoFit/>
          </a:bodyPr>
          <a:p>
            <a:pPr marL="457200" indent="-457200" algn="just">
              <a:lnSpc>
                <a:spcPct val="100000"/>
              </a:lnSpc>
              <a:buClr>
                <a:srgbClr val="000000"/>
              </a:buClr>
              <a:buFont typeface="Arial"/>
              <a:buChar char="•"/>
            </a:pPr>
            <a:r>
              <a:rPr b="0" lang="fr-FR" sz="3200" spc="-1" strike="noStrike">
                <a:solidFill>
                  <a:srgbClr val="000000"/>
                </a:solidFill>
                <a:latin typeface="Calibri"/>
              </a:rPr>
              <a:t>Un hub d’innovation pour contribuer à rendre l’écosystème favorable à l’émergence de champions</a:t>
            </a:r>
            <a:endParaRPr b="0" lang="fr-FR" sz="3200" spc="-1" strike="noStrike">
              <a:solidFill>
                <a:srgbClr val="000000"/>
              </a:solidFill>
              <a:latin typeface="Arial"/>
            </a:endParaRPr>
          </a:p>
          <a:p>
            <a:pPr marL="457200" indent="-457200" algn="just">
              <a:lnSpc>
                <a:spcPct val="100000"/>
              </a:lnSpc>
              <a:buClr>
                <a:srgbClr val="000000"/>
              </a:buClr>
              <a:buFont typeface="Arial"/>
              <a:buChar char="•"/>
            </a:pPr>
            <a:r>
              <a:rPr b="0" lang="fr-FR" sz="3200" spc="-1" strike="noStrike">
                <a:solidFill>
                  <a:srgbClr val="000000"/>
                </a:solidFill>
                <a:latin typeface="Calibri"/>
              </a:rPr>
              <a:t>L’ambition est de positionner le Sénégal comme Hud d’innovation de référence en Afrique en faisant du numérique et de l’innovation des leviers de croissance multi-sectorielles</a:t>
            </a:r>
            <a:endParaRPr b="0" lang="fr-FR" sz="3200" spc="-1" strike="noStrike">
              <a:solidFill>
                <a:srgbClr val="000000"/>
              </a:solidFill>
              <a:latin typeface="Arial"/>
            </a:endParaRPr>
          </a:p>
          <a:p>
            <a:pPr marL="457200" indent="-457200" algn="just">
              <a:lnSpc>
                <a:spcPct val="100000"/>
              </a:lnSpc>
              <a:buClr>
                <a:srgbClr val="000000"/>
              </a:buClr>
              <a:buFont typeface="Arial"/>
              <a:buChar char="•"/>
            </a:pPr>
            <a:r>
              <a:rPr b="0" lang="fr-FR" sz="3200" spc="-1" strike="noStrike">
                <a:solidFill>
                  <a:srgbClr val="000000"/>
                </a:solidFill>
                <a:latin typeface="Calibri"/>
              </a:rPr>
              <a:t>Le Centre s’appuie sur trois pilliers :</a:t>
            </a:r>
            <a:endParaRPr b="0" lang="fr-FR" sz="3200" spc="-1" strike="noStrike">
              <a:solidFill>
                <a:srgbClr val="000000"/>
              </a:solidFill>
              <a:latin typeface="Arial"/>
            </a:endParaRPr>
          </a:p>
          <a:p>
            <a:pPr lvl="1" marL="914400" indent="-457200" algn="just">
              <a:lnSpc>
                <a:spcPct val="100000"/>
              </a:lnSpc>
              <a:buClr>
                <a:srgbClr val="0000ff"/>
              </a:buClr>
              <a:buFont typeface="Arial"/>
              <a:buChar char="•"/>
            </a:pPr>
            <a:r>
              <a:rPr b="1" lang="fr-FR" sz="2400" spc="-1" strike="noStrike">
                <a:solidFill>
                  <a:srgbClr val="0000ff"/>
                </a:solidFill>
                <a:latin typeface="Calibri"/>
              </a:rPr>
              <a:t>Un écosystème mondial qui accueillera des acteurs nationaux et internationaux autour d'un but commun</a:t>
            </a:r>
            <a:r>
              <a:rPr b="0" lang="fr-FR" sz="2400" spc="-1" strike="noStrike">
                <a:solidFill>
                  <a:srgbClr val="000000"/>
                </a:solidFill>
                <a:latin typeface="Calibri"/>
              </a:rPr>
              <a:t>.</a:t>
            </a:r>
            <a:endParaRPr b="0" lang="fr-FR" sz="2400" spc="-1" strike="noStrike">
              <a:solidFill>
                <a:srgbClr val="000000"/>
              </a:solidFill>
              <a:latin typeface="Arial"/>
            </a:endParaRPr>
          </a:p>
          <a:p>
            <a:pPr lvl="1" marL="914400" indent="-457200" algn="just">
              <a:lnSpc>
                <a:spcPct val="100000"/>
              </a:lnSpc>
              <a:buClr>
                <a:srgbClr val="0000ff"/>
              </a:buClr>
              <a:buFont typeface="Arial"/>
              <a:buChar char="•"/>
            </a:pPr>
            <a:r>
              <a:rPr b="1" lang="fr-FR" sz="2400" spc="-1" strike="noStrike">
                <a:solidFill>
                  <a:srgbClr val="0000ff"/>
                </a:solidFill>
                <a:latin typeface="Calibri"/>
              </a:rPr>
              <a:t>Le développement d'une culture entrepreneuriale axée sur l'agilité et orientée résultat</a:t>
            </a:r>
            <a:endParaRPr b="0" lang="fr-FR" sz="2400" spc="-1" strike="noStrike">
              <a:solidFill>
                <a:srgbClr val="000000"/>
              </a:solidFill>
              <a:latin typeface="Arial"/>
            </a:endParaRPr>
          </a:p>
          <a:p>
            <a:pPr lvl="1" marL="914400" indent="-457200" algn="just">
              <a:lnSpc>
                <a:spcPct val="100000"/>
              </a:lnSpc>
              <a:buClr>
                <a:srgbClr val="0000ff"/>
              </a:buClr>
              <a:buFont typeface="Arial"/>
              <a:buChar char="•"/>
            </a:pPr>
            <a:r>
              <a:rPr b="1" lang="fr-FR" sz="2400" spc="-1" strike="noStrike">
                <a:solidFill>
                  <a:srgbClr val="0000ff"/>
                </a:solidFill>
                <a:latin typeface="Calibri"/>
              </a:rPr>
              <a:t>Un centre au service de l'économie réelle par l'apport de l'innovation dans les secteurs porteurs</a:t>
            </a:r>
            <a:endParaRPr b="0" lang="fr-FR" sz="2400" spc="-1" strike="noStrike">
              <a:solidFill>
                <a:srgbClr val="000000"/>
              </a:solidFill>
              <a:latin typeface="Arial"/>
            </a:endParaRPr>
          </a:p>
          <a:p>
            <a:pPr algn="just">
              <a:lnSpc>
                <a:spcPct val="100000"/>
              </a:lnSpc>
            </a:pPr>
            <a:endParaRPr b="0" lang="fr-FR" sz="2400" spc="-1" strike="noStrike">
              <a:solidFill>
                <a:srgbClr val="000000"/>
              </a:solidFill>
              <a:latin typeface="Arial"/>
            </a:endParaRPr>
          </a:p>
          <a:p>
            <a:pPr algn="just">
              <a:lnSpc>
                <a:spcPct val="100000"/>
              </a:lnSpc>
            </a:pPr>
            <a:endParaRPr b="0" lang="fr-F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0" y="1484640"/>
            <a:ext cx="9143640" cy="2169000"/>
          </a:xfrm>
          <a:prstGeom prst="rect">
            <a:avLst/>
          </a:prstGeom>
          <a:noFill/>
          <a:ln w="0">
            <a:noFill/>
          </a:ln>
        </p:spPr>
        <p:txBody>
          <a:bodyPr numCol="1" spcCol="0" anchor="b">
            <a:noAutofit/>
          </a:bodyPr>
          <a:p>
            <a:pPr indent="0" algn="ctr">
              <a:lnSpc>
                <a:spcPct val="90000"/>
              </a:lnSpc>
              <a:buNone/>
            </a:pPr>
            <a:r>
              <a:rPr b="1" lang="fr-FR" sz="6000" spc="-1" strike="noStrike">
                <a:solidFill>
                  <a:srgbClr val="000000"/>
                </a:solidFill>
                <a:latin typeface="Alef"/>
              </a:rPr>
              <a:t>Définition de concept: Entrepreneuriat</a:t>
            </a:r>
            <a:endParaRPr b="0" lang="fr-FR" sz="6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p:nvPr>
        </p:nvSpPr>
        <p:spPr>
          <a:xfrm>
            <a:off x="0" y="432000"/>
            <a:ext cx="9161640" cy="4076640"/>
          </a:xfrm>
          <a:prstGeom prst="rect">
            <a:avLst/>
          </a:prstGeom>
          <a:solidFill>
            <a:schemeClr val="accent6">
              <a:lumMod val="20000"/>
              <a:lumOff val="80000"/>
            </a:schemeClr>
          </a:solidFill>
          <a:ln w="0">
            <a:noFill/>
          </a:ln>
        </p:spPr>
        <p:txBody>
          <a:bodyPr numCol="1" spcCol="0" anchor="t">
            <a:noAutofit/>
          </a:bodyPr>
          <a:p>
            <a:pPr indent="0" algn="just">
              <a:lnSpc>
                <a:spcPct val="90000"/>
              </a:lnSpc>
              <a:spcBef>
                <a:spcPts val="751"/>
              </a:spcBef>
              <a:buNone/>
              <a:tabLst>
                <a:tab algn="l" pos="0"/>
              </a:tabLst>
            </a:pPr>
            <a:r>
              <a:rPr b="0" lang="fr-FR" sz="2800" spc="-1" strike="noStrike">
                <a:solidFill>
                  <a:srgbClr val="000000"/>
                </a:solidFill>
                <a:latin typeface="Calibri"/>
              </a:rPr>
              <a:t>Serret (1600) : celui ou celle qui a la </a:t>
            </a:r>
            <a:r>
              <a:rPr b="1" lang="fr-FR" sz="2800" spc="-1" strike="noStrike">
                <a:solidFill>
                  <a:srgbClr val="000000"/>
                </a:solidFill>
                <a:latin typeface="Calibri"/>
              </a:rPr>
              <a:t>« capacité de mobiliser et de gérer des ressources humaines et matérielles pour créer, développer et implanter une entreprise »</a:t>
            </a:r>
            <a:endParaRPr b="0" lang="fr-FR" sz="2800" spc="-1" strike="noStrike">
              <a:solidFill>
                <a:srgbClr val="000000"/>
              </a:solidFill>
              <a:latin typeface="Calibri"/>
            </a:endParaRPr>
          </a:p>
          <a:p>
            <a:pPr indent="0" algn="just">
              <a:lnSpc>
                <a:spcPct val="90000"/>
              </a:lnSpc>
              <a:spcBef>
                <a:spcPts val="751"/>
              </a:spcBef>
              <a:buNone/>
              <a:tabLst>
                <a:tab algn="l" pos="0"/>
              </a:tabLst>
            </a:pPr>
            <a:r>
              <a:rPr b="0" lang="fr-FR" sz="2800" spc="-1" strike="noStrike">
                <a:solidFill>
                  <a:srgbClr val="000000"/>
                </a:solidFill>
                <a:latin typeface="Calibri"/>
              </a:rPr>
              <a:t>Cantillon (1734) celui ou celle qui à </a:t>
            </a:r>
            <a:r>
              <a:rPr b="1" lang="fr-FR" sz="2800" spc="-1" strike="noStrike">
                <a:solidFill>
                  <a:srgbClr val="000000"/>
                </a:solidFill>
                <a:latin typeface="Calibri"/>
              </a:rPr>
              <a:t>« la capacité à prendre des risques pour créer son propre emploi, se prendre en main et prendre des risques dans un environnement incertain ». </a:t>
            </a:r>
            <a:endParaRPr b="0" lang="fr-FR" sz="2800" spc="-1" strike="noStrike">
              <a:solidFill>
                <a:srgbClr val="000000"/>
              </a:solidFill>
              <a:latin typeface="Calibri"/>
            </a:endParaRPr>
          </a:p>
          <a:p>
            <a:pPr indent="0" algn="just">
              <a:lnSpc>
                <a:spcPct val="90000"/>
              </a:lnSpc>
              <a:spcBef>
                <a:spcPts val="751"/>
              </a:spcBef>
              <a:buNone/>
              <a:tabLst>
                <a:tab algn="l" pos="0"/>
              </a:tabLst>
            </a:pPr>
            <a:r>
              <a:rPr b="0" lang="fr-FR" sz="2800" spc="-1" strike="noStrike">
                <a:solidFill>
                  <a:srgbClr val="000000"/>
                </a:solidFill>
                <a:latin typeface="Calibri"/>
              </a:rPr>
              <a:t>Schumpeter (1935): c’est la </a:t>
            </a:r>
            <a:r>
              <a:rPr b="1" lang="fr-FR" sz="2800" spc="-1" strike="noStrike">
                <a:solidFill>
                  <a:srgbClr val="000000"/>
                </a:solidFill>
                <a:latin typeface="Calibri"/>
              </a:rPr>
              <a:t>« capacité à introduire des innovations, de provoquer et de profiter d’un déséquilibre du marché »</a:t>
            </a:r>
            <a:endParaRPr b="0" lang="fr-FR" sz="28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p:txBody>
      </p:sp>
      <p:sp>
        <p:nvSpPr>
          <p:cNvPr id="235" name="ZoneTexte 5"/>
          <p:cNvSpPr/>
          <p:nvPr/>
        </p:nvSpPr>
        <p:spPr>
          <a:xfrm>
            <a:off x="14760" y="4725000"/>
            <a:ext cx="9128880" cy="2649240"/>
          </a:xfrm>
          <a:prstGeom prst="rect">
            <a:avLst/>
          </a:prstGeom>
          <a:solidFill>
            <a:schemeClr val="bg1">
              <a:lumMod val="95000"/>
            </a:schemeClr>
          </a:solidFill>
          <a:ln w="0">
            <a:noFill/>
          </a:ln>
        </p:spPr>
        <p:style>
          <a:lnRef idx="0"/>
          <a:fillRef idx="0"/>
          <a:effectRef idx="0"/>
          <a:fontRef idx="minor"/>
        </p:style>
        <p:txBody>
          <a:bodyPr lIns="90000" rIns="90000" tIns="45000" bIns="45000" anchor="t">
            <a:spAutoFit/>
          </a:bodyPr>
          <a:p>
            <a:pPr marL="457200" indent="-457200">
              <a:lnSpc>
                <a:spcPct val="100000"/>
              </a:lnSpc>
              <a:buClr>
                <a:srgbClr val="000000"/>
              </a:buClr>
              <a:buFont typeface="Arial"/>
              <a:buChar char="•"/>
            </a:pPr>
            <a:r>
              <a:rPr b="1" lang="fr-FR" sz="2800" spc="-1" strike="noStrike">
                <a:solidFill>
                  <a:srgbClr val="000000"/>
                </a:solidFill>
                <a:latin typeface="Calibri"/>
              </a:rPr>
              <a:t>Mobilisation de ressources humaines et matérielles</a:t>
            </a:r>
            <a:endParaRPr b="0" lang="fr-FR" sz="2800" spc="-1" strike="noStrike">
              <a:solidFill>
                <a:srgbClr val="000000"/>
              </a:solidFill>
              <a:latin typeface="Arial"/>
            </a:endParaRPr>
          </a:p>
          <a:p>
            <a:pPr marL="457200" indent="-457200">
              <a:lnSpc>
                <a:spcPct val="100000"/>
              </a:lnSpc>
              <a:buClr>
                <a:srgbClr val="00b050"/>
              </a:buClr>
              <a:buFont typeface="Arial"/>
              <a:buChar char="•"/>
            </a:pPr>
            <a:r>
              <a:rPr b="1" lang="fr-FR" sz="2800" spc="-1" strike="noStrike">
                <a:solidFill>
                  <a:srgbClr val="00b050"/>
                </a:solidFill>
                <a:latin typeface="Calibri"/>
              </a:rPr>
              <a:t>Création d’entreprises</a:t>
            </a:r>
            <a:r>
              <a:rPr b="0" lang="fr-FR" sz="2800" spc="-1" strike="noStrike">
                <a:solidFill>
                  <a:srgbClr val="000000"/>
                </a:solidFill>
                <a:latin typeface="Calibri"/>
              </a:rPr>
              <a:t> </a:t>
            </a:r>
            <a:endParaRPr b="0" lang="fr-FR" sz="2800" spc="-1" strike="noStrike">
              <a:solidFill>
                <a:srgbClr val="000000"/>
              </a:solidFill>
              <a:latin typeface="Arial"/>
            </a:endParaRPr>
          </a:p>
          <a:p>
            <a:pPr marL="457200" indent="-457200" algn="just">
              <a:lnSpc>
                <a:spcPct val="100000"/>
              </a:lnSpc>
              <a:buClr>
                <a:srgbClr val="ff0000"/>
              </a:buClr>
              <a:buFont typeface="Arial"/>
              <a:buChar char="•"/>
            </a:pPr>
            <a:r>
              <a:rPr b="1" lang="fr-FR" sz="2800" spc="-1" strike="noStrike">
                <a:solidFill>
                  <a:srgbClr val="ff0000"/>
                </a:solidFill>
                <a:latin typeface="Calibri"/>
              </a:rPr>
              <a:t>Prise en compte du risque</a:t>
            </a:r>
            <a:endParaRPr b="0" lang="fr-FR" sz="2800" spc="-1" strike="noStrike">
              <a:solidFill>
                <a:srgbClr val="000000"/>
              </a:solidFill>
              <a:latin typeface="Arial"/>
            </a:endParaRPr>
          </a:p>
          <a:p>
            <a:pPr marL="457200" indent="-457200" algn="just">
              <a:lnSpc>
                <a:spcPct val="100000"/>
              </a:lnSpc>
              <a:buClr>
                <a:srgbClr val="0070c0"/>
              </a:buClr>
              <a:buFont typeface="Arial"/>
              <a:buChar char="•"/>
            </a:pPr>
            <a:r>
              <a:rPr b="1" lang="fr-FR" sz="2800" spc="-1" strike="noStrike">
                <a:solidFill>
                  <a:srgbClr val="0070c0"/>
                </a:solidFill>
                <a:latin typeface="Calibri"/>
              </a:rPr>
              <a:t>Innovation : Création de nouveaux produits ou méthodes de production</a:t>
            </a:r>
            <a:endParaRPr b="0" lang="fr-FR" sz="2800" spc="-1" strike="noStrike">
              <a:solidFill>
                <a:srgbClr val="000000"/>
              </a:solidFill>
              <a:latin typeface="Arial"/>
            </a:endParaRPr>
          </a:p>
        </p:txBody>
      </p:sp>
      <p:sp>
        <p:nvSpPr>
          <p:cNvPr id="236" name="Flèche : bas 6"/>
          <p:cNvSpPr/>
          <p:nvPr/>
        </p:nvSpPr>
        <p:spPr>
          <a:xfrm>
            <a:off x="4356000" y="4509000"/>
            <a:ext cx="215640" cy="288360"/>
          </a:xfrm>
          <a:prstGeom prst="downArrow">
            <a:avLst>
              <a:gd name="adj1" fmla="val 50000"/>
              <a:gd name="adj2" fmla="val 50000"/>
            </a:avLst>
          </a:prstGeom>
          <a:solidFill>
            <a:schemeClr val="accent2"/>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ndParaRPr>
          </a:p>
        </p:txBody>
      </p:sp>
      <p:sp>
        <p:nvSpPr>
          <p:cNvPr id="237" name="ZoneTexte 7"/>
          <p:cNvSpPr/>
          <p:nvPr/>
        </p:nvSpPr>
        <p:spPr>
          <a:xfrm>
            <a:off x="1619640" y="0"/>
            <a:ext cx="50403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r-FR" sz="2400" spc="-1" strike="noStrike">
                <a:solidFill>
                  <a:srgbClr val="000000"/>
                </a:solidFill>
                <a:latin typeface="Calibri"/>
              </a:rPr>
              <a:t>Entre le 15 et 20</a:t>
            </a:r>
            <a:r>
              <a:rPr b="0" lang="fr-FR" sz="2400" spc="-1" strike="noStrike" baseline="30000">
                <a:solidFill>
                  <a:srgbClr val="000000"/>
                </a:solidFill>
                <a:latin typeface="Calibri"/>
              </a:rPr>
              <a:t>ème</a:t>
            </a:r>
            <a:r>
              <a:rPr b="0" lang="fr-FR" sz="2400" spc="-1" strike="noStrike">
                <a:solidFill>
                  <a:srgbClr val="000000"/>
                </a:solidFill>
                <a:latin typeface="Calibri"/>
              </a:rPr>
              <a:t> siècle</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p:nvPr>
        </p:nvSpPr>
        <p:spPr>
          <a:xfrm>
            <a:off x="0" y="458280"/>
            <a:ext cx="9161640" cy="5373000"/>
          </a:xfrm>
          <a:prstGeom prst="rect">
            <a:avLst/>
          </a:prstGeom>
          <a:solidFill>
            <a:schemeClr val="accent4">
              <a:lumMod val="20000"/>
              <a:lumOff val="80000"/>
            </a:schemeClr>
          </a:solidFill>
          <a:ln w="0">
            <a:noFill/>
          </a:ln>
        </p:spPr>
        <p:txBody>
          <a:bodyPr numCol="1" spcCol="0" anchor="t">
            <a:noAutofit/>
          </a:bodyPr>
          <a:p>
            <a:pPr indent="0" algn="just">
              <a:lnSpc>
                <a:spcPct val="90000"/>
              </a:lnSpc>
              <a:spcBef>
                <a:spcPts val="751"/>
              </a:spcBef>
              <a:buNone/>
              <a:tabLst>
                <a:tab algn="l" pos="0"/>
              </a:tabLst>
            </a:pPr>
            <a:r>
              <a:rPr b="0" lang="fr-FR" sz="2800" spc="-1" strike="noStrike">
                <a:solidFill>
                  <a:srgbClr val="000000"/>
                </a:solidFill>
                <a:latin typeface="Calibri"/>
              </a:rPr>
              <a:t>OCDE (2007) : </a:t>
            </a:r>
            <a:r>
              <a:rPr b="0" lang="fr-FR" sz="2000" spc="-1" strike="noStrike">
                <a:solidFill>
                  <a:srgbClr val="000000"/>
                </a:solidFill>
                <a:latin typeface="Calibri"/>
              </a:rPr>
              <a:t>« </a:t>
            </a:r>
            <a:r>
              <a:rPr b="1" lang="fr-FR" sz="2800" spc="-1" strike="noStrike">
                <a:solidFill>
                  <a:srgbClr val="000000"/>
                </a:solidFill>
                <a:latin typeface="Calibri"/>
              </a:rPr>
              <a:t>toute activité économique, boostée par son milieu, orientée vers la création de richesse, le développement de nouveaux produits ou processus de production et l’extension des marchés </a:t>
            </a:r>
            <a:r>
              <a:rPr b="0" lang="fr-FR" sz="2000" spc="-1" strike="noStrike">
                <a:solidFill>
                  <a:srgbClr val="000000"/>
                </a:solidFill>
                <a:latin typeface="Calibri"/>
              </a:rPr>
              <a:t>».</a:t>
            </a:r>
            <a:r>
              <a:rPr b="1" lang="fr-FR" sz="2800" spc="-1" strike="noStrike">
                <a:solidFill>
                  <a:srgbClr val="000000"/>
                </a:solidFill>
                <a:latin typeface="Calibri"/>
              </a:rPr>
              <a:t>»</a:t>
            </a:r>
            <a:endParaRPr b="0" lang="fr-FR" sz="2800" spc="-1" strike="noStrike">
              <a:solidFill>
                <a:srgbClr val="000000"/>
              </a:solidFill>
              <a:latin typeface="Calibri"/>
            </a:endParaRPr>
          </a:p>
          <a:p>
            <a:pPr indent="0" algn="just">
              <a:lnSpc>
                <a:spcPct val="90000"/>
              </a:lnSpc>
              <a:spcBef>
                <a:spcPts val="751"/>
              </a:spcBef>
              <a:buNone/>
              <a:tabLst>
                <a:tab algn="l" pos="0"/>
              </a:tabLst>
            </a:pPr>
            <a:r>
              <a:rPr b="0" lang="fr-FR" sz="2800" spc="-1" strike="noStrike">
                <a:solidFill>
                  <a:srgbClr val="000000"/>
                </a:solidFill>
                <a:latin typeface="Calibri"/>
              </a:rPr>
              <a:t>Institut du Québec (2010) mesure l’entrepreneuriat en utilisant les critères suivants </a:t>
            </a:r>
            <a:r>
              <a:rPr b="1" lang="fr-FR" sz="2800" spc="-1" strike="noStrike">
                <a:solidFill>
                  <a:srgbClr val="000000"/>
                </a:solidFill>
                <a:latin typeface="Calibri"/>
              </a:rPr>
              <a:t>«</a:t>
            </a:r>
            <a:endParaRPr b="0" lang="fr-FR" sz="2800" spc="-1" strike="noStrike">
              <a:solidFill>
                <a:srgbClr val="000000"/>
              </a:solidFill>
              <a:latin typeface="Calibri"/>
            </a:endParaRPr>
          </a:p>
          <a:p>
            <a:pPr marL="171360" indent="-171360" algn="just">
              <a:lnSpc>
                <a:spcPct val="90000"/>
              </a:lnSpc>
              <a:spcBef>
                <a:spcPts val="751"/>
              </a:spcBef>
              <a:buClr>
                <a:srgbClr val="000000"/>
              </a:buClr>
              <a:buFont typeface="Wingdings" charset="2"/>
              <a:buChar char=""/>
              <a:tabLst>
                <a:tab algn="l" pos="0"/>
              </a:tabLst>
            </a:pPr>
            <a:r>
              <a:rPr b="1" lang="fr-FR" sz="2800" spc="-1" strike="noStrike">
                <a:solidFill>
                  <a:srgbClr val="000000"/>
                </a:solidFill>
                <a:latin typeface="Calibri"/>
              </a:rPr>
              <a:t>Création d’entreprise, rôle des entrepreneurs dans celle-ci,</a:t>
            </a:r>
            <a:endParaRPr b="0" lang="fr-FR" sz="2800" spc="-1" strike="noStrike">
              <a:solidFill>
                <a:srgbClr val="000000"/>
              </a:solidFill>
              <a:latin typeface="Calibri"/>
            </a:endParaRPr>
          </a:p>
          <a:p>
            <a:pPr marL="171360" indent="-171360" algn="just">
              <a:lnSpc>
                <a:spcPct val="90000"/>
              </a:lnSpc>
              <a:spcBef>
                <a:spcPts val="751"/>
              </a:spcBef>
              <a:buClr>
                <a:srgbClr val="000000"/>
              </a:buClr>
              <a:buFont typeface="Wingdings" charset="2"/>
              <a:buChar char=""/>
              <a:tabLst>
                <a:tab algn="l" pos="0"/>
              </a:tabLst>
            </a:pPr>
            <a:r>
              <a:rPr b="1" lang="fr-FR" sz="2800" spc="-1" strike="noStrike">
                <a:solidFill>
                  <a:srgbClr val="000000"/>
                </a:solidFill>
                <a:latin typeface="Calibri"/>
              </a:rPr>
              <a:t>Changement intervenu dans la direction et la propriété tels que les rachats et la reprise d’une activité existante,</a:t>
            </a:r>
            <a:endParaRPr b="0" lang="fr-FR" sz="2800" spc="-1" strike="noStrike">
              <a:solidFill>
                <a:srgbClr val="000000"/>
              </a:solidFill>
              <a:latin typeface="Calibri"/>
            </a:endParaRPr>
          </a:p>
          <a:p>
            <a:pPr marL="171360" indent="-171360" algn="just">
              <a:lnSpc>
                <a:spcPct val="90000"/>
              </a:lnSpc>
              <a:spcBef>
                <a:spcPts val="751"/>
              </a:spcBef>
              <a:buClr>
                <a:srgbClr val="000000"/>
              </a:buClr>
              <a:buFont typeface="Wingdings" charset="2"/>
              <a:buChar char=""/>
              <a:tabLst>
                <a:tab algn="l" pos="0"/>
              </a:tabLst>
            </a:pPr>
            <a:r>
              <a:rPr b="1" lang="fr-FR" sz="2800" spc="-1" strike="noStrike">
                <a:solidFill>
                  <a:srgbClr val="000000"/>
                </a:solidFill>
                <a:latin typeface="Calibri"/>
              </a:rPr>
              <a:t>Innovation ou l’ajustement dans les entreprises pérennes sur toutes les formes d’actions humaines pour faire face à l’évolution des marchés». </a:t>
            </a:r>
            <a:endParaRPr b="0" lang="fr-FR" sz="28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p:txBody>
      </p:sp>
      <p:sp>
        <p:nvSpPr>
          <p:cNvPr id="239" name="ZoneTexte 7"/>
          <p:cNvSpPr/>
          <p:nvPr/>
        </p:nvSpPr>
        <p:spPr>
          <a:xfrm>
            <a:off x="1619640" y="0"/>
            <a:ext cx="50403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r-FR" sz="2400" spc="-1" strike="noStrike">
                <a:solidFill>
                  <a:srgbClr val="000000"/>
                </a:solidFill>
                <a:latin typeface="Calibri"/>
              </a:rPr>
              <a:t>A partir des années 2000</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628560" y="0"/>
            <a:ext cx="7886520" cy="680760"/>
          </a:xfrm>
          <a:prstGeom prst="rect">
            <a:avLst/>
          </a:prstGeom>
          <a:noFill/>
          <a:ln w="0">
            <a:noFill/>
          </a:ln>
        </p:spPr>
        <p:txBody>
          <a:bodyPr numCol="1" spcCol="0" anchor="ctr">
            <a:noAutofit/>
          </a:bodyPr>
          <a:p>
            <a:pPr indent="0" algn="ctr">
              <a:lnSpc>
                <a:spcPct val="90000"/>
              </a:lnSpc>
              <a:buNone/>
            </a:pPr>
            <a:r>
              <a:rPr b="1" lang="fr-FR" sz="3300" spc="-1" strike="noStrike">
                <a:solidFill>
                  <a:srgbClr val="000000"/>
                </a:solidFill>
                <a:latin typeface="Arial"/>
              </a:rPr>
              <a:t>Qu’est ce que l’Entrepreneuriat</a:t>
            </a:r>
            <a:endParaRPr b="0" lang="fr-FR" sz="3300" spc="-1" strike="noStrike">
              <a:solidFill>
                <a:srgbClr val="000000"/>
              </a:solidFill>
              <a:latin typeface="Calibri"/>
            </a:endParaRPr>
          </a:p>
        </p:txBody>
      </p:sp>
      <p:sp>
        <p:nvSpPr>
          <p:cNvPr id="241" name="PlaceHolder 2"/>
          <p:cNvSpPr>
            <a:spLocks noGrp="1"/>
          </p:cNvSpPr>
          <p:nvPr>
            <p:ph/>
          </p:nvPr>
        </p:nvSpPr>
        <p:spPr>
          <a:xfrm>
            <a:off x="0" y="677160"/>
            <a:ext cx="9143640" cy="6063840"/>
          </a:xfrm>
          <a:prstGeom prst="rect">
            <a:avLst/>
          </a:prstGeom>
          <a:noFill/>
          <a:ln w="0">
            <a:noFill/>
          </a:ln>
        </p:spPr>
        <p:txBody>
          <a:bodyPr numCol="1" spcCol="0" anchor="t">
            <a:noAutofit/>
          </a:bodyPr>
          <a:p>
            <a:pPr indent="0">
              <a:lnSpc>
                <a:spcPct val="90000"/>
              </a:lnSpc>
              <a:spcBef>
                <a:spcPts val="751"/>
              </a:spcBef>
              <a:buNone/>
              <a:tabLst>
                <a:tab algn="l" pos="0"/>
              </a:tabLst>
            </a:pPr>
            <a:r>
              <a:rPr b="0" lang="fr-FR" sz="3600" spc="-1" strike="noStrike">
                <a:solidFill>
                  <a:srgbClr val="000000"/>
                </a:solidFill>
                <a:latin typeface="Arial"/>
              </a:rPr>
              <a:t>03 Concepts : </a:t>
            </a:r>
            <a:endParaRPr b="0" lang="fr-FR" sz="3600" spc="-1" strike="noStrike">
              <a:solidFill>
                <a:srgbClr val="000000"/>
              </a:solidFill>
              <a:latin typeface="Calibri"/>
            </a:endParaRPr>
          </a:p>
          <a:p>
            <a:pPr indent="0">
              <a:lnSpc>
                <a:spcPct val="90000"/>
              </a:lnSpc>
              <a:spcBef>
                <a:spcPts val="751"/>
              </a:spcBef>
              <a:buNone/>
              <a:tabLst>
                <a:tab algn="l" pos="0"/>
              </a:tabLst>
            </a:pPr>
            <a:endParaRPr b="0" lang="fr-FR" sz="3600" spc="-1" strike="noStrike">
              <a:solidFill>
                <a:srgbClr val="000000"/>
              </a:solidFill>
              <a:latin typeface="Calibri"/>
            </a:endParaRPr>
          </a:p>
          <a:p>
            <a:pPr marL="457200" indent="-457200">
              <a:lnSpc>
                <a:spcPct val="90000"/>
              </a:lnSpc>
              <a:spcBef>
                <a:spcPts val="751"/>
              </a:spcBef>
              <a:buClr>
                <a:srgbClr val="000000"/>
              </a:buClr>
              <a:buFont typeface="Calibri Light"/>
              <a:buAutoNum type="arabicPeriod"/>
              <a:tabLst>
                <a:tab algn="l" pos="0"/>
              </a:tabLst>
            </a:pPr>
            <a:r>
              <a:rPr b="1" lang="fr-FR" sz="2800" spc="-1" strike="noStrike">
                <a:solidFill>
                  <a:srgbClr val="000000"/>
                </a:solidFill>
                <a:latin typeface="Calibri"/>
              </a:rPr>
              <a:t>Entreprendre</a:t>
            </a:r>
            <a:r>
              <a:rPr b="0" lang="fr-FR" sz="2800" spc="-1" strike="noStrike">
                <a:solidFill>
                  <a:srgbClr val="000000"/>
                </a:solidFill>
                <a:latin typeface="Calibri"/>
              </a:rPr>
              <a:t> : se décider à faire une chose et s’engager dans son exécution</a:t>
            </a:r>
            <a:endParaRPr b="0" lang="fr-FR" sz="2800" spc="-1" strike="noStrike">
              <a:solidFill>
                <a:srgbClr val="000000"/>
              </a:solidFill>
              <a:latin typeface="Calibri"/>
            </a:endParaRPr>
          </a:p>
          <a:p>
            <a:pPr marL="457200" indent="-457200" algn="just">
              <a:lnSpc>
                <a:spcPct val="90000"/>
              </a:lnSpc>
              <a:spcBef>
                <a:spcPts val="751"/>
              </a:spcBef>
              <a:buClr>
                <a:srgbClr val="000000"/>
              </a:buClr>
              <a:buFont typeface="Calibri Light"/>
              <a:buAutoNum type="arabicPeriod"/>
              <a:tabLst>
                <a:tab algn="l" pos="0"/>
              </a:tabLst>
            </a:pPr>
            <a:r>
              <a:rPr b="1" lang="fr-FR" sz="2800" spc="-1" strike="noStrike">
                <a:solidFill>
                  <a:srgbClr val="000000"/>
                </a:solidFill>
                <a:latin typeface="Calibri"/>
              </a:rPr>
              <a:t>Entreprise</a:t>
            </a:r>
            <a:r>
              <a:rPr b="0" lang="fr-FR" sz="2800" spc="-1" strike="noStrike">
                <a:solidFill>
                  <a:srgbClr val="000000"/>
                </a:solidFill>
                <a:latin typeface="Calibri"/>
              </a:rPr>
              <a:t> : Une unité économique et juridique de production et/ou de commercialisation de biens et des services</a:t>
            </a:r>
            <a:endParaRPr b="0" lang="fr-FR" sz="2800" spc="-1" strike="noStrike">
              <a:solidFill>
                <a:srgbClr val="000000"/>
              </a:solidFill>
              <a:latin typeface="Calibri"/>
            </a:endParaRPr>
          </a:p>
          <a:p>
            <a:pPr marL="457200" indent="-457200" algn="just">
              <a:lnSpc>
                <a:spcPct val="90000"/>
              </a:lnSpc>
              <a:spcBef>
                <a:spcPts val="751"/>
              </a:spcBef>
              <a:buClr>
                <a:srgbClr val="000000"/>
              </a:buClr>
              <a:buFont typeface="Calibri Light"/>
              <a:buAutoNum type="arabicPeriod"/>
              <a:tabLst>
                <a:tab algn="l" pos="0"/>
              </a:tabLst>
            </a:pPr>
            <a:r>
              <a:rPr b="1" lang="fr-FR" sz="2800" spc="-1" strike="noStrike">
                <a:solidFill>
                  <a:srgbClr val="000000"/>
                </a:solidFill>
                <a:latin typeface="Calibri"/>
              </a:rPr>
              <a:t>Entrepreneur</a:t>
            </a:r>
            <a:r>
              <a:rPr b="0" lang="fr-FR" sz="2800" spc="-1" strike="noStrike">
                <a:solidFill>
                  <a:srgbClr val="000000"/>
                </a:solidFill>
                <a:latin typeface="Calibri"/>
              </a:rPr>
              <a:t> : Une personne physique que prend le risque de réunir ses </a:t>
            </a:r>
            <a:r>
              <a:rPr b="1" lang="fr-FR" sz="2800" spc="-1" strike="noStrike">
                <a:solidFill>
                  <a:srgbClr val="000000"/>
                </a:solidFill>
                <a:latin typeface="Calibri"/>
              </a:rPr>
              <a:t>moyens</a:t>
            </a:r>
            <a:r>
              <a:rPr b="0" lang="fr-FR" sz="2800" spc="-1" strike="noStrike">
                <a:solidFill>
                  <a:srgbClr val="000000"/>
                </a:solidFill>
                <a:latin typeface="Calibri"/>
              </a:rPr>
              <a:t> et qui a pour but de réaliser un certain nombres </a:t>
            </a:r>
            <a:r>
              <a:rPr b="1" lang="fr-FR" sz="2800" spc="-1" strike="noStrike">
                <a:solidFill>
                  <a:srgbClr val="000000"/>
                </a:solidFill>
                <a:latin typeface="Calibri"/>
              </a:rPr>
              <a:t>d’objectifs économiques </a:t>
            </a:r>
            <a:r>
              <a:rPr b="0" lang="fr-FR" sz="2800" spc="-1" strike="noStrike">
                <a:solidFill>
                  <a:srgbClr val="000000"/>
                </a:solidFill>
                <a:latin typeface="Calibri"/>
              </a:rPr>
              <a:t>et ou </a:t>
            </a:r>
            <a:r>
              <a:rPr b="1" lang="fr-FR" sz="2800" spc="-1" strike="noStrike">
                <a:solidFill>
                  <a:srgbClr val="000000"/>
                </a:solidFill>
                <a:latin typeface="Calibri"/>
              </a:rPr>
              <a:t>sociaux</a:t>
            </a:r>
            <a:endParaRPr b="0" lang="fr-FR" sz="28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628560" y="0"/>
            <a:ext cx="7886520" cy="396360"/>
          </a:xfrm>
          <a:prstGeom prst="rect">
            <a:avLst/>
          </a:prstGeom>
          <a:noFill/>
          <a:ln w="0">
            <a:noFill/>
          </a:ln>
        </p:spPr>
        <p:txBody>
          <a:bodyPr numCol="1" spcCol="0" anchor="ctr">
            <a:noAutofit/>
          </a:bodyPr>
          <a:p>
            <a:pPr indent="0" algn="ctr">
              <a:lnSpc>
                <a:spcPct val="90000"/>
              </a:lnSpc>
              <a:buNone/>
            </a:pPr>
            <a:r>
              <a:rPr b="1" lang="fr-FR" sz="3300" spc="-1" strike="noStrike">
                <a:solidFill>
                  <a:srgbClr val="000000"/>
                </a:solidFill>
                <a:latin typeface="Arial"/>
              </a:rPr>
              <a:t>L’esprit </a:t>
            </a:r>
            <a:r>
              <a:rPr b="1" lang="fr-FR" sz="3300" spc="-1" strike="noStrike">
                <a:solidFill>
                  <a:srgbClr val="000000"/>
                </a:solidFill>
                <a:latin typeface="Arial"/>
              </a:rPr>
              <a:t>d’entrep</a:t>
            </a:r>
            <a:r>
              <a:rPr b="1" lang="fr-FR" sz="3300" spc="-1" strike="noStrike">
                <a:solidFill>
                  <a:srgbClr val="000000"/>
                </a:solidFill>
                <a:latin typeface="Arial"/>
              </a:rPr>
              <a:t>rise</a:t>
            </a:r>
            <a:endParaRPr b="0" lang="fr-FR" sz="3300" spc="-1" strike="noStrike">
              <a:solidFill>
                <a:srgbClr val="000000"/>
              </a:solidFill>
              <a:latin typeface="Calibri"/>
            </a:endParaRPr>
          </a:p>
        </p:txBody>
      </p:sp>
      <p:sp>
        <p:nvSpPr>
          <p:cNvPr id="243" name="PlaceHolder 2"/>
          <p:cNvSpPr>
            <a:spLocks noGrp="1"/>
          </p:cNvSpPr>
          <p:nvPr>
            <p:ph/>
          </p:nvPr>
        </p:nvSpPr>
        <p:spPr>
          <a:xfrm>
            <a:off x="0" y="396720"/>
            <a:ext cx="9143640" cy="641628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800" spc="-1" strike="noStrike">
                <a:solidFill>
                  <a:srgbClr val="000000"/>
                </a:solidFill>
                <a:latin typeface="Calibri"/>
              </a:rPr>
              <a:t>L’esprit d’entreprise : </a:t>
            </a:r>
            <a:r>
              <a:rPr b="0" lang="fr-FR" sz="2800" spc="-1" strike="noStrike">
                <a:solidFill>
                  <a:srgbClr val="000000"/>
                </a:solidFill>
                <a:latin typeface="Calibri"/>
              </a:rPr>
              <a:t>Désigne la</a:t>
            </a:r>
            <a:r>
              <a:rPr b="1" lang="fr-FR" sz="2800" spc="-1" strike="noStrike">
                <a:solidFill>
                  <a:srgbClr val="000000"/>
                </a:solidFill>
                <a:latin typeface="Calibri"/>
              </a:rPr>
              <a:t> détermination et l’aptitude </a:t>
            </a:r>
            <a:r>
              <a:rPr b="0" lang="fr-FR" sz="2800" spc="-1" strike="noStrike">
                <a:solidFill>
                  <a:srgbClr val="000000"/>
                </a:solidFill>
                <a:latin typeface="Calibri"/>
              </a:rPr>
              <a:t>d’un individu à </a:t>
            </a:r>
            <a:r>
              <a:rPr b="1" lang="fr-FR" sz="2800" spc="-1" strike="noStrike">
                <a:solidFill>
                  <a:srgbClr val="000000"/>
                </a:solidFill>
                <a:latin typeface="Calibri"/>
              </a:rPr>
              <a:t>identifier une opportunité et la saisir pour produire une nouvelle valeur </a:t>
            </a:r>
            <a:r>
              <a:rPr b="0" i="1" lang="fr-FR" sz="2800" spc="-1" strike="noStrike">
                <a:solidFill>
                  <a:srgbClr val="000000"/>
                </a:solidFill>
                <a:latin typeface="Calibri"/>
              </a:rPr>
              <a:t>(Commission Européenne)</a:t>
            </a:r>
            <a:endParaRPr b="0" lang="fr-FR" sz="28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a:p>
            <a:pPr indent="0" algn="just">
              <a:lnSpc>
                <a:spcPct val="90000"/>
              </a:lnSpc>
              <a:spcBef>
                <a:spcPts val="751"/>
              </a:spcBef>
              <a:buNone/>
              <a:tabLst>
                <a:tab algn="l" pos="0"/>
              </a:tabLst>
            </a:pPr>
            <a:r>
              <a:rPr b="1" lang="fr-FR" sz="2800" spc="-1" strike="noStrike">
                <a:solidFill>
                  <a:srgbClr val="000000"/>
                </a:solidFill>
                <a:latin typeface="Calibri"/>
              </a:rPr>
              <a:t>Dans le modèle d’esprit d’entreprise : </a:t>
            </a:r>
            <a:endParaRPr b="0" lang="fr-FR" sz="2800" spc="-1" strike="noStrike">
              <a:solidFill>
                <a:srgbClr val="000000"/>
              </a:solidFill>
              <a:latin typeface="Calibri"/>
            </a:endParaRPr>
          </a:p>
          <a:p>
            <a:pPr indent="0" algn="just">
              <a:lnSpc>
                <a:spcPct val="90000"/>
              </a:lnSpc>
              <a:spcBef>
                <a:spcPts val="751"/>
              </a:spcBef>
              <a:buNone/>
              <a:tabLst>
                <a:tab algn="l" pos="0"/>
              </a:tabLst>
            </a:pPr>
            <a:r>
              <a:rPr b="0" lang="fr-FR" sz="2800" spc="-1" strike="noStrike">
                <a:solidFill>
                  <a:srgbClr val="000000"/>
                </a:solidFill>
                <a:latin typeface="Calibri"/>
              </a:rPr>
              <a:t>Tout individu a le potentiel s’il y a la volonté, le dynamisme et la motivation.</a:t>
            </a:r>
            <a:endParaRPr b="0" lang="fr-FR" sz="2800" spc="-1" strike="noStrike">
              <a:solidFill>
                <a:srgbClr val="000000"/>
              </a:solidFill>
              <a:latin typeface="Calibri"/>
            </a:endParaRPr>
          </a:p>
          <a:p>
            <a:pPr indent="0" algn="just">
              <a:lnSpc>
                <a:spcPct val="90000"/>
              </a:lnSpc>
              <a:spcBef>
                <a:spcPts val="751"/>
              </a:spcBef>
              <a:buNone/>
              <a:tabLst>
                <a:tab algn="l" pos="0"/>
              </a:tabLst>
            </a:pPr>
            <a:r>
              <a:rPr b="0" lang="fr-FR" sz="2800" spc="-1" strike="noStrike">
                <a:solidFill>
                  <a:srgbClr val="000000"/>
                </a:solidFill>
                <a:latin typeface="Calibri"/>
              </a:rPr>
              <a:t>L’esprit d’entreprise est une dynamique d’actions :</a:t>
            </a:r>
            <a:endParaRPr b="0" lang="fr-FR" sz="2800" spc="-1" strike="noStrike">
              <a:solidFill>
                <a:srgbClr val="000000"/>
              </a:solidFill>
              <a:latin typeface="Calibri"/>
            </a:endParaRPr>
          </a:p>
          <a:p>
            <a:pPr marL="514440" indent="-514440" algn="just">
              <a:lnSpc>
                <a:spcPct val="90000"/>
              </a:lnSpc>
              <a:spcBef>
                <a:spcPts val="751"/>
              </a:spcBef>
              <a:buClr>
                <a:srgbClr val="000000"/>
              </a:buClr>
              <a:buFont typeface="Calibri Light"/>
              <a:buAutoNum type="arabicPeriod"/>
              <a:tabLst>
                <a:tab algn="l" pos="0"/>
              </a:tabLst>
            </a:pPr>
            <a:r>
              <a:rPr b="0" lang="fr-FR" sz="2800" spc="-1" strike="noStrike">
                <a:solidFill>
                  <a:srgbClr val="000000"/>
                </a:solidFill>
                <a:latin typeface="Calibri"/>
              </a:rPr>
              <a:t>Repérer des opportunités, identifier des problèmes</a:t>
            </a:r>
            <a:endParaRPr b="0" lang="fr-FR" sz="2800" spc="-1" strike="noStrike">
              <a:solidFill>
                <a:srgbClr val="000000"/>
              </a:solidFill>
              <a:latin typeface="Calibri"/>
            </a:endParaRPr>
          </a:p>
          <a:p>
            <a:pPr marL="514440" indent="-514440" algn="just">
              <a:lnSpc>
                <a:spcPct val="90000"/>
              </a:lnSpc>
              <a:spcBef>
                <a:spcPts val="751"/>
              </a:spcBef>
              <a:buClr>
                <a:srgbClr val="000000"/>
              </a:buClr>
              <a:buFont typeface="Calibri Light"/>
              <a:buAutoNum type="arabicPeriod"/>
              <a:tabLst>
                <a:tab algn="l" pos="0"/>
              </a:tabLst>
            </a:pPr>
            <a:r>
              <a:rPr b="0" lang="fr-FR" sz="2800" spc="-1" strike="noStrike">
                <a:solidFill>
                  <a:srgbClr val="000000"/>
                </a:solidFill>
                <a:latin typeface="Calibri"/>
              </a:rPr>
              <a:t>Exploiter des opportunités, apporter les solution</a:t>
            </a:r>
            <a:endParaRPr b="0" lang="fr-FR" sz="2800" spc="-1" strike="noStrike">
              <a:solidFill>
                <a:srgbClr val="000000"/>
              </a:solidFill>
              <a:latin typeface="Calibri"/>
            </a:endParaRPr>
          </a:p>
          <a:p>
            <a:pPr marL="514440" indent="-514440" algn="just">
              <a:lnSpc>
                <a:spcPct val="90000"/>
              </a:lnSpc>
              <a:spcBef>
                <a:spcPts val="751"/>
              </a:spcBef>
              <a:buClr>
                <a:srgbClr val="000000"/>
              </a:buClr>
              <a:buFont typeface="Calibri Light"/>
              <a:buAutoNum type="arabicPeriod"/>
              <a:tabLst>
                <a:tab algn="l" pos="0"/>
              </a:tabLst>
            </a:pPr>
            <a:r>
              <a:rPr b="0" lang="fr-FR" sz="2800" spc="-1" strike="noStrike">
                <a:solidFill>
                  <a:srgbClr val="000000"/>
                </a:solidFill>
                <a:latin typeface="Calibri"/>
              </a:rPr>
              <a:t>Tirer profit des opportunités </a:t>
            </a:r>
            <a:endParaRPr b="0" lang="fr-FR" sz="2800" spc="-1" strike="noStrike">
              <a:solidFill>
                <a:srgbClr val="000000"/>
              </a:solidFill>
              <a:latin typeface="Calibri"/>
            </a:endParaRPr>
          </a:p>
          <a:p>
            <a:pPr marL="514440" indent="-514440" algn="just">
              <a:lnSpc>
                <a:spcPct val="90000"/>
              </a:lnSpc>
              <a:spcBef>
                <a:spcPts val="751"/>
              </a:spcBef>
              <a:buClr>
                <a:srgbClr val="000000"/>
              </a:buClr>
              <a:buFont typeface="Calibri Light"/>
              <a:buAutoNum type="arabicPeriod"/>
              <a:tabLst>
                <a:tab algn="l" pos="0"/>
              </a:tabLst>
            </a:pPr>
            <a:r>
              <a:rPr b="0" lang="fr-FR" sz="2800" spc="-1" strike="noStrike">
                <a:solidFill>
                  <a:srgbClr val="000000"/>
                </a:solidFill>
                <a:latin typeface="Calibri"/>
              </a:rPr>
              <a:t>Développer des nouveautés par la créativité et innovation </a:t>
            </a:r>
            <a:endParaRPr b="0" lang="fr-FR" sz="2800" spc="-1" strike="noStrike">
              <a:solidFill>
                <a:srgbClr val="000000"/>
              </a:solidFill>
              <a:latin typeface="Calibri"/>
            </a:endParaRPr>
          </a:p>
          <a:p>
            <a:pPr marL="514440" indent="-514440" algn="just">
              <a:lnSpc>
                <a:spcPct val="90000"/>
              </a:lnSpc>
              <a:spcBef>
                <a:spcPts val="751"/>
              </a:spcBef>
              <a:buClr>
                <a:srgbClr val="000000"/>
              </a:buClr>
              <a:buFont typeface="Calibri Light"/>
              <a:buAutoNum type="arabicPeriod"/>
              <a:tabLst>
                <a:tab algn="l" pos="0"/>
              </a:tabLst>
            </a:pPr>
            <a:r>
              <a:rPr b="0" lang="fr-FR" sz="2800" spc="-1" strike="noStrike">
                <a:solidFill>
                  <a:srgbClr val="000000"/>
                </a:solidFill>
                <a:latin typeface="Calibri"/>
              </a:rPr>
              <a:t>Créer de la valeur</a:t>
            </a:r>
            <a:endParaRPr b="0" lang="fr-FR" sz="28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0" y="0"/>
            <a:ext cx="9143640" cy="764640"/>
          </a:xfrm>
          <a:prstGeom prst="rect">
            <a:avLst/>
          </a:prstGeom>
          <a:noFill/>
          <a:ln w="0">
            <a:noFill/>
          </a:ln>
        </p:spPr>
        <p:txBody>
          <a:bodyPr numCol="1" spcCol="0" anchor="ctr">
            <a:noAutofit/>
          </a:bodyPr>
          <a:p>
            <a:pPr indent="0" algn="ctr">
              <a:lnSpc>
                <a:spcPct val="90000"/>
              </a:lnSpc>
              <a:buNone/>
            </a:pPr>
            <a:r>
              <a:rPr b="0" lang="fr-FR" sz="3300" spc="-1" strike="noStrike">
                <a:solidFill>
                  <a:srgbClr val="000000"/>
                </a:solidFill>
                <a:latin typeface="Calibri Light"/>
              </a:rPr>
              <a:t>Les séquelles du sous développement en Afrique</a:t>
            </a:r>
            <a:endParaRPr b="0" lang="fr-FR" sz="3300" spc="-1" strike="noStrike">
              <a:solidFill>
                <a:srgbClr val="000000"/>
              </a:solidFill>
              <a:latin typeface="Calibri"/>
            </a:endParaRPr>
          </a:p>
        </p:txBody>
      </p:sp>
      <p:sp>
        <p:nvSpPr>
          <p:cNvPr id="133" name="PlaceHolder 2"/>
          <p:cNvSpPr>
            <a:spLocks noGrp="1"/>
          </p:cNvSpPr>
          <p:nvPr>
            <p:ph/>
          </p:nvPr>
        </p:nvSpPr>
        <p:spPr>
          <a:xfrm>
            <a:off x="-19080" y="760320"/>
            <a:ext cx="9143640" cy="3901680"/>
          </a:xfrm>
          <a:prstGeom prst="rect">
            <a:avLst/>
          </a:prstGeom>
          <a:noFill/>
          <a:ln w="0">
            <a:noFill/>
          </a:ln>
        </p:spPr>
        <p:txBody>
          <a:bodyPr numCol="1" spcCol="0" anchor="t">
            <a:normAutofit fontScale="68000"/>
          </a:bodyPr>
          <a:p>
            <a:pPr marL="499320" indent="-499320">
              <a:lnSpc>
                <a:spcPct val="150000"/>
              </a:lnSpc>
              <a:spcBef>
                <a:spcPts val="601"/>
              </a:spcBef>
              <a:spcAft>
                <a:spcPts val="601"/>
              </a:spcAft>
              <a:buClr>
                <a:srgbClr val="000000"/>
              </a:buClr>
              <a:buFont typeface="Calibri Light"/>
              <a:buAutoNum type="arabicPeriod"/>
            </a:pPr>
            <a:r>
              <a:rPr b="0" lang="fr-FR" sz="4000" spc="-1" strike="noStrike">
                <a:solidFill>
                  <a:srgbClr val="000000"/>
                </a:solidFill>
                <a:latin typeface="Calibri"/>
              </a:rPr>
              <a:t>L’Esclavage</a:t>
            </a:r>
            <a:r>
              <a:rPr b="0" lang="fr-FR" sz="2600" spc="-1" strike="noStrike">
                <a:solidFill>
                  <a:srgbClr val="000000"/>
                </a:solidFill>
                <a:latin typeface="Calibri"/>
              </a:rPr>
              <a:t> </a:t>
            </a:r>
            <a:endParaRPr b="0" lang="fr-FR" sz="2600" spc="-1" strike="noStrike">
              <a:solidFill>
                <a:srgbClr val="000000"/>
              </a:solidFill>
              <a:latin typeface="Calibri"/>
            </a:endParaRPr>
          </a:p>
          <a:p>
            <a:pPr marL="499320" indent="-499320">
              <a:lnSpc>
                <a:spcPct val="150000"/>
              </a:lnSpc>
              <a:spcBef>
                <a:spcPts val="601"/>
              </a:spcBef>
              <a:spcAft>
                <a:spcPts val="601"/>
              </a:spcAft>
              <a:buClr>
                <a:srgbClr val="000000"/>
              </a:buClr>
              <a:buFont typeface="Calibri Light"/>
              <a:buAutoNum type="arabicPeriod"/>
            </a:pPr>
            <a:r>
              <a:rPr b="0" lang="fr-FR" sz="4000" spc="-1" strike="noStrike">
                <a:solidFill>
                  <a:srgbClr val="000000"/>
                </a:solidFill>
                <a:latin typeface="Calibri"/>
              </a:rPr>
              <a:t>La Colonisation </a:t>
            </a:r>
            <a:endParaRPr b="0" lang="fr-FR" sz="4000" spc="-1" strike="noStrike">
              <a:solidFill>
                <a:srgbClr val="000000"/>
              </a:solidFill>
              <a:latin typeface="Calibri"/>
            </a:endParaRPr>
          </a:p>
          <a:p>
            <a:pPr marL="499320" indent="-499320">
              <a:lnSpc>
                <a:spcPct val="150000"/>
              </a:lnSpc>
              <a:spcBef>
                <a:spcPts val="601"/>
              </a:spcBef>
              <a:spcAft>
                <a:spcPts val="601"/>
              </a:spcAft>
              <a:buClr>
                <a:srgbClr val="000000"/>
              </a:buClr>
              <a:buFont typeface="Calibri Light"/>
              <a:buAutoNum type="arabicPeriod"/>
            </a:pPr>
            <a:r>
              <a:rPr b="0" lang="fr-FR" sz="4000" spc="-1" strike="noStrike">
                <a:solidFill>
                  <a:srgbClr val="000000"/>
                </a:solidFill>
                <a:latin typeface="Calibri"/>
              </a:rPr>
              <a:t>La Néocolonisation</a:t>
            </a:r>
            <a:endParaRPr b="0" lang="fr-FR" sz="4000" spc="-1" strike="noStrike">
              <a:solidFill>
                <a:srgbClr val="000000"/>
              </a:solidFill>
              <a:latin typeface="Calibri"/>
            </a:endParaRPr>
          </a:p>
          <a:p>
            <a:pPr marL="499320" indent="-499320">
              <a:lnSpc>
                <a:spcPct val="150000"/>
              </a:lnSpc>
              <a:spcBef>
                <a:spcPts val="601"/>
              </a:spcBef>
              <a:spcAft>
                <a:spcPts val="601"/>
              </a:spcAft>
              <a:buClr>
                <a:srgbClr val="000000"/>
              </a:buClr>
              <a:buFont typeface="Calibri Light"/>
              <a:buAutoNum type="arabicPeriod"/>
            </a:pPr>
            <a:r>
              <a:rPr b="0" lang="fr-FR" sz="4000" spc="-1" strike="noStrike">
                <a:solidFill>
                  <a:srgbClr val="000000"/>
                </a:solidFill>
                <a:latin typeface="Calibri"/>
              </a:rPr>
              <a:t>La Mondialisation </a:t>
            </a:r>
            <a:endParaRPr b="0" lang="fr-FR" sz="4000" spc="-1" strike="noStrike">
              <a:solidFill>
                <a:srgbClr val="000000"/>
              </a:solidFill>
              <a:latin typeface="Calibri"/>
            </a:endParaRPr>
          </a:p>
          <a:p>
            <a:pPr marL="499320" indent="-499320">
              <a:lnSpc>
                <a:spcPct val="150000"/>
              </a:lnSpc>
              <a:spcBef>
                <a:spcPts val="601"/>
              </a:spcBef>
              <a:spcAft>
                <a:spcPts val="601"/>
              </a:spcAft>
              <a:buClr>
                <a:srgbClr val="000000"/>
              </a:buClr>
              <a:buFont typeface="Calibri Light"/>
              <a:buAutoNum type="arabicPeriod"/>
            </a:pPr>
            <a:r>
              <a:rPr b="0" lang="fr-FR" sz="4000" spc="-1" strike="noStrike">
                <a:solidFill>
                  <a:srgbClr val="000000"/>
                </a:solidFill>
                <a:latin typeface="Calibri"/>
              </a:rPr>
              <a:t>But contre son camp</a:t>
            </a:r>
            <a:endParaRPr b="0" lang="fr-FR" sz="4000" spc="-1" strike="noStrike">
              <a:solidFill>
                <a:srgbClr val="000000"/>
              </a:solidFill>
              <a:latin typeface="Calibri"/>
            </a:endParaRPr>
          </a:p>
          <a:p>
            <a:pPr indent="0">
              <a:lnSpc>
                <a:spcPct val="90000"/>
              </a:lnSpc>
              <a:spcBef>
                <a:spcPts val="751"/>
              </a:spcBef>
              <a:buNone/>
              <a:tabLst>
                <a:tab algn="l" pos="0"/>
              </a:tabLst>
            </a:pPr>
            <a:r>
              <a:rPr b="0" lang="fr-FR" sz="2800" spc="-1" strike="noStrike">
                <a:solidFill>
                  <a:srgbClr val="000000"/>
                </a:solidFill>
                <a:latin typeface="Calibri"/>
              </a:rPr>
              <a:t> </a:t>
            </a:r>
            <a:endParaRPr b="0" lang="fr-FR" sz="2800" spc="-1" strike="noStrike">
              <a:solidFill>
                <a:srgbClr val="000000"/>
              </a:solidFill>
              <a:latin typeface="Calibri"/>
            </a:endParaRPr>
          </a:p>
        </p:txBody>
      </p:sp>
      <p:sp>
        <p:nvSpPr>
          <p:cNvPr id="134" name="ZoneTexte 1"/>
          <p:cNvSpPr/>
          <p:nvPr/>
        </p:nvSpPr>
        <p:spPr>
          <a:xfrm>
            <a:off x="-19080" y="4662360"/>
            <a:ext cx="9143640" cy="1918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r-FR" sz="6000" spc="-1" strike="noStrike">
                <a:solidFill>
                  <a:srgbClr val="000000"/>
                </a:solidFill>
                <a:latin typeface="Calibri"/>
              </a:rPr>
              <a:t>Possibilité d’une </a:t>
            </a:r>
            <a:r>
              <a:rPr b="0" lang="fr-FR" sz="6000" spc="-1" strike="noStrike">
                <a:solidFill>
                  <a:srgbClr val="ff0000"/>
                </a:solidFill>
                <a:latin typeface="Calibri"/>
              </a:rPr>
              <a:t>REMONTADA</a:t>
            </a:r>
            <a:endParaRPr b="0" lang="fr-FR" sz="6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0"/>
                      </p:stCondLst>
                      <p:childTnLst>
                        <p:par>
                          <p:cTn id="4" nodeType="withEffect" fill="hold">
                            <p:stCondLst>
                              <p:cond delay="0"/>
                            </p:stCondLst>
                            <p:childTnLst>
                              <p:par>
                                <p:cTn id="5" nodeType="withEffect" fill="hold" presetClass="entr" presetID="1">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33">
                                            <p:txEl>
                                              <p:pRg st="1" end="1"/>
                                            </p:txEl>
                                          </p:spTgt>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33">
                                            <p:txEl>
                                              <p:pRg st="2" end="2"/>
                                            </p:txEl>
                                          </p:spTgt>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133">
                                            <p:txEl>
                                              <p:pRg st="3" end="3"/>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33">
                                            <p:txEl>
                                              <p:pRg st="4" end="4"/>
                                            </p:txEl>
                                          </p:spTgt>
                                        </p:tgtEl>
                                        <p:attrNameLst>
                                          <p:attrName>style.visibility</p:attrName>
                                        </p:attrNameLst>
                                      </p:cBhvr>
                                      <p:to>
                                        <p:strVal val="visible"/>
                                      </p:to>
                                    </p:set>
                                  </p:childTnLst>
                                </p:cTn>
                              </p:par>
                            </p:childTnLst>
                          </p:cTn>
                        </p:par>
                        <p:par>
                          <p:cTn id="15" fill="hold">
                            <p:stCondLst>
                              <p:cond delay="0"/>
                            </p:stCondLst>
                            <p:childTnLst>
                              <p:par>
                                <p:cTn id="16" nodeType="afterEffect" fill="hold" presetClass="entr" presetID="1">
                                  <p:stCondLst>
                                    <p:cond delay="0"/>
                                  </p:stCondLst>
                                  <p:childTnLst>
                                    <p:set>
                                      <p:cBhvr>
                                        <p:cTn id="17" dur="1" fill="hold">
                                          <p:stCondLst>
                                            <p:cond delay="0"/>
                                          </p:stCondLst>
                                        </p:cTn>
                                        <p:tgtEl>
                                          <p:spTgt spid="133">
                                            <p:txEl>
                                              <p:pRg st="5" end="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nodeType="clickEffect" fill="hold" presetClass="entr" presetID="1">
                                  <p:stCondLst>
                                    <p:cond delay="0"/>
                                  </p:stCondLst>
                                  <p:childTnLst>
                                    <p:set>
                                      <p:cBhvr>
                                        <p:cTn id="21"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556560" y="520920"/>
            <a:ext cx="7886520" cy="891360"/>
          </a:xfrm>
          <a:prstGeom prst="rect">
            <a:avLst/>
          </a:prstGeom>
          <a:noFill/>
          <a:ln w="0">
            <a:noFill/>
          </a:ln>
        </p:spPr>
        <p:txBody>
          <a:bodyPr numCol="1" spcCol="0" anchor="ctr">
            <a:noAutofit/>
          </a:bodyPr>
          <a:p>
            <a:pPr indent="0" algn="ctr">
              <a:lnSpc>
                <a:spcPct val="90000"/>
              </a:lnSpc>
              <a:buNone/>
            </a:pPr>
            <a:r>
              <a:rPr b="1" lang="fr-FR" sz="3300" spc="-1" strike="noStrike">
                <a:solidFill>
                  <a:srgbClr val="000000"/>
                </a:solidFill>
                <a:latin typeface="Arial"/>
              </a:rPr>
              <a:t>Facteurs de fécondation de l’esprit entrepreneurial</a:t>
            </a:r>
            <a:endParaRPr b="0" lang="fr-FR" sz="3300" spc="-1" strike="noStrike">
              <a:solidFill>
                <a:srgbClr val="000000"/>
              </a:solidFill>
              <a:latin typeface="Calibri"/>
            </a:endParaRPr>
          </a:p>
        </p:txBody>
      </p:sp>
      <p:sp>
        <p:nvSpPr>
          <p:cNvPr id="245" name="PlaceHolder 2"/>
          <p:cNvSpPr>
            <a:spLocks noGrp="1"/>
          </p:cNvSpPr>
          <p:nvPr>
            <p:ph/>
          </p:nvPr>
        </p:nvSpPr>
        <p:spPr>
          <a:xfrm>
            <a:off x="0" y="1707120"/>
            <a:ext cx="4499640" cy="2515320"/>
          </a:xfrm>
          <a:prstGeom prst="rect">
            <a:avLst/>
          </a:prstGeom>
          <a:solidFill>
            <a:schemeClr val="accent5">
              <a:lumMod val="20000"/>
              <a:lumOff val="80000"/>
            </a:schemeClr>
          </a:solidFill>
          <a:ln w="0">
            <a:solidFill>
              <a:srgbClr val="c5e0b4"/>
            </a:solidFill>
          </a:ln>
        </p:spPr>
        <p:txBody>
          <a:bodyPr numCol="1" spcCol="0" anchor="t">
            <a:noAutofit/>
          </a:bodyPr>
          <a:p>
            <a:pPr indent="0" algn="just">
              <a:lnSpc>
                <a:spcPct val="90000"/>
              </a:lnSpc>
              <a:spcBef>
                <a:spcPts val="751"/>
              </a:spcBef>
              <a:buNone/>
              <a:tabLst>
                <a:tab algn="l" pos="0"/>
              </a:tabLst>
            </a:pPr>
            <a:r>
              <a:rPr b="1" lang="fr-FR" sz="2800" spc="-1" strike="noStrike">
                <a:solidFill>
                  <a:srgbClr val="000000"/>
                </a:solidFill>
                <a:latin typeface="Calibri"/>
              </a:rPr>
              <a:t>Facteurs internes :</a:t>
            </a:r>
            <a:endParaRPr b="0" lang="fr-FR" sz="2800" spc="-1" strike="noStrike">
              <a:solidFill>
                <a:srgbClr val="000000"/>
              </a:solidFill>
              <a:latin typeface="Calibri"/>
            </a:endParaRPr>
          </a:p>
          <a:p>
            <a:pPr indent="0" algn="just">
              <a:lnSpc>
                <a:spcPct val="90000"/>
              </a:lnSpc>
              <a:spcBef>
                <a:spcPts val="751"/>
              </a:spcBef>
              <a:buNone/>
              <a:tabLst>
                <a:tab algn="l" pos="0"/>
              </a:tabLst>
            </a:pPr>
            <a:r>
              <a:rPr b="0" lang="fr-FR" sz="2800" spc="-1" strike="noStrike">
                <a:solidFill>
                  <a:srgbClr val="000000"/>
                </a:solidFill>
                <a:latin typeface="Calibri"/>
              </a:rPr>
              <a:t>Éducation, niveau implication, catégorie socio-économique, socio-professionnelle, croyance, valeur, coutumes</a:t>
            </a:r>
            <a:endParaRPr b="0" lang="fr-FR" sz="2800" spc="-1" strike="noStrike">
              <a:solidFill>
                <a:srgbClr val="000000"/>
              </a:solidFill>
              <a:latin typeface="Calibri"/>
            </a:endParaRPr>
          </a:p>
          <a:p>
            <a:pPr indent="0" algn="just">
              <a:lnSpc>
                <a:spcPct val="90000"/>
              </a:lnSpc>
              <a:spcBef>
                <a:spcPts val="751"/>
              </a:spcBef>
              <a:buNone/>
              <a:tabLst>
                <a:tab algn="l" pos="0"/>
              </a:tabLst>
            </a:pPr>
            <a:endParaRPr b="0" lang="fr-FR" sz="2800" spc="-1" strike="noStrike">
              <a:solidFill>
                <a:srgbClr val="000000"/>
              </a:solidFill>
              <a:latin typeface="Calibri"/>
            </a:endParaRPr>
          </a:p>
        </p:txBody>
      </p:sp>
      <p:sp>
        <p:nvSpPr>
          <p:cNvPr id="246" name="Espace réservé du contenu 2"/>
          <p:cNvSpPr/>
          <p:nvPr/>
        </p:nvSpPr>
        <p:spPr>
          <a:xfrm>
            <a:off x="5111640" y="1700640"/>
            <a:ext cx="4032000" cy="2527920"/>
          </a:xfrm>
          <a:prstGeom prst="rect">
            <a:avLst/>
          </a:prstGeom>
          <a:solidFill>
            <a:schemeClr val="accent4">
              <a:lumMod val="20000"/>
              <a:lumOff val="80000"/>
            </a:schemeClr>
          </a:solidFill>
          <a:ln w="0">
            <a:noFill/>
          </a:ln>
        </p:spPr>
        <p:style>
          <a:lnRef idx="0"/>
          <a:fillRef idx="0"/>
          <a:effectRef idx="0"/>
          <a:fontRef idx="minor"/>
        </p:style>
        <p:txBody>
          <a:bodyPr numCol="1" spcCol="0" anchor="t">
            <a:noAutofit/>
          </a:bodyPr>
          <a:p>
            <a:pPr algn="just">
              <a:lnSpc>
                <a:spcPct val="90000"/>
              </a:lnSpc>
              <a:spcBef>
                <a:spcPts val="751"/>
              </a:spcBef>
              <a:tabLst>
                <a:tab algn="l" pos="0"/>
              </a:tabLst>
            </a:pPr>
            <a:r>
              <a:rPr b="1" lang="fr-FR" sz="2800" spc="-1" strike="noStrike">
                <a:solidFill>
                  <a:srgbClr val="000000"/>
                </a:solidFill>
                <a:latin typeface="Calibri"/>
              </a:rPr>
              <a:t>Facteurs externes :</a:t>
            </a:r>
            <a:endParaRPr b="0" lang="fr-FR" sz="2800" spc="-1" strike="noStrike">
              <a:solidFill>
                <a:srgbClr val="000000"/>
              </a:solidFill>
              <a:latin typeface="Arial"/>
            </a:endParaRPr>
          </a:p>
          <a:p>
            <a:pPr algn="just">
              <a:lnSpc>
                <a:spcPct val="90000"/>
              </a:lnSpc>
              <a:spcBef>
                <a:spcPts val="751"/>
              </a:spcBef>
              <a:tabLst>
                <a:tab algn="l" pos="0"/>
              </a:tabLst>
            </a:pPr>
            <a:r>
              <a:rPr b="0" lang="fr-FR" sz="2800" spc="-1" strike="noStrike">
                <a:solidFill>
                  <a:srgbClr val="000000"/>
                </a:solidFill>
                <a:latin typeface="Calibri"/>
              </a:rPr>
              <a:t>Politiques, économiques, juridiques, financiers, fiscaux, technologiques, environnementales, socio-culturelles</a:t>
            </a:r>
            <a:endParaRPr b="0" lang="fr-FR" sz="2800" spc="-1" strike="noStrike">
              <a:solidFill>
                <a:srgbClr val="000000"/>
              </a:solidFill>
              <a:latin typeface="Arial"/>
            </a:endParaRPr>
          </a:p>
          <a:p>
            <a:pPr algn="just">
              <a:lnSpc>
                <a:spcPct val="90000"/>
              </a:lnSpc>
              <a:spcBef>
                <a:spcPts val="751"/>
              </a:spcBef>
              <a:tabLst>
                <a:tab algn="l" pos="0"/>
              </a:tabLst>
            </a:pPr>
            <a:endParaRPr b="0" lang="fr-FR" sz="2800" spc="-1" strike="noStrike">
              <a:solidFill>
                <a:srgbClr val="000000"/>
              </a:solidFill>
              <a:latin typeface="Arial"/>
            </a:endParaRPr>
          </a:p>
          <a:p>
            <a:pPr algn="just">
              <a:lnSpc>
                <a:spcPct val="90000"/>
              </a:lnSpc>
              <a:spcBef>
                <a:spcPts val="751"/>
              </a:spcBef>
              <a:tabLst>
                <a:tab algn="l" pos="0"/>
              </a:tabLst>
            </a:pPr>
            <a:endParaRPr b="0" lang="fr-FR" sz="2800" spc="-1" strike="noStrike">
              <a:solidFill>
                <a:srgbClr val="000000"/>
              </a:solidFill>
              <a:latin typeface="Arial"/>
            </a:endParaRPr>
          </a:p>
        </p:txBody>
      </p:sp>
      <p:sp>
        <p:nvSpPr>
          <p:cNvPr id="247" name="Flèche : gauche 4"/>
          <p:cNvSpPr/>
          <p:nvPr/>
        </p:nvSpPr>
        <p:spPr>
          <a:xfrm>
            <a:off x="4500000" y="2565000"/>
            <a:ext cx="611280" cy="287640"/>
          </a:xfrm>
          <a:prstGeom prst="lef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ndParaRPr>
          </a:p>
        </p:txBody>
      </p:sp>
      <p:sp>
        <p:nvSpPr>
          <p:cNvPr id="248" name="Flèche : droite 5"/>
          <p:cNvSpPr/>
          <p:nvPr/>
        </p:nvSpPr>
        <p:spPr>
          <a:xfrm>
            <a:off x="4500000" y="2947320"/>
            <a:ext cx="611280" cy="28764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ndParaRPr>
          </a:p>
        </p:txBody>
      </p:sp>
      <p:sp>
        <p:nvSpPr>
          <p:cNvPr id="249" name="ZoneTexte 6"/>
          <p:cNvSpPr/>
          <p:nvPr/>
        </p:nvSpPr>
        <p:spPr>
          <a:xfrm>
            <a:off x="556560" y="4869000"/>
            <a:ext cx="617508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000000"/>
                </a:solidFill>
                <a:latin typeface="Calibri"/>
              </a:rPr>
              <a:t>Stratégie Numérique SN2025</a:t>
            </a:r>
            <a:endParaRPr b="0" lang="fr-FR" sz="1800" spc="-1" strike="noStrike">
              <a:solidFill>
                <a:srgbClr val="000000"/>
              </a:solidFill>
              <a:latin typeface="Arial"/>
            </a:endParaRPr>
          </a:p>
          <a:p>
            <a:pPr>
              <a:lnSpc>
                <a:spcPct val="100000"/>
              </a:lnSpc>
            </a:pPr>
            <a:r>
              <a:rPr b="0" lang="fr-FR" sz="1800" spc="-1" strike="noStrike">
                <a:solidFill>
                  <a:srgbClr val="000000"/>
                </a:solidFill>
                <a:latin typeface="Calibri"/>
              </a:rPr>
              <a:t>Programme Smart Sénégal</a:t>
            </a:r>
            <a:endParaRPr b="0" lang="fr-FR" sz="1800" spc="-1" strike="noStrike">
              <a:solidFill>
                <a:srgbClr val="000000"/>
              </a:solidFill>
              <a:latin typeface="Arial"/>
            </a:endParaRPr>
          </a:p>
          <a:p>
            <a:pPr>
              <a:lnSpc>
                <a:spcPct val="100000"/>
              </a:lnSpc>
            </a:pPr>
            <a:r>
              <a:rPr b="0" lang="fr-FR" sz="1800" spc="-1" strike="noStrike">
                <a:solidFill>
                  <a:srgbClr val="000000"/>
                </a:solidFill>
                <a:latin typeface="Calibri"/>
              </a:rPr>
              <a:t>Data center : inauguré en juin 2021: souveraineté digitale</a:t>
            </a:r>
            <a:endParaRPr b="0" lang="fr-FR" sz="1800" spc="-1" strike="noStrike">
              <a:solidFill>
                <a:srgbClr val="000000"/>
              </a:solidFill>
              <a:latin typeface="Arial"/>
            </a:endParaRPr>
          </a:p>
          <a:p>
            <a:pPr>
              <a:lnSpc>
                <a:spcPct val="100000"/>
              </a:lnSpc>
            </a:pPr>
            <a:r>
              <a:rPr b="0" lang="fr-FR" sz="1800" spc="-1" strike="noStrike">
                <a:solidFill>
                  <a:srgbClr val="000000"/>
                </a:solidFill>
                <a:latin typeface="Calibri"/>
              </a:rPr>
              <a:t>Politique d’informatisation de l’Etat du Sénégal</a:t>
            </a:r>
            <a:endParaRPr b="0" lang="fr-FR" sz="1800" spc="-1" strike="noStrike">
              <a:solidFill>
                <a:srgbClr val="000000"/>
              </a:solidFill>
              <a:latin typeface="Arial"/>
            </a:endParaRPr>
          </a:p>
          <a:p>
            <a:pPr>
              <a:lnSpc>
                <a:spcPct val="100000"/>
              </a:lnSpc>
            </a:pPr>
            <a:r>
              <a:rPr b="0" lang="fr-FR" sz="1800" spc="-1" strike="noStrike">
                <a:solidFill>
                  <a:srgbClr val="000000"/>
                </a:solidFill>
                <a:latin typeface="Calibri"/>
              </a:rPr>
              <a:t>Désenclavement numérique des territoires</a:t>
            </a:r>
            <a:endParaRPr b="0" lang="fr-FR" sz="1800" spc="-1" strike="noStrike">
              <a:solidFill>
                <a:srgbClr val="000000"/>
              </a:solidFill>
              <a:latin typeface="Arial"/>
            </a:endParaRPr>
          </a:p>
          <a:p>
            <a:pPr>
              <a:lnSpc>
                <a:spcPct val="100000"/>
              </a:lnSpc>
            </a:pPr>
            <a:r>
              <a:rPr b="0" lang="fr-FR" sz="1800" spc="-1" strike="noStrike">
                <a:solidFill>
                  <a:srgbClr val="000000"/>
                </a:solidFill>
                <a:latin typeface="Calibri"/>
              </a:rPr>
              <a:t>iCog Labs - le premier laboratoire éthiopien d'IA et de robotique</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Rectangle 3"/>
          <p:cNvSpPr/>
          <p:nvPr/>
        </p:nvSpPr>
        <p:spPr>
          <a:xfrm>
            <a:off x="0" y="-27000"/>
            <a:ext cx="9143640" cy="504360"/>
          </a:xfrm>
          <a:prstGeom prst="rect">
            <a:avLst/>
          </a:prstGeom>
          <a:noFill/>
          <a:ln w="0">
            <a:noFill/>
          </a:ln>
        </p:spPr>
        <p:style>
          <a:lnRef idx="0"/>
          <a:fillRef idx="0"/>
          <a:effectRef idx="0"/>
          <a:fontRef idx="minor"/>
        </p:style>
        <p:txBody>
          <a:bodyPr lIns="90000" rIns="90000" tIns="45000" bIns="45000" anchor="t">
            <a:noAutofit/>
          </a:bodyPr>
          <a:p>
            <a:pPr algn="ctr">
              <a:lnSpc>
                <a:spcPct val="90000"/>
              </a:lnSpc>
              <a:spcBef>
                <a:spcPts val="751"/>
              </a:spcBef>
            </a:pPr>
            <a:r>
              <a:rPr b="1" lang="fr-FR" sz="2800" spc="-1" strike="noStrike">
                <a:solidFill>
                  <a:srgbClr val="000000"/>
                </a:solidFill>
                <a:latin typeface="Calibri"/>
              </a:rPr>
              <a:t>CADRE ENTREPRENEURIAL</a:t>
            </a:r>
            <a:endParaRPr b="0" lang="fr-FR" sz="2800" spc="-1" strike="noStrike">
              <a:solidFill>
                <a:srgbClr val="000000"/>
              </a:solidFill>
              <a:latin typeface="Arial"/>
            </a:endParaRPr>
          </a:p>
        </p:txBody>
      </p:sp>
      <p:sp>
        <p:nvSpPr>
          <p:cNvPr id="251" name="Zone de texte 5"/>
          <p:cNvSpPr/>
          <p:nvPr/>
        </p:nvSpPr>
        <p:spPr>
          <a:xfrm>
            <a:off x="243000" y="692280"/>
            <a:ext cx="3276360" cy="1657080"/>
          </a:xfrm>
          <a:prstGeom prst="rect">
            <a:avLst/>
          </a:prstGeom>
          <a:solidFill>
            <a:schemeClr val="bg1"/>
          </a:solidFill>
          <a:ln w="6350">
            <a:solidFill>
              <a:srgbClr val="000000"/>
            </a:solidFill>
            <a:miter/>
          </a:ln>
        </p:spPr>
        <p:style>
          <a:lnRef idx="0"/>
          <a:fillRef idx="0"/>
          <a:effectRef idx="0"/>
          <a:fontRef idx="minor"/>
        </p:style>
        <p:txBody>
          <a:bodyPr lIns="90000" rIns="90000" tIns="45000" bIns="45000" anchor="t">
            <a:noAutofit/>
          </a:bodyPr>
          <a:p>
            <a:pPr>
              <a:lnSpc>
                <a:spcPct val="107000"/>
              </a:lnSpc>
              <a:spcAft>
                <a:spcPts val="799"/>
              </a:spcAft>
            </a:pPr>
            <a:r>
              <a:rPr b="1" lang="fr-FR" sz="2800" spc="-1" strike="noStrike">
                <a:solidFill>
                  <a:srgbClr val="000000"/>
                </a:solidFill>
                <a:latin typeface="Calibri"/>
                <a:ea typeface="Calibri"/>
              </a:rPr>
              <a:t>LEADERSHIP</a:t>
            </a:r>
            <a:endParaRPr b="0" lang="fr-FR" sz="2800" spc="-1" strike="noStrike">
              <a:solidFill>
                <a:srgbClr val="000000"/>
              </a:solidFill>
              <a:latin typeface="Arial"/>
            </a:endParaRPr>
          </a:p>
          <a:p>
            <a:pPr>
              <a:lnSpc>
                <a:spcPct val="107000"/>
              </a:lnSpc>
              <a:spcAft>
                <a:spcPts val="799"/>
              </a:spcAft>
            </a:pPr>
            <a:r>
              <a:rPr b="0" lang="fr-FR" sz="1800" spc="-1" strike="noStrike">
                <a:solidFill>
                  <a:srgbClr val="000000"/>
                </a:solidFill>
                <a:latin typeface="Calibri"/>
                <a:ea typeface="Calibri"/>
              </a:rPr>
              <a:t>un leader avisé et volontaire, généreux, engagé, juste et droit</a:t>
            </a:r>
            <a:endParaRPr b="0" lang="fr-FR" sz="1800" spc="-1" strike="noStrike">
              <a:solidFill>
                <a:srgbClr val="000000"/>
              </a:solidFill>
              <a:latin typeface="Arial"/>
            </a:endParaRPr>
          </a:p>
          <a:p>
            <a:pPr>
              <a:lnSpc>
                <a:spcPct val="107000"/>
              </a:lnSpc>
              <a:spcAft>
                <a:spcPts val="799"/>
              </a:spcAft>
            </a:pPr>
            <a:endParaRPr b="0" lang="fr-FR" sz="1100" spc="-1" strike="noStrike">
              <a:solidFill>
                <a:srgbClr val="000000"/>
              </a:solidFill>
              <a:latin typeface="Arial"/>
            </a:endParaRPr>
          </a:p>
        </p:txBody>
      </p:sp>
      <p:sp>
        <p:nvSpPr>
          <p:cNvPr id="252" name="Zone de texte 6"/>
          <p:cNvSpPr/>
          <p:nvPr/>
        </p:nvSpPr>
        <p:spPr>
          <a:xfrm>
            <a:off x="5184000" y="601560"/>
            <a:ext cx="3255480" cy="1674360"/>
          </a:xfrm>
          <a:prstGeom prst="rect">
            <a:avLst/>
          </a:prstGeom>
          <a:solidFill>
            <a:schemeClr val="bg1"/>
          </a:solidFill>
          <a:ln w="6350">
            <a:solidFill>
              <a:srgbClr val="000000"/>
            </a:solidFill>
            <a:miter/>
          </a:ln>
        </p:spPr>
        <p:style>
          <a:lnRef idx="0"/>
          <a:fillRef idx="0"/>
          <a:effectRef idx="0"/>
          <a:fontRef idx="minor"/>
        </p:style>
        <p:txBody>
          <a:bodyPr lIns="90000" rIns="90000" tIns="45000" bIns="45000" anchor="t">
            <a:noAutofit/>
          </a:bodyPr>
          <a:p>
            <a:pPr>
              <a:lnSpc>
                <a:spcPct val="107000"/>
              </a:lnSpc>
              <a:spcAft>
                <a:spcPts val="799"/>
              </a:spcAft>
            </a:pPr>
            <a:endParaRPr b="0" lang="fr-FR" sz="2800" spc="-1" strike="noStrike">
              <a:solidFill>
                <a:srgbClr val="000000"/>
              </a:solidFill>
              <a:latin typeface="Arial"/>
            </a:endParaRPr>
          </a:p>
          <a:p>
            <a:pPr>
              <a:lnSpc>
                <a:spcPct val="107000"/>
              </a:lnSpc>
              <a:spcAft>
                <a:spcPts val="799"/>
              </a:spcAft>
            </a:pPr>
            <a:r>
              <a:rPr b="1" lang="fr-FR" sz="2800" spc="-1" strike="noStrike">
                <a:solidFill>
                  <a:srgbClr val="000000"/>
                </a:solidFill>
                <a:latin typeface="Calibri"/>
                <a:ea typeface="Calibri"/>
              </a:rPr>
              <a:t>BONNE EQUIPE</a:t>
            </a:r>
            <a:endParaRPr b="0" lang="fr-FR" sz="2800" spc="-1" strike="noStrike">
              <a:solidFill>
                <a:srgbClr val="000000"/>
              </a:solidFill>
              <a:latin typeface="Arial"/>
            </a:endParaRPr>
          </a:p>
          <a:p>
            <a:pPr>
              <a:lnSpc>
                <a:spcPct val="107000"/>
              </a:lnSpc>
              <a:spcAft>
                <a:spcPts val="799"/>
              </a:spcAft>
            </a:pPr>
            <a:r>
              <a:rPr b="0" lang="fr-FR" sz="900" spc="-1" strike="noStrike">
                <a:solidFill>
                  <a:srgbClr val="000000"/>
                </a:solidFill>
                <a:latin typeface="Calibri"/>
                <a:ea typeface="Calibri"/>
              </a:rPr>
              <a:t> </a:t>
            </a:r>
            <a:endParaRPr b="0" lang="fr-FR" sz="900" spc="-1" strike="noStrike">
              <a:solidFill>
                <a:srgbClr val="000000"/>
              </a:solidFill>
              <a:latin typeface="Arial"/>
            </a:endParaRPr>
          </a:p>
          <a:p>
            <a:pPr>
              <a:lnSpc>
                <a:spcPct val="107000"/>
              </a:lnSpc>
              <a:spcAft>
                <a:spcPts val="799"/>
              </a:spcAft>
            </a:pPr>
            <a:r>
              <a:rPr b="0" lang="fr-FR" sz="900" spc="-1" strike="noStrike">
                <a:solidFill>
                  <a:srgbClr val="000000"/>
                </a:solidFill>
                <a:latin typeface="Calibri"/>
                <a:ea typeface="Calibri"/>
              </a:rPr>
              <a:t> </a:t>
            </a:r>
            <a:endParaRPr b="0" lang="fr-FR" sz="900" spc="-1" strike="noStrike">
              <a:solidFill>
                <a:srgbClr val="000000"/>
              </a:solidFill>
              <a:latin typeface="Arial"/>
            </a:endParaRPr>
          </a:p>
          <a:p>
            <a:pPr>
              <a:lnSpc>
                <a:spcPct val="107000"/>
              </a:lnSpc>
              <a:spcAft>
                <a:spcPts val="799"/>
              </a:spcAft>
            </a:pPr>
            <a:r>
              <a:rPr b="0" lang="fr-FR" sz="900" spc="-1" strike="noStrike">
                <a:solidFill>
                  <a:srgbClr val="000000"/>
                </a:solidFill>
                <a:latin typeface="Calibri"/>
                <a:ea typeface="Calibri"/>
              </a:rPr>
              <a:t> </a:t>
            </a:r>
            <a:endParaRPr b="0" lang="fr-FR" sz="900" spc="-1" strike="noStrike">
              <a:solidFill>
                <a:srgbClr val="000000"/>
              </a:solidFill>
              <a:latin typeface="Arial"/>
            </a:endParaRPr>
          </a:p>
          <a:p>
            <a:pPr>
              <a:lnSpc>
                <a:spcPct val="107000"/>
              </a:lnSpc>
              <a:spcAft>
                <a:spcPts val="799"/>
              </a:spcAft>
            </a:pPr>
            <a:r>
              <a:rPr b="0" lang="fr-FR" sz="1100" spc="-1" strike="noStrike">
                <a:solidFill>
                  <a:srgbClr val="000000"/>
                </a:solidFill>
                <a:latin typeface="Calibri"/>
                <a:ea typeface="Calibri"/>
              </a:rPr>
              <a:t> </a:t>
            </a:r>
            <a:endParaRPr b="0" lang="fr-FR" sz="1100" spc="-1" strike="noStrike">
              <a:solidFill>
                <a:srgbClr val="000000"/>
              </a:solidFill>
              <a:latin typeface="Arial"/>
            </a:endParaRPr>
          </a:p>
        </p:txBody>
      </p:sp>
      <p:sp>
        <p:nvSpPr>
          <p:cNvPr id="253" name="Zone de texte 5"/>
          <p:cNvSpPr/>
          <p:nvPr/>
        </p:nvSpPr>
        <p:spPr>
          <a:xfrm>
            <a:off x="5508720" y="5157720"/>
            <a:ext cx="3024000" cy="1655280"/>
          </a:xfrm>
          <a:prstGeom prst="rect">
            <a:avLst/>
          </a:prstGeom>
          <a:solidFill>
            <a:schemeClr val="bg1"/>
          </a:solidFill>
          <a:ln w="6350">
            <a:solidFill>
              <a:srgbClr val="000000"/>
            </a:solidFill>
            <a:miter/>
          </a:ln>
        </p:spPr>
        <p:style>
          <a:lnRef idx="0"/>
          <a:fillRef idx="0"/>
          <a:effectRef idx="0"/>
          <a:fontRef idx="minor"/>
        </p:style>
        <p:txBody>
          <a:bodyPr lIns="90000" rIns="90000" tIns="45000" bIns="45000" anchor="t">
            <a:noAutofit/>
          </a:bodyPr>
          <a:p>
            <a:pPr>
              <a:lnSpc>
                <a:spcPct val="107000"/>
              </a:lnSpc>
              <a:spcAft>
                <a:spcPts val="799"/>
              </a:spcAft>
            </a:pPr>
            <a:r>
              <a:rPr b="1" lang="fr-FR" sz="2800" spc="-1" strike="noStrike">
                <a:solidFill>
                  <a:srgbClr val="000000"/>
                </a:solidFill>
                <a:latin typeface="Calibri"/>
                <a:ea typeface="Calibri"/>
              </a:rPr>
              <a:t>LES DEUX CULTES </a:t>
            </a:r>
            <a:r>
              <a:rPr b="0" lang="fr-FR" sz="2000" spc="-1" strike="noStrike">
                <a:solidFill>
                  <a:srgbClr val="000000"/>
                </a:solidFill>
                <a:latin typeface="Calibri"/>
                <a:ea typeface="Calibri"/>
              </a:rPr>
              <a:t>Culte du Savoir</a:t>
            </a:r>
            <a:endParaRPr b="0" lang="fr-FR" sz="2000" spc="-1" strike="noStrike">
              <a:solidFill>
                <a:srgbClr val="000000"/>
              </a:solidFill>
              <a:latin typeface="Arial"/>
            </a:endParaRPr>
          </a:p>
          <a:p>
            <a:pPr>
              <a:lnSpc>
                <a:spcPct val="107000"/>
              </a:lnSpc>
              <a:spcAft>
                <a:spcPts val="799"/>
              </a:spcAft>
            </a:pPr>
            <a:r>
              <a:rPr b="0" lang="fr-FR" sz="2000" spc="-1" strike="noStrike">
                <a:solidFill>
                  <a:srgbClr val="000000"/>
                </a:solidFill>
                <a:latin typeface="Calibri"/>
                <a:ea typeface="Calibri"/>
              </a:rPr>
              <a:t>Culte du Travail</a:t>
            </a:r>
            <a:endParaRPr b="0" lang="fr-FR" sz="2000" spc="-1" strike="noStrike">
              <a:solidFill>
                <a:srgbClr val="000000"/>
              </a:solidFill>
              <a:latin typeface="Arial"/>
            </a:endParaRPr>
          </a:p>
          <a:p>
            <a:pPr>
              <a:lnSpc>
                <a:spcPct val="107000"/>
              </a:lnSpc>
              <a:spcAft>
                <a:spcPts val="799"/>
              </a:spcAft>
            </a:pPr>
            <a:endParaRPr b="0" lang="fr-FR" sz="2800" spc="-1" strike="noStrike">
              <a:solidFill>
                <a:srgbClr val="000000"/>
              </a:solidFill>
              <a:latin typeface="Arial"/>
            </a:endParaRPr>
          </a:p>
          <a:p>
            <a:pPr>
              <a:lnSpc>
                <a:spcPct val="107000"/>
              </a:lnSpc>
              <a:spcAft>
                <a:spcPts val="799"/>
              </a:spcAft>
            </a:pPr>
            <a:endParaRPr b="0" lang="fr-FR" sz="1100" spc="-1" strike="noStrike">
              <a:solidFill>
                <a:srgbClr val="000000"/>
              </a:solidFill>
              <a:latin typeface="Arial"/>
            </a:endParaRPr>
          </a:p>
        </p:txBody>
      </p:sp>
      <p:sp>
        <p:nvSpPr>
          <p:cNvPr id="254" name="Zone de texte 5"/>
          <p:cNvSpPr/>
          <p:nvPr/>
        </p:nvSpPr>
        <p:spPr>
          <a:xfrm>
            <a:off x="0" y="5084640"/>
            <a:ext cx="3879360" cy="1657080"/>
          </a:xfrm>
          <a:prstGeom prst="rect">
            <a:avLst/>
          </a:prstGeom>
          <a:solidFill>
            <a:schemeClr val="bg1"/>
          </a:solidFill>
          <a:ln w="6350">
            <a:solidFill>
              <a:srgbClr val="000000"/>
            </a:solidFill>
            <a:miter/>
          </a:ln>
        </p:spPr>
        <p:style>
          <a:lnRef idx="0"/>
          <a:fillRef idx="0"/>
          <a:effectRef idx="0"/>
          <a:fontRef idx="minor"/>
        </p:style>
        <p:txBody>
          <a:bodyPr lIns="90000" rIns="90000" tIns="45000" bIns="45000" anchor="t">
            <a:noAutofit/>
          </a:bodyPr>
          <a:p>
            <a:pPr>
              <a:lnSpc>
                <a:spcPct val="100000"/>
              </a:lnSpc>
            </a:pPr>
            <a:r>
              <a:rPr b="1" lang="fr-FR" sz="2800" spc="-1" strike="noStrike">
                <a:solidFill>
                  <a:srgbClr val="000000"/>
                </a:solidFill>
                <a:latin typeface="Calibri"/>
                <a:ea typeface="Calibri"/>
              </a:rPr>
              <a:t>ETRE SOIS-MEME ET SE CONNECTER A SON ENVIRONNEMENT             </a:t>
            </a:r>
            <a:endParaRPr b="0" lang="fr-FR" sz="2800" spc="-1" strike="noStrike">
              <a:solidFill>
                <a:srgbClr val="000000"/>
              </a:solidFill>
              <a:latin typeface="Arial"/>
            </a:endParaRPr>
          </a:p>
          <a:p>
            <a:pPr>
              <a:lnSpc>
                <a:spcPct val="107000"/>
              </a:lnSpc>
              <a:spcAft>
                <a:spcPts val="799"/>
              </a:spcAft>
            </a:pPr>
            <a:endParaRPr b="0" lang="fr-FR" sz="2800" spc="-1" strike="noStrike">
              <a:solidFill>
                <a:srgbClr val="000000"/>
              </a:solidFill>
              <a:latin typeface="Arial"/>
            </a:endParaRPr>
          </a:p>
          <a:p>
            <a:pPr>
              <a:lnSpc>
                <a:spcPct val="107000"/>
              </a:lnSpc>
              <a:spcAft>
                <a:spcPts val="799"/>
              </a:spcAft>
            </a:pPr>
            <a:endParaRPr b="0" lang="fr-FR" sz="1100" spc="-1" strike="noStrike">
              <a:solidFill>
                <a:srgbClr val="000000"/>
              </a:solidFill>
              <a:latin typeface="Arial"/>
            </a:endParaRPr>
          </a:p>
        </p:txBody>
      </p:sp>
      <p:sp>
        <p:nvSpPr>
          <p:cNvPr id="255" name="Zone de texte 5"/>
          <p:cNvSpPr/>
          <p:nvPr/>
        </p:nvSpPr>
        <p:spPr>
          <a:xfrm>
            <a:off x="2124000" y="2924280"/>
            <a:ext cx="4676400" cy="1657080"/>
          </a:xfrm>
          <a:prstGeom prst="rect">
            <a:avLst/>
          </a:prstGeom>
          <a:solidFill>
            <a:schemeClr val="bg1"/>
          </a:solidFill>
          <a:ln w="6350">
            <a:solidFill>
              <a:srgbClr val="000000"/>
            </a:solidFill>
            <a:miter/>
          </a:ln>
        </p:spPr>
        <p:style>
          <a:lnRef idx="0"/>
          <a:fillRef idx="0"/>
          <a:effectRef idx="0"/>
          <a:fontRef idx="minor"/>
        </p:style>
        <p:txBody>
          <a:bodyPr lIns="90000" rIns="90000" tIns="45000" bIns="45000" anchor="t">
            <a:noAutofit/>
          </a:bodyPr>
          <a:p>
            <a:pPr algn="ctr">
              <a:lnSpc>
                <a:spcPct val="107000"/>
              </a:lnSpc>
              <a:spcAft>
                <a:spcPts val="799"/>
              </a:spcAft>
            </a:pPr>
            <a:r>
              <a:rPr b="1" lang="fr-FR" sz="2800" spc="-1" strike="noStrike">
                <a:solidFill>
                  <a:srgbClr val="000000"/>
                </a:solidFill>
                <a:latin typeface="Calibri"/>
                <a:ea typeface="Calibri"/>
              </a:rPr>
              <a:t>MISER SUR LES FEMMES ET LES JEUNES</a:t>
            </a:r>
            <a:endParaRPr b="0" lang="fr-FR" sz="2800" spc="-1" strike="noStrike">
              <a:solidFill>
                <a:srgbClr val="000000"/>
              </a:solidFill>
              <a:latin typeface="Arial"/>
            </a:endParaRPr>
          </a:p>
          <a:p>
            <a:pPr>
              <a:lnSpc>
                <a:spcPct val="107000"/>
              </a:lnSpc>
              <a:spcAft>
                <a:spcPts val="799"/>
              </a:spcAft>
            </a:pPr>
            <a:r>
              <a:rPr b="0" lang="fr-FR" sz="2000" spc="-1" strike="noStrike">
                <a:solidFill>
                  <a:srgbClr val="000000"/>
                </a:solidFill>
                <a:latin typeface="Calibri"/>
                <a:ea typeface="Calibri"/>
              </a:rPr>
              <a:t>Force de travail, la créativité, le marché de consommation</a:t>
            </a:r>
            <a:endParaRPr b="0" lang="fr-FR" sz="2000" spc="-1" strike="noStrike">
              <a:solidFill>
                <a:srgbClr val="000000"/>
              </a:solidFill>
              <a:latin typeface="Arial"/>
            </a:endParaRPr>
          </a:p>
          <a:p>
            <a:pPr>
              <a:lnSpc>
                <a:spcPct val="107000"/>
              </a:lnSpc>
              <a:spcAft>
                <a:spcPts val="799"/>
              </a:spcAft>
            </a:pPr>
            <a:endParaRPr b="0" lang="fr-FR" sz="2800" spc="-1" strike="noStrike">
              <a:solidFill>
                <a:srgbClr val="000000"/>
              </a:solidFill>
              <a:latin typeface="Arial"/>
            </a:endParaRPr>
          </a:p>
          <a:p>
            <a:pPr>
              <a:lnSpc>
                <a:spcPct val="107000"/>
              </a:lnSpc>
              <a:spcAft>
                <a:spcPts val="799"/>
              </a:spcAft>
            </a:pPr>
            <a:endParaRPr b="0" lang="fr-FR" sz="1100" spc="-1" strike="noStrike">
              <a:solidFill>
                <a:srgbClr val="000000"/>
              </a:solidFill>
              <a:latin typeface="Arial"/>
            </a:endParaRPr>
          </a:p>
        </p:txBody>
      </p:sp>
      <p:cxnSp>
        <p:nvCxnSpPr>
          <p:cNvPr id="256" name="Connecteur droit 21"/>
          <p:cNvCxnSpPr/>
          <p:nvPr/>
        </p:nvCxnSpPr>
        <p:spPr>
          <a:xfrm>
            <a:off x="8243640" y="2276280"/>
            <a:ext cx="360" cy="2845080"/>
          </a:xfrm>
          <a:prstGeom prst="straightConnector1">
            <a:avLst/>
          </a:prstGeom>
          <a:ln w="31750">
            <a:solidFill>
              <a:srgbClr val="00b050"/>
            </a:solidFill>
          </a:ln>
        </p:spPr>
      </p:cxnSp>
      <p:cxnSp>
        <p:nvCxnSpPr>
          <p:cNvPr id="257" name="Connecteur droit 15"/>
          <p:cNvCxnSpPr/>
          <p:nvPr/>
        </p:nvCxnSpPr>
        <p:spPr>
          <a:xfrm>
            <a:off x="3484440" y="1542960"/>
            <a:ext cx="1690920" cy="360"/>
          </a:xfrm>
          <a:prstGeom prst="straightConnector1">
            <a:avLst/>
          </a:prstGeom>
          <a:ln w="31750">
            <a:solidFill>
              <a:srgbClr val="00b050"/>
            </a:solidFill>
          </a:ln>
        </p:spPr>
      </p:cxnSp>
      <p:cxnSp>
        <p:nvCxnSpPr>
          <p:cNvPr id="258" name="Connecteur droit 17"/>
          <p:cNvCxnSpPr/>
          <p:nvPr/>
        </p:nvCxnSpPr>
        <p:spPr>
          <a:xfrm>
            <a:off x="3879720" y="6013440"/>
            <a:ext cx="1629000" cy="360"/>
          </a:xfrm>
          <a:prstGeom prst="straightConnector1">
            <a:avLst/>
          </a:prstGeom>
          <a:ln w="31750">
            <a:solidFill>
              <a:srgbClr val="00b050"/>
            </a:solidFill>
          </a:ln>
        </p:spPr>
      </p:cxnSp>
      <p:cxnSp>
        <p:nvCxnSpPr>
          <p:cNvPr id="259" name="Connecteur droit 18"/>
          <p:cNvCxnSpPr/>
          <p:nvPr/>
        </p:nvCxnSpPr>
        <p:spPr>
          <a:xfrm>
            <a:off x="539640" y="2349360"/>
            <a:ext cx="360" cy="2698920"/>
          </a:xfrm>
          <a:prstGeom prst="straightConnector1">
            <a:avLst/>
          </a:prstGeom>
          <a:ln w="31750">
            <a:solidFill>
              <a:srgbClr val="00b050"/>
            </a:solidFill>
          </a:ln>
        </p:spPr>
      </p:cxnSp>
      <p:cxnSp>
        <p:nvCxnSpPr>
          <p:cNvPr id="260" name="Connecteur droit 22"/>
          <p:cNvCxnSpPr/>
          <p:nvPr/>
        </p:nvCxnSpPr>
        <p:spPr>
          <a:xfrm>
            <a:off x="2763720" y="2349360"/>
            <a:ext cx="360" cy="573480"/>
          </a:xfrm>
          <a:prstGeom prst="straightConnector1">
            <a:avLst/>
          </a:prstGeom>
          <a:ln w="31750">
            <a:solidFill>
              <a:srgbClr val="00b050"/>
            </a:solidFill>
          </a:ln>
        </p:spPr>
      </p:cxnSp>
      <p:cxnSp>
        <p:nvCxnSpPr>
          <p:cNvPr id="261" name="Connecteur droit 25"/>
          <p:cNvCxnSpPr/>
          <p:nvPr/>
        </p:nvCxnSpPr>
        <p:spPr>
          <a:xfrm>
            <a:off x="6811920" y="2276280"/>
            <a:ext cx="360" cy="648000"/>
          </a:xfrm>
          <a:prstGeom prst="straightConnector1">
            <a:avLst/>
          </a:prstGeom>
          <a:ln w="31750">
            <a:solidFill>
              <a:srgbClr val="00b050"/>
            </a:solidFill>
          </a:ln>
        </p:spPr>
      </p:cxnSp>
      <p:cxnSp>
        <p:nvCxnSpPr>
          <p:cNvPr id="262" name="Connecteur droit 26"/>
          <p:cNvCxnSpPr/>
          <p:nvPr/>
        </p:nvCxnSpPr>
        <p:spPr>
          <a:xfrm>
            <a:off x="2763720" y="4581360"/>
            <a:ext cx="360" cy="468720"/>
          </a:xfrm>
          <a:prstGeom prst="straightConnector1">
            <a:avLst/>
          </a:prstGeom>
          <a:ln w="31750">
            <a:solidFill>
              <a:srgbClr val="00b050"/>
            </a:solidFill>
          </a:ln>
        </p:spPr>
      </p:cxnSp>
      <p:cxnSp>
        <p:nvCxnSpPr>
          <p:cNvPr id="263" name="Connecteur droit 27"/>
          <p:cNvCxnSpPr/>
          <p:nvPr/>
        </p:nvCxnSpPr>
        <p:spPr>
          <a:xfrm>
            <a:off x="6811920" y="4595760"/>
            <a:ext cx="360" cy="574920"/>
          </a:xfrm>
          <a:prstGeom prst="straightConnector1">
            <a:avLst/>
          </a:prstGeom>
          <a:ln w="31750">
            <a:solidFill>
              <a:srgbClr val="00b050"/>
            </a:solidFill>
          </a:ln>
        </p:spPr>
      </p:cxn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755640" y="1484640"/>
            <a:ext cx="7920360" cy="2169000"/>
          </a:xfrm>
          <a:prstGeom prst="rect">
            <a:avLst/>
          </a:prstGeom>
          <a:noFill/>
          <a:ln w="0">
            <a:noFill/>
          </a:ln>
        </p:spPr>
        <p:txBody>
          <a:bodyPr numCol="1" spcCol="0" anchor="b">
            <a:noAutofit/>
          </a:bodyPr>
          <a:p>
            <a:pPr indent="0" algn="ctr">
              <a:lnSpc>
                <a:spcPct val="90000"/>
              </a:lnSpc>
              <a:buNone/>
            </a:pPr>
            <a:r>
              <a:rPr b="1" lang="fr-FR" sz="6000" spc="-1" strike="noStrike">
                <a:solidFill>
                  <a:srgbClr val="000000"/>
                </a:solidFill>
                <a:latin typeface="Alef"/>
              </a:rPr>
              <a:t>Les Etapes vers l’entrepreneuriat</a:t>
            </a:r>
            <a:endParaRPr b="0" lang="fr-FR" sz="6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p:nvPr>
        </p:nvSpPr>
        <p:spPr>
          <a:xfrm>
            <a:off x="0" y="188640"/>
            <a:ext cx="9143640" cy="5271840"/>
          </a:xfrm>
          <a:prstGeom prst="rect">
            <a:avLst/>
          </a:prstGeom>
          <a:noFill/>
          <a:ln w="0">
            <a:noFill/>
          </a:ln>
        </p:spPr>
        <p:txBody>
          <a:bodyPr numCol="1" spcCol="0" anchor="t">
            <a:noAutofit/>
          </a:bodyPr>
          <a:p>
            <a:pPr indent="0" algn="ctr">
              <a:lnSpc>
                <a:spcPct val="90000"/>
              </a:lnSpc>
              <a:spcBef>
                <a:spcPts val="751"/>
              </a:spcBef>
              <a:buNone/>
              <a:tabLst>
                <a:tab algn="l" pos="0"/>
              </a:tabLst>
            </a:pPr>
            <a:r>
              <a:rPr b="1" lang="fr-FR" sz="3200" spc="-1" strike="noStrike">
                <a:solidFill>
                  <a:srgbClr val="000000"/>
                </a:solidFill>
                <a:latin typeface="Calibri"/>
              </a:rPr>
              <a:t>ETAPES DE L’ENTREPRENEURIAT </a:t>
            </a:r>
            <a:endParaRPr b="0" lang="fr-FR" sz="3200" spc="-1" strike="noStrike">
              <a:solidFill>
                <a:srgbClr val="000000"/>
              </a:solidFill>
              <a:latin typeface="Calibri"/>
            </a:endParaRPr>
          </a:p>
          <a:p>
            <a:pPr indent="0">
              <a:lnSpc>
                <a:spcPct val="90000"/>
              </a:lnSpc>
              <a:spcBef>
                <a:spcPts val="751"/>
              </a:spcBef>
              <a:buNone/>
              <a:tabLst>
                <a:tab algn="l" pos="0"/>
              </a:tabLst>
            </a:pPr>
            <a:r>
              <a:rPr b="0" lang="fr-FR" sz="2100" spc="-1" strike="noStrike">
                <a:solidFill>
                  <a:srgbClr val="000000"/>
                </a:solidFill>
                <a:latin typeface="Calibri"/>
              </a:rPr>
              <a:t> </a:t>
            </a:r>
            <a:endParaRPr b="0" lang="fr-FR" sz="2100" spc="-1" strike="noStrike">
              <a:solidFill>
                <a:srgbClr val="000000"/>
              </a:solidFill>
              <a:latin typeface="Calibri"/>
            </a:endParaRPr>
          </a:p>
          <a:p>
            <a:pPr indent="0">
              <a:lnSpc>
                <a:spcPct val="90000"/>
              </a:lnSpc>
              <a:spcBef>
                <a:spcPts val="751"/>
              </a:spcBef>
              <a:buNone/>
              <a:tabLst>
                <a:tab algn="l" pos="0"/>
              </a:tabLst>
            </a:pPr>
            <a:r>
              <a:rPr b="1" lang="fr-FR" sz="2100" spc="-1" strike="noStrike">
                <a:solidFill>
                  <a:srgbClr val="000000"/>
                </a:solidFill>
                <a:latin typeface="Arial"/>
              </a:rPr>
              <a:t>L’OPPORTUNITE – LA CONFIANCE – LA PREPARATION</a:t>
            </a:r>
            <a:endParaRPr b="0" lang="fr-FR" sz="2100" spc="-1" strike="noStrike">
              <a:solidFill>
                <a:srgbClr val="000000"/>
              </a:solidFill>
              <a:latin typeface="Calibri"/>
            </a:endParaRPr>
          </a:p>
          <a:p>
            <a:pPr indent="0">
              <a:lnSpc>
                <a:spcPct val="90000"/>
              </a:lnSpc>
              <a:spcBef>
                <a:spcPts val="751"/>
              </a:spcBef>
              <a:buNone/>
              <a:tabLst>
                <a:tab algn="l" pos="0"/>
              </a:tabLst>
            </a:pPr>
            <a:r>
              <a:rPr b="0" lang="fr-FR" sz="2100" spc="-1" strike="noStrike">
                <a:solidFill>
                  <a:srgbClr val="000000"/>
                </a:solidFill>
                <a:latin typeface="Calibri"/>
              </a:rPr>
              <a:t> </a:t>
            </a: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000000"/>
                </a:solidFill>
                <a:latin typeface="Calibri"/>
              </a:rPr>
              <a:t>1- L’OPPORTUNITE</a:t>
            </a:r>
            <a:r>
              <a:rPr b="0" lang="fr-FR" sz="2100" spc="-1" strike="noStrike">
                <a:solidFill>
                  <a:srgbClr val="000000"/>
                </a:solidFill>
                <a:latin typeface="Calibri"/>
              </a:rPr>
              <a:t> : L’entrepreneuriat peut commencer par une chose simple qui est l’</a:t>
            </a:r>
            <a:r>
              <a:rPr b="1" lang="fr-FR" sz="2100" spc="-1" strike="noStrike">
                <a:solidFill>
                  <a:srgbClr val="000000"/>
                </a:solidFill>
                <a:latin typeface="Calibri"/>
              </a:rPr>
              <a:t>OPPORTUNITE. </a:t>
            </a:r>
            <a:r>
              <a:rPr b="0" lang="fr-FR" sz="2100" spc="-1" strike="noStrike">
                <a:solidFill>
                  <a:srgbClr val="000000"/>
                </a:solidFill>
                <a:latin typeface="Calibri"/>
              </a:rPr>
              <a:t>C’est-à-dire, la personne qui veut entreprendre ou l’entrepreneur voit toujours un DECALAGE entre une </a:t>
            </a:r>
            <a:r>
              <a:rPr b="1" lang="fr-FR" sz="2100" spc="-1" strike="noStrike">
                <a:solidFill>
                  <a:srgbClr val="000000"/>
                </a:solidFill>
                <a:latin typeface="Calibri"/>
              </a:rPr>
              <a:t>SITUATION ACTUELLE </a:t>
            </a:r>
            <a:r>
              <a:rPr b="0" lang="fr-FR" sz="2100" spc="-1" strike="noStrike">
                <a:solidFill>
                  <a:srgbClr val="000000"/>
                </a:solidFill>
                <a:latin typeface="Calibri"/>
              </a:rPr>
              <a:t>et une SITUATION FUTURE qui peut être </a:t>
            </a:r>
            <a:r>
              <a:rPr b="1" lang="fr-FR" sz="2100" spc="-1" strike="noStrike">
                <a:solidFill>
                  <a:srgbClr val="000000"/>
                </a:solidFill>
                <a:latin typeface="Calibri"/>
              </a:rPr>
              <a:t>MEILLEURE</a:t>
            </a:r>
            <a:r>
              <a:rPr b="0" lang="fr-FR" sz="2100" spc="-1" strike="noStrike">
                <a:solidFill>
                  <a:srgbClr val="000000"/>
                </a:solidFill>
                <a:latin typeface="Calibri"/>
              </a:rPr>
              <a:t>. Donc l’</a:t>
            </a:r>
            <a:r>
              <a:rPr b="1" lang="fr-FR" sz="2100" spc="-1" strike="noStrike">
                <a:solidFill>
                  <a:srgbClr val="000000"/>
                </a:solidFill>
                <a:latin typeface="Calibri"/>
              </a:rPr>
              <a:t>OPPORTUNITE</a:t>
            </a:r>
            <a:r>
              <a:rPr b="0" lang="fr-FR" sz="2100" spc="-1" strike="noStrike">
                <a:solidFill>
                  <a:srgbClr val="000000"/>
                </a:solidFill>
                <a:latin typeface="Calibri"/>
              </a:rPr>
              <a:t> vient répondre à un </a:t>
            </a:r>
            <a:r>
              <a:rPr b="1" lang="fr-FR" sz="2100" spc="-1" strike="noStrike">
                <a:solidFill>
                  <a:srgbClr val="000000"/>
                </a:solidFill>
                <a:latin typeface="Calibri"/>
              </a:rPr>
              <a:t>BESOIN</a:t>
            </a:r>
            <a:r>
              <a:rPr b="0" lang="fr-FR" sz="2100" spc="-1" strike="noStrike">
                <a:solidFill>
                  <a:srgbClr val="000000"/>
                </a:solidFill>
                <a:latin typeface="Calibri"/>
              </a:rPr>
              <a:t>.</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000000"/>
                </a:solidFill>
                <a:latin typeface="Calibri"/>
              </a:rPr>
              <a:t>2- LA CONFIANCE</a:t>
            </a:r>
            <a:r>
              <a:rPr b="0" lang="fr-FR" sz="2100" spc="-1" strike="noStrike">
                <a:solidFill>
                  <a:srgbClr val="000000"/>
                </a:solidFill>
                <a:latin typeface="Calibri"/>
              </a:rPr>
              <a:t> : Une fois que l’OPPORTUNITE existe et que l’entrepreneur est prête à la saisir, le deuxième facteur important est la CONFIANCE, notamment, la CONFIANCE à son idée de valorisation de l’OPPORTUNITE et la CONFIANCE en soi-même.</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000000"/>
                </a:solidFill>
                <a:latin typeface="Calibri"/>
              </a:rPr>
              <a:t>En effet, entre voir une opportunité et la saisir, il y a tout un processus psychologique, technique, administratif et financier</a:t>
            </a:r>
            <a:endParaRPr b="0" lang="fr-FR" sz="2100" spc="-1" strike="noStrike">
              <a:solidFill>
                <a:srgbClr val="000000"/>
              </a:solidFill>
              <a:latin typeface="Calibri"/>
            </a:endParaRPr>
          </a:p>
          <a:p>
            <a:pPr indent="0">
              <a:lnSpc>
                <a:spcPct val="90000"/>
              </a:lnSpc>
              <a:spcBef>
                <a:spcPts val="751"/>
              </a:spcBef>
              <a:buNone/>
              <a:tabLst>
                <a:tab algn="l" pos="0"/>
              </a:tabLst>
            </a:pPr>
            <a:endParaRPr b="0" lang="fr-FR" sz="21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Picture 4" descr="L'activité entrepreneuriale vue par les sociologues – Mondes Sociaux"/>
          <p:cNvPicPr/>
          <p:nvPr/>
        </p:nvPicPr>
        <p:blipFill>
          <a:blip r:embed="rId1"/>
          <a:stretch/>
        </p:blipFill>
        <p:spPr>
          <a:xfrm>
            <a:off x="-36360" y="-54720"/>
            <a:ext cx="9125640" cy="4008240"/>
          </a:xfrm>
          <a:prstGeom prst="rect">
            <a:avLst/>
          </a:prstGeom>
          <a:ln w="0">
            <a:noFill/>
          </a:ln>
        </p:spPr>
      </p:pic>
      <p:sp>
        <p:nvSpPr>
          <p:cNvPr id="267" name="ZoneTexte 3"/>
          <p:cNvSpPr/>
          <p:nvPr/>
        </p:nvSpPr>
        <p:spPr>
          <a:xfrm>
            <a:off x="179640" y="692640"/>
            <a:ext cx="31680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2400" spc="-1" strike="noStrike">
                <a:solidFill>
                  <a:srgbClr val="000000"/>
                </a:solidFill>
                <a:latin typeface="Calibri"/>
              </a:rPr>
              <a:t>3- LA PREPARATION</a:t>
            </a:r>
            <a:endParaRPr b="0" lang="fr-FR" sz="2400" spc="-1" strike="noStrike">
              <a:solidFill>
                <a:srgbClr val="000000"/>
              </a:solidFill>
              <a:latin typeface="Arial"/>
            </a:endParaRPr>
          </a:p>
        </p:txBody>
      </p:sp>
      <p:sp>
        <p:nvSpPr>
          <p:cNvPr id="268" name="ZoneTexte 4"/>
          <p:cNvSpPr/>
          <p:nvPr/>
        </p:nvSpPr>
        <p:spPr>
          <a:xfrm>
            <a:off x="0" y="3953520"/>
            <a:ext cx="908892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000000"/>
                </a:solidFill>
                <a:latin typeface="Calibri"/>
              </a:rPr>
              <a:t>Elle passe par plusieurs étapes et plusieurs états d’esprits. </a:t>
            </a: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a:p>
            <a:pPr marL="285840" indent="-285840">
              <a:lnSpc>
                <a:spcPct val="100000"/>
              </a:lnSpc>
              <a:buClr>
                <a:srgbClr val="000000"/>
              </a:buClr>
              <a:buFont typeface="Arial"/>
              <a:buChar char="•"/>
            </a:pPr>
            <a:r>
              <a:rPr b="1" i="1" lang="fr-FR" sz="1800" spc="-1" strike="noStrike">
                <a:solidFill>
                  <a:srgbClr val="000000"/>
                </a:solidFill>
                <a:latin typeface="Calibri"/>
              </a:rPr>
              <a:t>Je ne ferai jamais ça, je ne vais quand même pas faire ça </a:t>
            </a:r>
            <a:r>
              <a:rPr b="0" lang="fr-FR" sz="1800" spc="-1" strike="noStrike">
                <a:solidFill>
                  <a:srgbClr val="000000"/>
                </a:solidFill>
                <a:latin typeface="Calibri"/>
              </a:rPr>
              <a:t>: Au départ le futur entrepreneur a une idée mais dés il lui est très difficile de sortir de sa zone de confort, par conséquence on peut être dans une </a:t>
            </a:r>
            <a:r>
              <a:rPr b="1" lang="fr-FR" sz="1800" spc="-1" strike="noStrike">
                <a:solidFill>
                  <a:srgbClr val="000000"/>
                </a:solidFill>
                <a:latin typeface="Calibri"/>
              </a:rPr>
              <a:t>réticence</a:t>
            </a:r>
            <a:r>
              <a:rPr b="0" lang="fr-FR" sz="1800" spc="-1" strike="noStrike">
                <a:solidFill>
                  <a:srgbClr val="000000"/>
                </a:solidFill>
                <a:latin typeface="Calibri"/>
              </a:rPr>
              <a:t> qui est </a:t>
            </a:r>
            <a:r>
              <a:rPr b="1" lang="fr-FR" sz="1800" spc="-1" strike="noStrike">
                <a:solidFill>
                  <a:srgbClr val="000000"/>
                </a:solidFill>
                <a:latin typeface="Calibri"/>
              </a:rPr>
              <a:t>interne</a:t>
            </a:r>
            <a:endParaRPr b="0" lang="fr-FR" sz="1800" spc="-1" strike="noStrike">
              <a:solidFill>
                <a:srgbClr val="000000"/>
              </a:solidFill>
              <a:latin typeface="Arial"/>
            </a:endParaRPr>
          </a:p>
          <a:p>
            <a:pPr marL="285840" indent="-285840">
              <a:lnSpc>
                <a:spcPct val="100000"/>
              </a:lnSpc>
              <a:buClr>
                <a:srgbClr val="000000"/>
              </a:buClr>
              <a:buFont typeface="Arial"/>
              <a:buChar char="•"/>
            </a:pPr>
            <a:r>
              <a:rPr b="0" i="1" lang="fr-FR" sz="1800" spc="-1" strike="noStrike">
                <a:solidFill>
                  <a:srgbClr val="000000"/>
                </a:solidFill>
                <a:latin typeface="Calibri"/>
              </a:rPr>
              <a:t>Je voudrais être entrepreneur, comment pourrais-je créer mon entreprise: </a:t>
            </a:r>
            <a:r>
              <a:rPr b="1" lang="fr-FR" sz="1800" spc="-1" strike="noStrike">
                <a:solidFill>
                  <a:srgbClr val="000000"/>
                </a:solidFill>
                <a:latin typeface="Calibri"/>
              </a:rPr>
              <a:t>Auto-coaching moral et psychique :</a:t>
            </a:r>
            <a:endParaRPr b="0" lang="fr-FR" sz="1800" spc="-1" strike="noStrike">
              <a:solidFill>
                <a:srgbClr val="000000"/>
              </a:solidFill>
              <a:latin typeface="Arial"/>
            </a:endParaRPr>
          </a:p>
          <a:p>
            <a:pPr marL="285840" indent="-285840">
              <a:lnSpc>
                <a:spcPct val="100000"/>
              </a:lnSpc>
              <a:buClr>
                <a:srgbClr val="000000"/>
              </a:buClr>
              <a:buFont typeface="Arial"/>
              <a:buChar char="•"/>
            </a:pPr>
            <a:r>
              <a:rPr b="0" i="1" lang="fr-FR" sz="1800" spc="-1" strike="noStrike">
                <a:solidFill>
                  <a:srgbClr val="000000"/>
                </a:solidFill>
                <a:latin typeface="Calibri"/>
              </a:rPr>
              <a:t>Je peux le faire </a:t>
            </a:r>
            <a:r>
              <a:rPr b="1" lang="fr-FR" sz="1800" spc="-1" strike="noStrike">
                <a:solidFill>
                  <a:srgbClr val="000000"/>
                </a:solidFill>
                <a:latin typeface="Calibri"/>
              </a:rPr>
              <a:t>: Installation de la confiance </a:t>
            </a:r>
            <a:endParaRPr b="0" lang="fr-FR" sz="1800" spc="-1" strike="noStrike">
              <a:solidFill>
                <a:srgbClr val="000000"/>
              </a:solidFill>
              <a:latin typeface="Arial"/>
            </a:endParaRPr>
          </a:p>
          <a:p>
            <a:pPr marL="285840" indent="-285840">
              <a:lnSpc>
                <a:spcPct val="100000"/>
              </a:lnSpc>
              <a:buClr>
                <a:srgbClr val="000000"/>
              </a:buClr>
              <a:buFont typeface="Arial"/>
              <a:buChar char="•"/>
            </a:pPr>
            <a:r>
              <a:rPr b="0" i="1" lang="fr-FR" sz="1800" spc="-1" strike="noStrike">
                <a:solidFill>
                  <a:srgbClr val="000000"/>
                </a:solidFill>
                <a:latin typeface="Calibri"/>
              </a:rPr>
              <a:t>Allez je me lance, je suis entrepreneur </a:t>
            </a:r>
            <a:r>
              <a:rPr b="1" lang="fr-FR" sz="1800" spc="-1" strike="noStrike">
                <a:solidFill>
                  <a:srgbClr val="000000"/>
                </a:solidFill>
                <a:latin typeface="Calibri"/>
              </a:rPr>
              <a:t>: Pour rester entrepreneur c’est la persévérence et la motivation dans le temps</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p:nvPr>
        </p:nvSpPr>
        <p:spPr>
          <a:xfrm>
            <a:off x="0" y="188640"/>
            <a:ext cx="9143640" cy="5271840"/>
          </a:xfrm>
          <a:prstGeom prst="rect">
            <a:avLst/>
          </a:prstGeom>
          <a:noFill/>
          <a:ln w="0">
            <a:noFill/>
          </a:ln>
        </p:spPr>
        <p:txBody>
          <a:bodyPr numCol="1" spcCol="0" anchor="t">
            <a:noAutofit/>
          </a:bodyPr>
          <a:p>
            <a:pPr indent="0" algn="ctr">
              <a:lnSpc>
                <a:spcPct val="90000"/>
              </a:lnSpc>
              <a:spcBef>
                <a:spcPts val="751"/>
              </a:spcBef>
              <a:buNone/>
              <a:tabLst>
                <a:tab algn="l" pos="0"/>
              </a:tabLst>
            </a:pPr>
            <a:r>
              <a:rPr b="1" lang="fr-FR" sz="3200" spc="-1" strike="noStrike">
                <a:solidFill>
                  <a:srgbClr val="000000"/>
                </a:solidFill>
                <a:latin typeface="Calibri"/>
              </a:rPr>
              <a:t>ETAPES DE L’ENTREPRENEURIAT </a:t>
            </a:r>
            <a:endParaRPr b="0" lang="fr-FR" sz="3200" spc="-1" strike="noStrike">
              <a:solidFill>
                <a:srgbClr val="000000"/>
              </a:solidFill>
              <a:latin typeface="Calibri"/>
            </a:endParaRPr>
          </a:p>
          <a:p>
            <a:pPr indent="0">
              <a:lnSpc>
                <a:spcPct val="90000"/>
              </a:lnSpc>
              <a:spcBef>
                <a:spcPts val="751"/>
              </a:spcBef>
              <a:buNone/>
              <a:tabLst>
                <a:tab algn="l" pos="0"/>
              </a:tabLst>
            </a:pPr>
            <a:r>
              <a:rPr b="0" lang="fr-FR" sz="2100" spc="-1" strike="noStrike">
                <a:solidFill>
                  <a:srgbClr val="000000"/>
                </a:solidFill>
                <a:latin typeface="Calibri"/>
              </a:rPr>
              <a:t> </a:t>
            </a:r>
            <a:endParaRPr b="0" lang="fr-FR" sz="2100" spc="-1" strike="noStrike">
              <a:solidFill>
                <a:srgbClr val="000000"/>
              </a:solidFill>
              <a:latin typeface="Calibri"/>
            </a:endParaRPr>
          </a:p>
          <a:p>
            <a:pPr indent="0">
              <a:lnSpc>
                <a:spcPct val="90000"/>
              </a:lnSpc>
              <a:spcBef>
                <a:spcPts val="751"/>
              </a:spcBef>
              <a:buNone/>
              <a:tabLst>
                <a:tab algn="l" pos="0"/>
              </a:tabLst>
            </a:pPr>
            <a:r>
              <a:rPr b="1" lang="fr-FR" sz="2100" spc="-1" strike="noStrike">
                <a:solidFill>
                  <a:srgbClr val="000000"/>
                </a:solidFill>
                <a:latin typeface="Arial"/>
              </a:rPr>
              <a:t>L’OPPORTUNITE – LA CONFIANCE – LA PREPARATION</a:t>
            </a:r>
            <a:endParaRPr b="0" lang="fr-FR" sz="2100" spc="-1" strike="noStrike">
              <a:solidFill>
                <a:srgbClr val="000000"/>
              </a:solidFill>
              <a:latin typeface="Calibri"/>
            </a:endParaRPr>
          </a:p>
          <a:p>
            <a:pPr indent="0">
              <a:lnSpc>
                <a:spcPct val="90000"/>
              </a:lnSpc>
              <a:spcBef>
                <a:spcPts val="751"/>
              </a:spcBef>
              <a:buNone/>
              <a:tabLst>
                <a:tab algn="l" pos="0"/>
              </a:tabLst>
            </a:pPr>
            <a:r>
              <a:rPr b="0" lang="fr-FR" sz="2100" spc="-1" strike="noStrike">
                <a:solidFill>
                  <a:srgbClr val="000000"/>
                </a:solidFill>
                <a:latin typeface="Calibri"/>
              </a:rPr>
              <a:t> </a:t>
            </a: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000000"/>
                </a:solidFill>
                <a:latin typeface="Calibri"/>
              </a:rPr>
              <a:t>1- Haut degré de motivation et de détermination</a:t>
            </a:r>
            <a:endParaRPr b="0" lang="fr-FR" sz="2100" spc="-1" strike="noStrike">
              <a:solidFill>
                <a:srgbClr val="000000"/>
              </a:solidFill>
              <a:latin typeface="Calibri"/>
            </a:endParaRPr>
          </a:p>
          <a:p>
            <a:pPr marL="171360" indent="-171360" algn="just">
              <a:lnSpc>
                <a:spcPct val="90000"/>
              </a:lnSpc>
              <a:spcBef>
                <a:spcPts val="751"/>
              </a:spcBef>
              <a:buClr>
                <a:srgbClr val="000000"/>
              </a:buClr>
              <a:buFont typeface="Arial"/>
              <a:buChar char="•"/>
              <a:tabLst>
                <a:tab algn="l" pos="0"/>
              </a:tabLst>
            </a:pPr>
            <a:r>
              <a:rPr b="0" lang="fr-FR" sz="2100" spc="-1" strike="noStrike">
                <a:solidFill>
                  <a:srgbClr val="000000"/>
                </a:solidFill>
                <a:latin typeface="Calibri"/>
              </a:rPr>
              <a:t>Recherche de l’accomplissement financier et social, personnel</a:t>
            </a:r>
            <a:endParaRPr b="0" lang="fr-FR" sz="2100" spc="-1" strike="noStrike">
              <a:solidFill>
                <a:srgbClr val="000000"/>
              </a:solidFill>
              <a:latin typeface="Calibri"/>
            </a:endParaRPr>
          </a:p>
          <a:p>
            <a:pPr marL="171360" indent="-171360" algn="just">
              <a:lnSpc>
                <a:spcPct val="90000"/>
              </a:lnSpc>
              <a:spcBef>
                <a:spcPts val="751"/>
              </a:spcBef>
              <a:buClr>
                <a:srgbClr val="000000"/>
              </a:buClr>
              <a:buFont typeface="Arial"/>
              <a:buChar char="•"/>
              <a:tabLst>
                <a:tab algn="l" pos="0"/>
              </a:tabLst>
            </a:pPr>
            <a:r>
              <a:rPr b="0" lang="fr-FR" sz="2100" spc="-1" strike="noStrike">
                <a:solidFill>
                  <a:srgbClr val="000000"/>
                </a:solidFill>
                <a:latin typeface="Calibri"/>
              </a:rPr>
              <a:t>Envie de liberté et d’indépendance</a:t>
            </a: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000000"/>
                </a:solidFill>
                <a:latin typeface="Calibri"/>
              </a:rPr>
              <a:t>2- Forte aptitude et compétence</a:t>
            </a: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000000"/>
                </a:solidFill>
                <a:latin typeface="Calibri"/>
              </a:rPr>
              <a:t>3- Avoir des valeurs: gout du risque, autonomie, leadership, ténacité, confiance en soi</a:t>
            </a: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000000"/>
                </a:solidFill>
                <a:latin typeface="Calibri"/>
              </a:rPr>
              <a:t>Disposer d’idées et de marchés</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nSpc>
                <a:spcPct val="90000"/>
              </a:lnSpc>
              <a:spcBef>
                <a:spcPts val="751"/>
              </a:spcBef>
              <a:buNone/>
              <a:tabLst>
                <a:tab algn="l" pos="0"/>
              </a:tabLst>
            </a:pPr>
            <a:endParaRPr b="0" lang="fr-FR" sz="21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611640" y="428400"/>
            <a:ext cx="7920360" cy="2169000"/>
          </a:xfrm>
          <a:prstGeom prst="rect">
            <a:avLst/>
          </a:prstGeom>
          <a:noFill/>
          <a:ln w="0">
            <a:noFill/>
          </a:ln>
        </p:spPr>
        <p:txBody>
          <a:bodyPr numCol="1" spcCol="0" anchor="b">
            <a:noAutofit/>
          </a:bodyPr>
          <a:p>
            <a:pPr indent="0" algn="ctr">
              <a:lnSpc>
                <a:spcPct val="90000"/>
              </a:lnSpc>
              <a:buNone/>
            </a:pPr>
            <a:r>
              <a:rPr b="1" lang="fr-FR" sz="6000" spc="-1" strike="noStrike">
                <a:solidFill>
                  <a:srgbClr val="000000"/>
                </a:solidFill>
                <a:latin typeface="Alef"/>
              </a:rPr>
              <a:t>LE MODELE ENTREPRENEURIAL </a:t>
            </a:r>
            <a:endParaRPr b="0" lang="fr-FR" sz="6000" spc="-1" strike="noStrike">
              <a:solidFill>
                <a:srgbClr val="000000"/>
              </a:solidFill>
              <a:latin typeface="Calibri"/>
            </a:endParaRPr>
          </a:p>
        </p:txBody>
      </p:sp>
      <p:sp>
        <p:nvSpPr>
          <p:cNvPr id="271" name="Zone de texte 1"/>
          <p:cNvSpPr/>
          <p:nvPr/>
        </p:nvSpPr>
        <p:spPr>
          <a:xfrm>
            <a:off x="1187640" y="2709000"/>
            <a:ext cx="6307200" cy="1258920"/>
          </a:xfrm>
          <a:prstGeom prst="rect">
            <a:avLst/>
          </a:prstGeom>
          <a:gradFill rotWithShape="0">
            <a:gsLst>
              <a:gs pos="0">
                <a:srgbClr val="f7bca4"/>
              </a:gs>
              <a:gs pos="100000">
                <a:srgbClr val="f4b196"/>
              </a:gs>
            </a:gsLst>
            <a:lin ang="5400000"/>
          </a:gradFill>
          <a:ln>
            <a:solidFill>
              <a:srgbClr val="00b050"/>
            </a:solidFill>
          </a:ln>
        </p:spPr>
        <p:style>
          <a:lnRef idx="1">
            <a:schemeClr val="accent2"/>
          </a:lnRef>
          <a:fillRef idx="2">
            <a:schemeClr val="accent2"/>
          </a:fillRef>
          <a:effectRef idx="1">
            <a:schemeClr val="accent2"/>
          </a:effectRef>
          <a:fontRef idx="minor"/>
        </p:style>
        <p:txBody>
          <a:bodyPr numCol="1" spcCol="0" anchor="t">
            <a:noAutofit/>
          </a:bodyPr>
          <a:p>
            <a:pPr algn="ctr">
              <a:lnSpc>
                <a:spcPct val="107000"/>
              </a:lnSpc>
              <a:spcAft>
                <a:spcPts val="799"/>
              </a:spcAft>
            </a:pPr>
            <a:r>
              <a:rPr b="0" lang="fr-FR" sz="8800" spc="-1" strike="noStrike">
                <a:solidFill>
                  <a:srgbClr val="000000"/>
                </a:solidFill>
                <a:latin typeface="Calibri"/>
                <a:ea typeface="Calibri"/>
              </a:rPr>
              <a:t> </a:t>
            </a:r>
            <a:r>
              <a:rPr b="0" lang="fr-FR" sz="8800" spc="-1" strike="noStrike">
                <a:solidFill>
                  <a:srgbClr val="000000"/>
                </a:solidFill>
                <a:latin typeface="Calibri"/>
                <a:ea typeface="Calibri"/>
              </a:rPr>
              <a:t>X  =   </a:t>
            </a:r>
            <a:r>
              <a:rPr b="0" lang="fr-FR" sz="8800" spc="-1" strike="noStrike">
                <a:solidFill>
                  <a:srgbClr val="00b050"/>
                </a:solidFill>
                <a:latin typeface="Calibri"/>
                <a:ea typeface="Calibri"/>
              </a:rPr>
              <a:t>Y</a:t>
            </a:r>
            <a:r>
              <a:rPr b="0" lang="fr-FR" sz="8800" spc="-1" strike="noStrike">
                <a:solidFill>
                  <a:srgbClr val="000000"/>
                </a:solidFill>
                <a:latin typeface="Calibri"/>
                <a:ea typeface="Calibri"/>
              </a:rPr>
              <a:t>  +   </a:t>
            </a:r>
            <a:r>
              <a:rPr b="0" lang="fr-FR" sz="8800" spc="-1" strike="noStrike">
                <a:solidFill>
                  <a:srgbClr val="0000ff"/>
                </a:solidFill>
                <a:latin typeface="Calibri"/>
                <a:ea typeface="Calibri"/>
              </a:rPr>
              <a:t>Z</a:t>
            </a:r>
            <a:endParaRPr b="0" lang="fr-FR" sz="8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ZoneTexte 2"/>
          <p:cNvSpPr/>
          <p:nvPr/>
        </p:nvSpPr>
        <p:spPr>
          <a:xfrm>
            <a:off x="0" y="44640"/>
            <a:ext cx="9143640" cy="146628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pPr>
            <a:r>
              <a:rPr b="0" lang="fr-FR" sz="2000" spc="-1" strike="noStrike">
                <a:solidFill>
                  <a:srgbClr val="000000"/>
                </a:solidFill>
                <a:latin typeface="Arial"/>
                <a:ea typeface="Calibri"/>
              </a:rPr>
              <a:t>Le Modèle entrepreneurial vous permet de passer de votre </a:t>
            </a:r>
            <a:r>
              <a:rPr b="1" lang="fr-FR" sz="2000" spc="-1" strike="noStrike">
                <a:solidFill>
                  <a:srgbClr val="ff0000"/>
                </a:solidFill>
                <a:latin typeface="Arial"/>
                <a:ea typeface="Calibri"/>
              </a:rPr>
              <a:t>IDEE</a:t>
            </a:r>
            <a:r>
              <a:rPr b="0" lang="fr-FR" sz="2000" spc="-1" strike="noStrike">
                <a:solidFill>
                  <a:srgbClr val="000000"/>
                </a:solidFill>
                <a:latin typeface="Arial"/>
                <a:ea typeface="Calibri"/>
              </a:rPr>
              <a:t> à un </a:t>
            </a:r>
            <a:r>
              <a:rPr b="1" lang="fr-FR" sz="2000" spc="-1" strike="noStrike">
                <a:solidFill>
                  <a:srgbClr val="00b050"/>
                </a:solidFill>
                <a:latin typeface="Arial"/>
                <a:ea typeface="Calibri"/>
              </a:rPr>
              <a:t>PROJET</a:t>
            </a:r>
            <a:endParaRPr b="0" lang="fr-FR" sz="2000" spc="-1" strike="noStrike">
              <a:solidFill>
                <a:srgbClr val="000000"/>
              </a:solidFill>
              <a:latin typeface="Arial"/>
            </a:endParaRPr>
          </a:p>
          <a:p>
            <a:pPr algn="just">
              <a:lnSpc>
                <a:spcPct val="107000"/>
              </a:lnSpc>
              <a:spcAft>
                <a:spcPts val="799"/>
              </a:spcAft>
            </a:pPr>
            <a:r>
              <a:rPr b="1" lang="fr-FR" sz="2000" spc="-1" strike="noStrike">
                <a:solidFill>
                  <a:srgbClr val="000000"/>
                </a:solidFill>
                <a:latin typeface="Arial"/>
                <a:ea typeface="Calibri"/>
              </a:rPr>
              <a:t>C’et une équation à trois inconnus : </a:t>
            </a:r>
            <a:endParaRPr b="0" lang="fr-FR" sz="2000" spc="-1" strike="noStrike">
              <a:solidFill>
                <a:srgbClr val="000000"/>
              </a:solidFill>
              <a:latin typeface="Arial"/>
            </a:endParaRPr>
          </a:p>
          <a:p>
            <a:pPr algn="just">
              <a:lnSpc>
                <a:spcPct val="107000"/>
              </a:lnSpc>
              <a:spcAft>
                <a:spcPts val="799"/>
              </a:spcAft>
            </a:pPr>
            <a:r>
              <a:rPr b="0" lang="fr-FR" sz="2000" spc="-1" strike="noStrike">
                <a:solidFill>
                  <a:srgbClr val="000000"/>
                </a:solidFill>
                <a:latin typeface="Arial"/>
                <a:ea typeface="Calibri"/>
              </a:rPr>
              <a:t>                                                </a:t>
            </a:r>
            <a:r>
              <a:rPr b="0" lang="fr-FR" sz="3200" spc="-1" strike="noStrike">
                <a:solidFill>
                  <a:srgbClr val="000000"/>
                </a:solidFill>
                <a:latin typeface="Arial"/>
                <a:ea typeface="Calibri"/>
              </a:rPr>
              <a:t>X=</a:t>
            </a:r>
            <a:r>
              <a:rPr b="0" lang="fr-FR" sz="3200" spc="-1" strike="noStrike">
                <a:solidFill>
                  <a:srgbClr val="00b050"/>
                </a:solidFill>
                <a:latin typeface="Arial"/>
                <a:ea typeface="Calibri"/>
              </a:rPr>
              <a:t>Y</a:t>
            </a:r>
            <a:r>
              <a:rPr b="0" lang="fr-FR" sz="3200" spc="-1" strike="noStrike">
                <a:solidFill>
                  <a:srgbClr val="000000"/>
                </a:solidFill>
                <a:latin typeface="Arial"/>
                <a:ea typeface="Calibri"/>
              </a:rPr>
              <a:t>+</a:t>
            </a:r>
            <a:r>
              <a:rPr b="0" lang="fr-FR" sz="3200" spc="-1" strike="noStrike">
                <a:solidFill>
                  <a:srgbClr val="0000ff"/>
                </a:solidFill>
                <a:latin typeface="Arial"/>
                <a:ea typeface="Calibri"/>
              </a:rPr>
              <a:t>Z</a:t>
            </a:r>
            <a:endParaRPr b="0" lang="fr-FR" sz="3200" spc="-1" strike="noStrike">
              <a:solidFill>
                <a:srgbClr val="000000"/>
              </a:solidFill>
              <a:latin typeface="Arial"/>
            </a:endParaRPr>
          </a:p>
        </p:txBody>
      </p:sp>
      <p:sp>
        <p:nvSpPr>
          <p:cNvPr id="273" name="ZoneTexte 4"/>
          <p:cNvSpPr/>
          <p:nvPr/>
        </p:nvSpPr>
        <p:spPr>
          <a:xfrm>
            <a:off x="-22680" y="1268640"/>
            <a:ext cx="9143640" cy="372780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pPr>
            <a:r>
              <a:rPr b="1" lang="fr-FR" sz="3200" spc="-1" strike="noStrike">
                <a:solidFill>
                  <a:srgbClr val="000000"/>
                </a:solidFill>
                <a:latin typeface="Arial"/>
                <a:ea typeface="Calibri"/>
              </a:rPr>
              <a:t>X</a:t>
            </a:r>
            <a:r>
              <a:rPr b="0" lang="fr-FR" sz="2000" spc="-1" strike="noStrike">
                <a:solidFill>
                  <a:srgbClr val="000000"/>
                </a:solidFill>
                <a:latin typeface="Arial"/>
                <a:ea typeface="Calibri"/>
              </a:rPr>
              <a:t> : représente le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 </a:t>
            </a:r>
            <a:endParaRPr b="0" lang="fr-FR" sz="2000" spc="-1" strike="noStrike">
              <a:solidFill>
                <a:srgbClr val="000000"/>
              </a:solidFill>
              <a:latin typeface="Arial"/>
            </a:endParaRPr>
          </a:p>
          <a:p>
            <a:pPr marL="343080" indent="-343080" algn="just">
              <a:lnSpc>
                <a:spcPct val="107000"/>
              </a:lnSpc>
              <a:spcAft>
                <a:spcPts val="799"/>
              </a:spcAft>
              <a:buClr>
                <a:srgbClr val="000000"/>
              </a:buClr>
              <a:buFont typeface="Arial"/>
              <a:buChar char="•"/>
            </a:pPr>
            <a:r>
              <a:rPr b="0" lang="fr-FR" sz="2000" spc="-1" strike="noStrike">
                <a:solidFill>
                  <a:srgbClr val="000000"/>
                </a:solidFill>
                <a:latin typeface="Arial"/>
                <a:ea typeface="Calibri"/>
              </a:rPr>
              <a:t>Cela vaut dire lorsque vous mettez en place un projet, il doit toujours obéir à résoudre un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a:t>
            </a:r>
            <a:endParaRPr b="0" lang="fr-FR" sz="2000" spc="-1" strike="noStrike">
              <a:solidFill>
                <a:srgbClr val="000000"/>
              </a:solidFill>
              <a:latin typeface="Arial"/>
            </a:endParaRPr>
          </a:p>
          <a:p>
            <a:pPr marL="343080" indent="-343080" algn="just">
              <a:lnSpc>
                <a:spcPct val="107000"/>
              </a:lnSpc>
              <a:spcAft>
                <a:spcPts val="799"/>
              </a:spcAft>
              <a:buClr>
                <a:srgbClr val="000000"/>
              </a:buClr>
              <a:buFont typeface="Arial"/>
              <a:buChar char="•"/>
            </a:pPr>
            <a:r>
              <a:rPr b="0" lang="fr-FR" sz="2000" spc="-1" strike="noStrike">
                <a:solidFill>
                  <a:srgbClr val="000000"/>
                </a:solidFill>
                <a:latin typeface="Arial"/>
                <a:ea typeface="Calibri"/>
              </a:rPr>
              <a:t>Le début d’un  </a:t>
            </a:r>
            <a:r>
              <a:rPr b="1" lang="fr-FR" sz="2000" spc="-1" strike="noStrike">
                <a:solidFill>
                  <a:srgbClr val="000000"/>
                </a:solidFill>
                <a:latin typeface="Arial"/>
                <a:ea typeface="Calibri"/>
              </a:rPr>
              <a:t>PROJET</a:t>
            </a:r>
            <a:r>
              <a:rPr b="0" lang="fr-FR" sz="2000" spc="-1" strike="noStrike">
                <a:solidFill>
                  <a:srgbClr val="000000"/>
                </a:solidFill>
                <a:latin typeface="Arial"/>
                <a:ea typeface="Calibri"/>
              </a:rPr>
              <a:t> commence par le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a:t>
            </a:r>
            <a:endParaRPr b="0" lang="fr-FR" sz="2000" spc="-1" strike="noStrike">
              <a:solidFill>
                <a:srgbClr val="000000"/>
              </a:solidFill>
              <a:latin typeface="Arial"/>
            </a:endParaRPr>
          </a:p>
          <a:p>
            <a:pPr marL="343080" indent="-343080" algn="just">
              <a:lnSpc>
                <a:spcPct val="107000"/>
              </a:lnSpc>
              <a:spcAft>
                <a:spcPts val="799"/>
              </a:spcAft>
              <a:buClr>
                <a:srgbClr val="000000"/>
              </a:buClr>
              <a:buFont typeface="Arial"/>
              <a:buChar char="•"/>
            </a:pPr>
            <a:r>
              <a:rPr b="0" lang="fr-FR" sz="2000" spc="-1" strike="noStrike">
                <a:solidFill>
                  <a:srgbClr val="000000"/>
                </a:solidFill>
                <a:latin typeface="Arial"/>
                <a:ea typeface="Calibri"/>
              </a:rPr>
              <a:t>On ne peut pas mettre en place un </a:t>
            </a:r>
            <a:r>
              <a:rPr b="1" lang="fr-FR" sz="2000" spc="-1" strike="noStrike">
                <a:solidFill>
                  <a:srgbClr val="000000"/>
                </a:solidFill>
                <a:latin typeface="Arial"/>
                <a:ea typeface="Calibri"/>
              </a:rPr>
              <a:t>PROJET</a:t>
            </a:r>
            <a:r>
              <a:rPr b="0" lang="fr-FR" sz="2000" spc="-1" strike="noStrike">
                <a:solidFill>
                  <a:srgbClr val="000000"/>
                </a:solidFill>
                <a:latin typeface="Arial"/>
                <a:ea typeface="Calibri"/>
              </a:rPr>
              <a:t> lorsqu’il n’y a pas de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à résoudre. </a:t>
            </a:r>
            <a:endParaRPr b="0" lang="fr-FR" sz="2000" spc="-1" strike="noStrike">
              <a:solidFill>
                <a:srgbClr val="000000"/>
              </a:solidFill>
              <a:latin typeface="Arial"/>
            </a:endParaRPr>
          </a:p>
          <a:p>
            <a:pPr marL="343080" indent="-343080" algn="just">
              <a:lnSpc>
                <a:spcPct val="107000"/>
              </a:lnSpc>
              <a:spcAft>
                <a:spcPts val="799"/>
              </a:spcAft>
              <a:buClr>
                <a:srgbClr val="000000"/>
              </a:buClr>
              <a:buFont typeface="Arial"/>
              <a:buChar char="•"/>
            </a:pPr>
            <a:r>
              <a:rPr b="0" lang="fr-FR" sz="2000" spc="-1" strike="noStrike">
                <a:solidFill>
                  <a:srgbClr val="000000"/>
                </a:solidFill>
                <a:latin typeface="Arial"/>
                <a:ea typeface="Calibri"/>
              </a:rPr>
              <a:t>Donc, la base d’un </a:t>
            </a:r>
            <a:r>
              <a:rPr b="1" lang="fr-FR" sz="2000" spc="-1" strike="noStrike">
                <a:solidFill>
                  <a:srgbClr val="000000"/>
                </a:solidFill>
                <a:latin typeface="Arial"/>
                <a:ea typeface="Calibri"/>
              </a:rPr>
              <a:t>PROJET</a:t>
            </a:r>
            <a:r>
              <a:rPr b="0" lang="fr-FR" sz="2000" spc="-1" strike="noStrike">
                <a:solidFill>
                  <a:srgbClr val="000000"/>
                </a:solidFill>
                <a:latin typeface="Arial"/>
                <a:ea typeface="Calibri"/>
              </a:rPr>
              <a:t>, c’est le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a:t>
            </a:r>
            <a:endParaRPr b="0" lang="fr-FR" sz="2000" spc="-1" strike="noStrike">
              <a:solidFill>
                <a:srgbClr val="000000"/>
              </a:solidFill>
              <a:latin typeface="Arial"/>
            </a:endParaRPr>
          </a:p>
          <a:p>
            <a:pPr marL="343080" indent="-343080" algn="just">
              <a:lnSpc>
                <a:spcPct val="107000"/>
              </a:lnSpc>
              <a:spcAft>
                <a:spcPts val="799"/>
              </a:spcAft>
              <a:buClr>
                <a:srgbClr val="ff0000"/>
              </a:buClr>
              <a:buFont typeface="Arial"/>
              <a:buChar char="•"/>
            </a:pPr>
            <a:r>
              <a:rPr b="0" lang="fr-FR" sz="2000" spc="-1" strike="noStrike">
                <a:solidFill>
                  <a:srgbClr val="ff0000"/>
                </a:solidFill>
                <a:latin typeface="Arial"/>
                <a:ea typeface="Calibri"/>
              </a:rPr>
              <a:t>Quel est problème que vous voulez résoudre, quel est le problème que vous avez identifié dans l’environnement?????????? </a:t>
            </a:r>
            <a:endParaRPr b="0" lang="fr-FR" sz="2000" spc="-1" strike="noStrike">
              <a:solidFill>
                <a:srgbClr val="000000"/>
              </a:solidFill>
              <a:latin typeface="Arial"/>
            </a:endParaRPr>
          </a:p>
        </p:txBody>
      </p:sp>
      <p:sp>
        <p:nvSpPr>
          <p:cNvPr id="274" name="ZoneTexte 5"/>
          <p:cNvSpPr/>
          <p:nvPr/>
        </p:nvSpPr>
        <p:spPr>
          <a:xfrm>
            <a:off x="35640" y="5085360"/>
            <a:ext cx="9143640" cy="149580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pPr>
            <a:r>
              <a:rPr b="0" lang="fr-FR" sz="2000" spc="-1" strike="noStrike">
                <a:solidFill>
                  <a:srgbClr val="000000"/>
                </a:solidFill>
                <a:latin typeface="Arial"/>
                <a:ea typeface="Calibri"/>
              </a:rPr>
              <a:t>Un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peut être identifié sur vous-même, chez les autres, dans votre village, quartier, ville, région, classe, université, en Afrique, dans le monde. </a:t>
            </a:r>
            <a:endParaRPr b="0" lang="fr-FR" sz="2000" spc="-1" strike="noStrike">
              <a:solidFill>
                <a:srgbClr val="000000"/>
              </a:solidFill>
              <a:latin typeface="Arial"/>
            </a:endParaRPr>
          </a:p>
          <a:p>
            <a:pPr algn="just">
              <a:lnSpc>
                <a:spcPct val="107000"/>
              </a:lnSpc>
              <a:spcAft>
                <a:spcPts val="799"/>
              </a:spcAft>
            </a:pPr>
            <a:r>
              <a:rPr b="0" lang="fr-FR" sz="2000" spc="-1" strike="noStrike">
                <a:solidFill>
                  <a:srgbClr val="000000"/>
                </a:solidFill>
                <a:latin typeface="Arial"/>
                <a:ea typeface="Calibri"/>
              </a:rPr>
              <a:t>Donc, vous pouvez </a:t>
            </a:r>
            <a:r>
              <a:rPr b="1" lang="fr-FR" sz="2000" spc="-1" strike="noStrike">
                <a:solidFill>
                  <a:srgbClr val="ff0000"/>
                </a:solidFill>
                <a:latin typeface="Arial"/>
                <a:ea typeface="Calibri"/>
              </a:rPr>
              <a:t>RENCONTRER </a:t>
            </a:r>
            <a:r>
              <a:rPr b="0" lang="fr-FR" sz="2000" spc="-1" strike="noStrike">
                <a:solidFill>
                  <a:srgbClr val="000000"/>
                </a:solidFill>
                <a:latin typeface="Arial"/>
                <a:ea typeface="Calibri"/>
              </a:rPr>
              <a:t>un problème ou </a:t>
            </a:r>
            <a:r>
              <a:rPr b="1" lang="fr-FR" sz="2000" spc="-1" strike="noStrike">
                <a:solidFill>
                  <a:srgbClr val="ff0000"/>
                </a:solidFill>
                <a:latin typeface="Arial"/>
                <a:ea typeface="Calibri"/>
              </a:rPr>
              <a:t>OBSERVER</a:t>
            </a:r>
            <a:r>
              <a:rPr b="0" lang="fr-FR" sz="2000" spc="-1" strike="noStrike">
                <a:solidFill>
                  <a:srgbClr val="ff0000"/>
                </a:solidFill>
                <a:latin typeface="Arial"/>
                <a:ea typeface="Calibri"/>
              </a:rPr>
              <a:t> </a:t>
            </a:r>
            <a:r>
              <a:rPr b="0" lang="fr-FR" sz="2000" spc="-1" strike="noStrike">
                <a:solidFill>
                  <a:srgbClr val="000000"/>
                </a:solidFill>
                <a:latin typeface="Arial"/>
                <a:ea typeface="Calibri"/>
              </a:rPr>
              <a:t>ou</a:t>
            </a:r>
            <a:r>
              <a:rPr b="0" lang="fr-FR" sz="2000" spc="-1" strike="noStrike">
                <a:solidFill>
                  <a:srgbClr val="ff0000"/>
                </a:solidFill>
                <a:latin typeface="Arial"/>
                <a:ea typeface="Calibri"/>
              </a:rPr>
              <a:t> </a:t>
            </a:r>
            <a:r>
              <a:rPr b="1" lang="fr-FR" sz="2000" spc="-1" strike="noStrike">
                <a:solidFill>
                  <a:srgbClr val="ff0000"/>
                </a:solidFill>
                <a:latin typeface="Arial"/>
                <a:ea typeface="Calibri"/>
              </a:rPr>
              <a:t>ENTENDRE</a:t>
            </a:r>
            <a:r>
              <a:rPr b="0" lang="fr-FR" sz="2000" spc="-1" strike="noStrike">
                <a:solidFill>
                  <a:srgbClr val="ff0000"/>
                </a:solidFill>
                <a:latin typeface="Arial"/>
                <a:ea typeface="Calibri"/>
              </a:rPr>
              <a:t> </a:t>
            </a:r>
            <a:r>
              <a:rPr b="0" lang="fr-FR" sz="2000" spc="-1" strike="noStrike">
                <a:solidFill>
                  <a:srgbClr val="000000"/>
                </a:solidFill>
                <a:latin typeface="Arial"/>
                <a:ea typeface="Calibri"/>
              </a:rPr>
              <a:t>les </a:t>
            </a:r>
            <a:r>
              <a:rPr b="1" lang="fr-FR" sz="2000" spc="-1" strike="noStrike">
                <a:solidFill>
                  <a:srgbClr val="000000"/>
                </a:solidFill>
                <a:latin typeface="Arial"/>
                <a:ea typeface="Calibri"/>
              </a:rPr>
              <a:t>PROBLEMES</a:t>
            </a:r>
            <a:r>
              <a:rPr b="0" lang="fr-FR" sz="2000" spc="-1" strike="noStrike">
                <a:solidFill>
                  <a:srgbClr val="000000"/>
                </a:solidFill>
                <a:latin typeface="Arial"/>
                <a:ea typeface="Calibri"/>
              </a:rPr>
              <a:t> que les autres rencontrent </a:t>
            </a:r>
            <a:endParaRPr b="0" lang="fr-FR"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 dur="indefinite" restart="never" nodeType="tmRoot">
          <p:childTnLst>
            <p:seq>
              <p:cTn id="23" dur="indefinite" nodeType="mainSeq">
                <p:childTnLst>
                  <p:par>
                    <p:cTn id="24" fill="hold">
                      <p:stCondLst>
                        <p:cond delay="0"/>
                      </p:stCondLst>
                      <p:childTnLst>
                        <p:par>
                          <p:cTn id="25" fill="hold">
                            <p:stCondLst>
                              <p:cond delay="0"/>
                            </p:stCondLst>
                            <p:childTnLst>
                              <p:par>
                                <p:cTn id="26" nodeType="withEffect" fill="hold" presetClass="entr" presetID="2" presetSubtype="8">
                                  <p:stCondLst>
                                    <p:cond delay="0"/>
                                  </p:stCondLst>
                                  <p:childTnLst>
                                    <p:set>
                                      <p:cBhvr>
                                        <p:cTn id="27" dur="1" fill="hold">
                                          <p:stCondLst>
                                            <p:cond delay="0"/>
                                          </p:stCondLst>
                                        </p:cTn>
                                        <p:tgtEl>
                                          <p:spTgt spid="272">
                                            <p:txEl>
                                              <p:pRg st="0" end="0"/>
                                            </p:txEl>
                                          </p:spTgt>
                                        </p:tgtEl>
                                        <p:attrNameLst>
                                          <p:attrName>style.visibility</p:attrName>
                                        </p:attrNameLst>
                                      </p:cBhvr>
                                      <p:to>
                                        <p:strVal val="visible"/>
                                      </p:to>
                                    </p:set>
                                    <p:anim calcmode="lin" valueType="num">
                                      <p:cBhvr additive="repl">
                                        <p:cTn id="28" dur="500" fill="hold"/>
                                        <p:tgtEl>
                                          <p:spTgt spid="272">
                                            <p:txEl>
                                              <p:pRg st="0" end="0"/>
                                            </p:txEl>
                                          </p:spTgt>
                                        </p:tgtEl>
                                        <p:attrNameLst>
                                          <p:attrName>ppt_x</p:attrName>
                                        </p:attrNameLst>
                                      </p:cBhvr>
                                      <p:tavLst>
                                        <p:tav tm="0">
                                          <p:val>
                                            <p:strVal val="0-#ppt_w/2"/>
                                          </p:val>
                                        </p:tav>
                                        <p:tav tm="100000">
                                          <p:val>
                                            <p:strVal val="#ppt_x"/>
                                          </p:val>
                                        </p:tav>
                                      </p:tavLst>
                                    </p:anim>
                                    <p:anim calcmode="lin" valueType="num">
                                      <p:cBhvr additive="repl">
                                        <p:cTn id="29" dur="500" fill="hold"/>
                                        <p:tgtEl>
                                          <p:spTgt spid="272">
                                            <p:txEl>
                                              <p:pRg st="0" end="0"/>
                                            </p:txEl>
                                          </p:spTgt>
                                        </p:tgtEl>
                                        <p:attrNameLst>
                                          <p:attrName>ppt_y</p:attrName>
                                        </p:attrNameLst>
                                      </p:cBhvr>
                                      <p:tavLst>
                                        <p:tav tm="0">
                                          <p:val>
                                            <p:strVal val="#ppt_y"/>
                                          </p:val>
                                        </p:tav>
                                        <p:tav tm="100000">
                                          <p:val>
                                            <p:strVal val="#ppt_y"/>
                                          </p:val>
                                        </p:tav>
                                      </p:tavLst>
                                    </p:anim>
                                  </p:childTnLst>
                                </p:cTn>
                              </p:par>
                              <p:par>
                                <p:cTn id="30" nodeType="withEffect" fill="hold" presetClass="entr" presetID="2" presetSubtype="8">
                                  <p:stCondLst>
                                    <p:cond delay="0"/>
                                  </p:stCondLst>
                                  <p:childTnLst>
                                    <p:set>
                                      <p:cBhvr>
                                        <p:cTn id="31" dur="1" fill="hold">
                                          <p:stCondLst>
                                            <p:cond delay="0"/>
                                          </p:stCondLst>
                                        </p:cTn>
                                        <p:tgtEl>
                                          <p:spTgt spid="272">
                                            <p:txEl>
                                              <p:pRg st="1" end="1"/>
                                            </p:txEl>
                                          </p:spTgt>
                                        </p:tgtEl>
                                        <p:attrNameLst>
                                          <p:attrName>style.visibility</p:attrName>
                                        </p:attrNameLst>
                                      </p:cBhvr>
                                      <p:to>
                                        <p:strVal val="visible"/>
                                      </p:to>
                                    </p:set>
                                    <p:anim calcmode="lin" valueType="num">
                                      <p:cBhvr additive="repl">
                                        <p:cTn id="32" dur="500" fill="hold"/>
                                        <p:tgtEl>
                                          <p:spTgt spid="272">
                                            <p:txEl>
                                              <p:pRg st="1" end="1"/>
                                            </p:txEl>
                                          </p:spTgt>
                                        </p:tgtEl>
                                        <p:attrNameLst>
                                          <p:attrName>ppt_x</p:attrName>
                                        </p:attrNameLst>
                                      </p:cBhvr>
                                      <p:tavLst>
                                        <p:tav tm="0">
                                          <p:val>
                                            <p:strVal val="0-#ppt_w/2"/>
                                          </p:val>
                                        </p:tav>
                                        <p:tav tm="100000">
                                          <p:val>
                                            <p:strVal val="#ppt_x"/>
                                          </p:val>
                                        </p:tav>
                                      </p:tavLst>
                                    </p:anim>
                                    <p:anim calcmode="lin" valueType="num">
                                      <p:cBhvr additive="repl">
                                        <p:cTn id="33" dur="500" fill="hold"/>
                                        <p:tgtEl>
                                          <p:spTgt spid="272">
                                            <p:txEl>
                                              <p:pRg st="1" end="1"/>
                                            </p:txEl>
                                          </p:spTgt>
                                        </p:tgtEl>
                                        <p:attrNameLst>
                                          <p:attrName>ppt_y</p:attrName>
                                        </p:attrNameLst>
                                      </p:cBhvr>
                                      <p:tavLst>
                                        <p:tav tm="0">
                                          <p:val>
                                            <p:strVal val="#ppt_y"/>
                                          </p:val>
                                        </p:tav>
                                        <p:tav tm="100000">
                                          <p:val>
                                            <p:strVal val="#ppt_y"/>
                                          </p:val>
                                        </p:tav>
                                      </p:tavLst>
                                    </p:anim>
                                  </p:childTnLst>
                                </p:cTn>
                              </p:par>
                              <p:par>
                                <p:cTn id="34" nodeType="withEffect" fill="hold" presetClass="entr" presetID="2" presetSubtype="8">
                                  <p:stCondLst>
                                    <p:cond delay="0"/>
                                  </p:stCondLst>
                                  <p:childTnLst>
                                    <p:set>
                                      <p:cBhvr>
                                        <p:cTn id="35" dur="1" fill="hold">
                                          <p:stCondLst>
                                            <p:cond delay="0"/>
                                          </p:stCondLst>
                                        </p:cTn>
                                        <p:tgtEl>
                                          <p:spTgt spid="272">
                                            <p:txEl>
                                              <p:pRg st="2" end="2"/>
                                            </p:txEl>
                                          </p:spTgt>
                                        </p:tgtEl>
                                        <p:attrNameLst>
                                          <p:attrName>style.visibility</p:attrName>
                                        </p:attrNameLst>
                                      </p:cBhvr>
                                      <p:to>
                                        <p:strVal val="visible"/>
                                      </p:to>
                                    </p:set>
                                    <p:anim calcmode="lin" valueType="num">
                                      <p:cBhvr additive="repl">
                                        <p:cTn id="36" dur="500" fill="hold"/>
                                        <p:tgtEl>
                                          <p:spTgt spid="272">
                                            <p:txEl>
                                              <p:pRg st="2" end="2"/>
                                            </p:txEl>
                                          </p:spTgt>
                                        </p:tgtEl>
                                        <p:attrNameLst>
                                          <p:attrName>ppt_x</p:attrName>
                                        </p:attrNameLst>
                                      </p:cBhvr>
                                      <p:tavLst>
                                        <p:tav tm="0">
                                          <p:val>
                                            <p:strVal val="0-#ppt_w/2"/>
                                          </p:val>
                                        </p:tav>
                                        <p:tav tm="100000">
                                          <p:val>
                                            <p:strVal val="#ppt_x"/>
                                          </p:val>
                                        </p:tav>
                                      </p:tavLst>
                                    </p:anim>
                                    <p:anim calcmode="lin" valueType="num">
                                      <p:cBhvr additive="repl">
                                        <p:cTn id="37" dur="500" fill="hold"/>
                                        <p:tgtEl>
                                          <p:spTgt spid="27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nodeType="clickEffect" fill="hold" presetClass="entr" presetID="47">
                                  <p:stCondLst>
                                    <p:cond delay="0"/>
                                  </p:stCondLst>
                                  <p:childTnLst>
                                    <p:set>
                                      <p:cBhvr>
                                        <p:cTn id="41" dur="1" fill="hold">
                                          <p:stCondLst>
                                            <p:cond delay="0"/>
                                          </p:stCondLst>
                                        </p:cTn>
                                        <p:tgtEl>
                                          <p:spTgt spid="273"/>
                                        </p:tgtEl>
                                        <p:attrNameLst>
                                          <p:attrName>style.visibility</p:attrName>
                                        </p:attrNameLst>
                                      </p:cBhvr>
                                      <p:to>
                                        <p:strVal val="visible"/>
                                      </p:to>
                                    </p:set>
                                    <p:animEffect filter="fade" transition="in">
                                      <p:cBhvr additive="repl">
                                        <p:cTn id="42" dur="250"/>
                                        <p:tgtEl>
                                          <p:spTgt spid="273"/>
                                        </p:tgtEl>
                                      </p:cBhvr>
                                    </p:animEffect>
                                    <p:anim calcmode="lin" valueType="num">
                                      <p:cBhvr additive="repl">
                                        <p:cTn id="43" dur="250" fill="hold"/>
                                        <p:tgtEl>
                                          <p:spTgt spid="273"/>
                                        </p:tgtEl>
                                        <p:attrNameLst>
                                          <p:attrName>ppt_x</p:attrName>
                                        </p:attrNameLst>
                                      </p:cBhvr>
                                      <p:tavLst>
                                        <p:tav tm="0">
                                          <p:val>
                                            <p:strVal val="#ppt_x"/>
                                          </p:val>
                                        </p:tav>
                                        <p:tav tm="100000">
                                          <p:val>
                                            <p:strVal val="#ppt_x"/>
                                          </p:val>
                                        </p:tav>
                                      </p:tavLst>
                                    </p:anim>
                                    <p:anim calcmode="lin" valueType="num">
                                      <p:cBhvr additive="repl">
                                        <p:cTn id="44" dur="250" fill="hold"/>
                                        <p:tgtEl>
                                          <p:spTgt spid="273"/>
                                        </p:tgtEl>
                                        <p:attrNameLst>
                                          <p:attrName>ppt_y</p:attrName>
                                        </p:attrNameLst>
                                      </p:cBhvr>
                                      <p:tavLst>
                                        <p:tav tm="0">
                                          <p:val>
                                            <p:strVal val="#ppt_y-.1"/>
                                          </p:val>
                                        </p:tav>
                                        <p:tav tm="100000">
                                          <p:val>
                                            <p:strVal val="#ppt_y"/>
                                          </p:val>
                                        </p:tav>
                                      </p:tavLst>
                                    </p:anim>
                                  </p:childTnLst>
                                </p:cTn>
                              </p:par>
                              <p:par>
                                <p:cTn id="45" nodeType="withEffect" fill="hold" presetClass="entr" presetID="2" presetSubtype="8">
                                  <p:stCondLst>
                                    <p:cond delay="0"/>
                                  </p:stCondLst>
                                  <p:childTnLst>
                                    <p:set>
                                      <p:cBhvr>
                                        <p:cTn id="46" dur="1" fill="hold">
                                          <p:stCondLst>
                                            <p:cond delay="0"/>
                                          </p:stCondLst>
                                        </p:cTn>
                                        <p:tgtEl>
                                          <p:spTgt spid="274"/>
                                        </p:tgtEl>
                                        <p:attrNameLst>
                                          <p:attrName>style.visibility</p:attrName>
                                        </p:attrNameLst>
                                      </p:cBhvr>
                                      <p:to>
                                        <p:strVal val="visible"/>
                                      </p:to>
                                    </p:set>
                                    <p:anim calcmode="lin" valueType="num">
                                      <p:cBhvr additive="repl">
                                        <p:cTn id="47" dur="500" fill="hold"/>
                                        <p:tgtEl>
                                          <p:spTgt spid="274"/>
                                        </p:tgtEl>
                                        <p:attrNameLst>
                                          <p:attrName>ppt_x</p:attrName>
                                        </p:attrNameLst>
                                      </p:cBhvr>
                                      <p:tavLst>
                                        <p:tav tm="0">
                                          <p:val>
                                            <p:strVal val="0-#ppt_w/2"/>
                                          </p:val>
                                        </p:tav>
                                        <p:tav tm="100000">
                                          <p:val>
                                            <p:strVal val="#ppt_x"/>
                                          </p:val>
                                        </p:tav>
                                      </p:tavLst>
                                    </p:anim>
                                    <p:anim calcmode="lin" valueType="num">
                                      <p:cBhvr additive="repl">
                                        <p:cTn id="48" dur="500" fill="hold"/>
                                        <p:tgtEl>
                                          <p:spTgt spid="2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Rectangle 3"/>
          <p:cNvSpPr/>
          <p:nvPr/>
        </p:nvSpPr>
        <p:spPr>
          <a:xfrm>
            <a:off x="2376360" y="2012400"/>
            <a:ext cx="2771280" cy="402840"/>
          </a:xfrm>
          <a:prstGeom prst="rect">
            <a:avLst/>
          </a:prstGeom>
          <a:solidFill>
            <a:srgbClr val="92d050"/>
          </a:solidFill>
          <a:ln>
            <a:solidFill>
              <a:srgbClr val="af5c24"/>
            </a:solidFill>
          </a:ln>
        </p:spPr>
        <p:style>
          <a:lnRef idx="2">
            <a:schemeClr val="accent2">
              <a:shade val="50000"/>
            </a:schemeClr>
          </a:lnRef>
          <a:fillRef idx="1">
            <a:schemeClr val="accent2"/>
          </a:fillRef>
          <a:effectRef idx="0">
            <a:schemeClr val="accent2"/>
          </a:effectRef>
          <a:fontRef idx="minor"/>
        </p:style>
        <p:txBody>
          <a:bodyPr lIns="90000" rIns="90000" tIns="45000" bIns="45000" anchor="ctr">
            <a:noAutofit/>
          </a:bodyPr>
          <a:p>
            <a:pPr algn="ctr">
              <a:lnSpc>
                <a:spcPct val="100000"/>
              </a:lnSpc>
            </a:pPr>
            <a:r>
              <a:rPr b="1" lang="fr-FR" sz="1800" spc="-1" strike="noStrike">
                <a:solidFill>
                  <a:schemeClr val="lt1"/>
                </a:solidFill>
                <a:latin typeface="Arial"/>
              </a:rPr>
              <a:t>SOLUTION</a:t>
            </a:r>
            <a:endParaRPr b="0" lang="fr-FR" sz="1800" spc="-1" strike="noStrike">
              <a:solidFill>
                <a:srgbClr val="000000"/>
              </a:solidFill>
              <a:latin typeface="Arial"/>
            </a:endParaRPr>
          </a:p>
        </p:txBody>
      </p:sp>
      <p:sp>
        <p:nvSpPr>
          <p:cNvPr id="276" name="Rectangle 5"/>
          <p:cNvSpPr/>
          <p:nvPr/>
        </p:nvSpPr>
        <p:spPr>
          <a:xfrm>
            <a:off x="5611320" y="2055600"/>
            <a:ext cx="3237480" cy="359640"/>
          </a:xfrm>
          <a:prstGeom prst="rect">
            <a:avLst/>
          </a:prstGeom>
          <a:solidFill>
            <a:srgbClr val="00b0f0"/>
          </a:solid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chemeClr val="lt1"/>
                </a:solidFill>
                <a:latin typeface="Arial"/>
              </a:rPr>
              <a:t>EQUIPE</a:t>
            </a:r>
            <a:endParaRPr b="0" lang="fr-FR" sz="1800" spc="-1" strike="noStrike">
              <a:solidFill>
                <a:srgbClr val="000000"/>
              </a:solidFill>
              <a:latin typeface="Arial"/>
            </a:endParaRPr>
          </a:p>
        </p:txBody>
      </p:sp>
      <p:cxnSp>
        <p:nvCxnSpPr>
          <p:cNvPr id="277" name="Connecteur droit avec flèche 11"/>
          <p:cNvCxnSpPr/>
          <p:nvPr/>
        </p:nvCxnSpPr>
        <p:spPr>
          <a:xfrm flipH="1">
            <a:off x="1763640" y="1263240"/>
            <a:ext cx="504360" cy="360"/>
          </a:xfrm>
          <a:prstGeom prst="straightConnector1">
            <a:avLst/>
          </a:prstGeom>
          <a:ln w="47625">
            <a:solidFill>
              <a:srgbClr val="000000"/>
            </a:solidFill>
            <a:tailEnd len="med" type="stealth" w="med"/>
          </a:ln>
        </p:spPr>
      </p:cxnSp>
      <p:sp>
        <p:nvSpPr>
          <p:cNvPr id="278" name="ZoneTexte 14"/>
          <p:cNvSpPr/>
          <p:nvPr/>
        </p:nvSpPr>
        <p:spPr>
          <a:xfrm>
            <a:off x="2396520" y="2415600"/>
            <a:ext cx="2800080" cy="420840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algn="just">
              <a:lnSpc>
                <a:spcPct val="107000"/>
              </a:lnSpc>
              <a:spcAft>
                <a:spcPts val="799"/>
              </a:spcAft>
            </a:pPr>
            <a:r>
              <a:rPr b="0" lang="fr-FR" sz="1800" spc="-1" strike="noStrike">
                <a:solidFill>
                  <a:srgbClr val="000000"/>
                </a:solidFill>
                <a:latin typeface="Arial"/>
                <a:ea typeface="Calibri"/>
              </a:rPr>
              <a:t>Après le </a:t>
            </a:r>
            <a:r>
              <a:rPr b="1" lang="fr-FR" sz="1800" spc="-1" strike="noStrike">
                <a:solidFill>
                  <a:srgbClr val="000000"/>
                </a:solidFill>
                <a:latin typeface="Arial"/>
                <a:ea typeface="Calibri"/>
              </a:rPr>
              <a:t>PROBLEME, </a:t>
            </a:r>
            <a:r>
              <a:rPr b="0" lang="fr-FR" sz="1800" spc="-1" strike="noStrike">
                <a:solidFill>
                  <a:srgbClr val="000000"/>
                </a:solidFill>
                <a:latin typeface="Arial"/>
                <a:ea typeface="Calibri"/>
              </a:rPr>
              <a:t>vient la </a:t>
            </a:r>
            <a:r>
              <a:rPr b="1" lang="fr-FR" sz="1800" spc="-1" strike="noStrike">
                <a:solidFill>
                  <a:srgbClr val="00b050"/>
                </a:solidFill>
                <a:latin typeface="Arial"/>
                <a:ea typeface="Calibri"/>
              </a:rPr>
              <a:t>SOLUTION</a:t>
            </a:r>
            <a:endParaRPr b="0" lang="fr-FR" sz="1800" spc="-1" strike="noStrike">
              <a:solidFill>
                <a:srgbClr val="000000"/>
              </a:solidFill>
              <a:latin typeface="Arial"/>
            </a:endParaRPr>
          </a:p>
          <a:p>
            <a:pPr algn="just">
              <a:lnSpc>
                <a:spcPct val="107000"/>
              </a:lnSpc>
              <a:spcAft>
                <a:spcPts val="799"/>
              </a:spcAft>
            </a:pPr>
            <a:r>
              <a:rPr b="0" lang="fr-FR" sz="1800" spc="-1" strike="noStrike">
                <a:solidFill>
                  <a:srgbClr val="000000"/>
                </a:solidFill>
                <a:latin typeface="Arial"/>
                <a:ea typeface="Calibri"/>
              </a:rPr>
              <a:t>La </a:t>
            </a:r>
            <a:r>
              <a:rPr b="1" lang="fr-FR" sz="1800" spc="-1" strike="noStrike">
                <a:solidFill>
                  <a:srgbClr val="00b050"/>
                </a:solidFill>
                <a:latin typeface="Arial"/>
                <a:ea typeface="Calibri"/>
              </a:rPr>
              <a:t>SOLUTION</a:t>
            </a:r>
            <a:r>
              <a:rPr b="0" lang="fr-FR" sz="1800" spc="-1" strike="noStrike">
                <a:solidFill>
                  <a:srgbClr val="000000"/>
                </a:solidFill>
                <a:latin typeface="Arial"/>
                <a:ea typeface="Calibri"/>
              </a:rPr>
              <a:t> doit être précise en fonction du </a:t>
            </a:r>
            <a:r>
              <a:rPr b="1" lang="fr-FR" sz="1800" spc="-1" strike="noStrike">
                <a:solidFill>
                  <a:srgbClr val="000000"/>
                </a:solidFill>
                <a:latin typeface="Arial"/>
                <a:ea typeface="Calibri"/>
              </a:rPr>
              <a:t>PROBLEME</a:t>
            </a:r>
            <a:r>
              <a:rPr b="0" lang="fr-FR" sz="1800" spc="-1" strike="noStrike">
                <a:solidFill>
                  <a:srgbClr val="000000"/>
                </a:solidFill>
                <a:latin typeface="Arial"/>
                <a:ea typeface="Calibri"/>
              </a:rPr>
              <a:t> que vous avez identifié</a:t>
            </a:r>
            <a:endParaRPr b="0" lang="fr-FR" sz="1800" spc="-1" strike="noStrike">
              <a:solidFill>
                <a:srgbClr val="000000"/>
              </a:solidFill>
              <a:latin typeface="Arial"/>
            </a:endParaRPr>
          </a:p>
          <a:p>
            <a:pPr algn="just">
              <a:lnSpc>
                <a:spcPct val="107000"/>
              </a:lnSpc>
              <a:spcAft>
                <a:spcPts val="799"/>
              </a:spcAft>
            </a:pPr>
            <a:r>
              <a:rPr b="0" lang="fr-FR" sz="1800" spc="-1" strike="noStrike">
                <a:solidFill>
                  <a:srgbClr val="000000"/>
                </a:solidFill>
                <a:latin typeface="Arial"/>
                <a:ea typeface="Calibri"/>
              </a:rPr>
              <a:t>Tout  </a:t>
            </a:r>
            <a:r>
              <a:rPr b="1" lang="fr-FR" sz="1800" spc="-1" strike="noStrike">
                <a:solidFill>
                  <a:srgbClr val="000000"/>
                </a:solidFill>
                <a:latin typeface="Arial"/>
                <a:ea typeface="Calibri"/>
              </a:rPr>
              <a:t>PROBLEME </a:t>
            </a:r>
            <a:r>
              <a:rPr b="0" lang="fr-FR" sz="1800" spc="-1" strike="noStrike">
                <a:solidFill>
                  <a:srgbClr val="000000"/>
                </a:solidFill>
                <a:latin typeface="Arial"/>
                <a:ea typeface="Calibri"/>
              </a:rPr>
              <a:t>qui n’a pas de </a:t>
            </a:r>
            <a:r>
              <a:rPr b="1" lang="fr-FR" sz="1800" spc="-1" strike="noStrike">
                <a:solidFill>
                  <a:srgbClr val="00b050"/>
                </a:solidFill>
                <a:latin typeface="Arial"/>
                <a:ea typeface="Calibri"/>
              </a:rPr>
              <a:t>SOLUTION</a:t>
            </a:r>
            <a:r>
              <a:rPr b="1" lang="fr-FR" sz="1800" spc="-1" strike="noStrike">
                <a:solidFill>
                  <a:srgbClr val="000000"/>
                </a:solidFill>
                <a:latin typeface="Arial"/>
                <a:ea typeface="Calibri"/>
              </a:rPr>
              <a:t> </a:t>
            </a:r>
            <a:r>
              <a:rPr b="0" lang="fr-FR" sz="1800" spc="-1" strike="noStrike">
                <a:solidFill>
                  <a:srgbClr val="000000"/>
                </a:solidFill>
                <a:latin typeface="Arial"/>
                <a:ea typeface="Calibri"/>
              </a:rPr>
              <a:t>n’est pas un</a:t>
            </a:r>
            <a:r>
              <a:rPr b="1" lang="fr-FR" sz="1800" spc="-1" strike="noStrike">
                <a:solidFill>
                  <a:srgbClr val="000000"/>
                </a:solidFill>
                <a:latin typeface="Arial"/>
                <a:ea typeface="Calibri"/>
              </a:rPr>
              <a:t> PROBLEME</a:t>
            </a:r>
            <a:endParaRPr b="0" lang="fr-FR" sz="1800" spc="-1" strike="noStrike">
              <a:solidFill>
                <a:srgbClr val="000000"/>
              </a:solidFill>
              <a:latin typeface="Arial"/>
            </a:endParaRPr>
          </a:p>
          <a:p>
            <a:pPr algn="just">
              <a:lnSpc>
                <a:spcPct val="107000"/>
              </a:lnSpc>
              <a:spcAft>
                <a:spcPts val="799"/>
              </a:spcAft>
            </a:pPr>
            <a:r>
              <a:rPr b="0" lang="fr-FR" sz="1800" spc="-1" strike="noStrike">
                <a:solidFill>
                  <a:srgbClr val="000000"/>
                </a:solidFill>
                <a:latin typeface="Arial"/>
                <a:ea typeface="Calibri"/>
              </a:rPr>
              <a:t>N’essayer par d’apporter plusieurs </a:t>
            </a:r>
            <a:r>
              <a:rPr b="1" lang="fr-FR" sz="1800" spc="-1" strike="noStrike">
                <a:solidFill>
                  <a:srgbClr val="000000"/>
                </a:solidFill>
                <a:latin typeface="Arial"/>
                <a:ea typeface="Calibri"/>
              </a:rPr>
              <a:t>SOLUTIONS </a:t>
            </a:r>
            <a:r>
              <a:rPr b="0" lang="fr-FR" sz="1800" spc="-1" strike="noStrike">
                <a:solidFill>
                  <a:srgbClr val="000000"/>
                </a:solidFill>
                <a:latin typeface="Arial"/>
                <a:ea typeface="Calibri"/>
              </a:rPr>
              <a:t>à un ou plusieurs </a:t>
            </a:r>
            <a:r>
              <a:rPr b="1" lang="fr-FR" sz="1800" spc="-1" strike="noStrike">
                <a:solidFill>
                  <a:srgbClr val="000000"/>
                </a:solidFill>
                <a:latin typeface="Arial"/>
                <a:ea typeface="Calibri"/>
              </a:rPr>
              <a:t>PROBLEME(s)</a:t>
            </a:r>
            <a:endParaRPr b="0" lang="fr-FR" sz="1800" spc="-1" strike="noStrike">
              <a:solidFill>
                <a:srgbClr val="000000"/>
              </a:solidFill>
              <a:latin typeface="Arial"/>
            </a:endParaRPr>
          </a:p>
        </p:txBody>
      </p:sp>
      <p:pic>
        <p:nvPicPr>
          <p:cNvPr id="279" name="Picture 2" descr="Icône De Mal De Tête, Douleur D&amp;#39;homme Avec Douleur Dans La Tête  Illustration de Vecteur - Illustration du frustré, fond: 148966179"/>
          <p:cNvPicPr/>
          <p:nvPr/>
        </p:nvPicPr>
        <p:blipFill>
          <a:blip r:embed="rId1"/>
          <a:stretch/>
        </p:blipFill>
        <p:spPr>
          <a:xfrm>
            <a:off x="29880" y="384480"/>
            <a:ext cx="1747080" cy="1670760"/>
          </a:xfrm>
          <a:prstGeom prst="rect">
            <a:avLst/>
          </a:prstGeom>
          <a:ln w="0">
            <a:noFill/>
          </a:ln>
        </p:spPr>
      </p:pic>
      <p:sp>
        <p:nvSpPr>
          <p:cNvPr id="280" name="Rectangle 8"/>
          <p:cNvSpPr/>
          <p:nvPr/>
        </p:nvSpPr>
        <p:spPr>
          <a:xfrm>
            <a:off x="-36360" y="2012400"/>
            <a:ext cx="2212920" cy="402840"/>
          </a:xfrm>
          <a:prstGeom prst="rect">
            <a:avLst/>
          </a:prstGeom>
          <a:solidFill>
            <a:schemeClr val="bg2">
              <a:lumMod val="25000"/>
            </a:schemeClr>
          </a:solid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chemeClr val="lt1"/>
                </a:solidFill>
                <a:latin typeface="Arial"/>
              </a:rPr>
              <a:t>PROBLEME</a:t>
            </a:r>
            <a:endParaRPr b="0" lang="fr-FR" sz="1800" spc="-1" strike="noStrike">
              <a:solidFill>
                <a:srgbClr val="ffffff"/>
              </a:solidFill>
              <a:latin typeface="Arial"/>
            </a:endParaRPr>
          </a:p>
        </p:txBody>
      </p:sp>
      <p:pic>
        <p:nvPicPr>
          <p:cNvPr id="281" name="Picture 4" descr="Médicament générique : définition, sécurité et efficacité des génériques -  Doctissimo"/>
          <p:cNvPicPr/>
          <p:nvPr/>
        </p:nvPicPr>
        <p:blipFill>
          <a:blip r:embed="rId2"/>
          <a:stretch/>
        </p:blipFill>
        <p:spPr>
          <a:xfrm>
            <a:off x="2396520" y="426960"/>
            <a:ext cx="2800080" cy="1628280"/>
          </a:xfrm>
          <a:prstGeom prst="rect">
            <a:avLst/>
          </a:prstGeom>
          <a:ln w="0">
            <a:noFill/>
          </a:ln>
        </p:spPr>
      </p:pic>
      <p:pic>
        <p:nvPicPr>
          <p:cNvPr id="282" name="Picture 6" descr="Comment clarifier les contributions des membres d'une &quot;équipe projet&quot; pour  gérer les interfaces avec les &quot; parties prenantes&quot; ? Par Dominique BERIOT -  ManagerSante.com®"/>
          <p:cNvPicPr/>
          <p:nvPr/>
        </p:nvPicPr>
        <p:blipFill>
          <a:blip r:embed="rId3"/>
          <a:stretch/>
        </p:blipFill>
        <p:spPr>
          <a:xfrm>
            <a:off x="5648040" y="332640"/>
            <a:ext cx="2771280" cy="1722600"/>
          </a:xfrm>
          <a:prstGeom prst="rect">
            <a:avLst/>
          </a:prstGeom>
          <a:ln w="0">
            <a:noFill/>
          </a:ln>
        </p:spPr>
      </p:pic>
      <p:cxnSp>
        <p:nvCxnSpPr>
          <p:cNvPr id="283" name="Connecteur droit avec flèche 21"/>
          <p:cNvCxnSpPr/>
          <p:nvPr/>
        </p:nvCxnSpPr>
        <p:spPr>
          <a:xfrm flipH="1">
            <a:off x="5196600" y="1219680"/>
            <a:ext cx="504360" cy="360"/>
          </a:xfrm>
          <a:prstGeom prst="straightConnector1">
            <a:avLst/>
          </a:prstGeom>
          <a:ln w="47625">
            <a:solidFill>
              <a:srgbClr val="000000"/>
            </a:solidFill>
            <a:tailEnd len="med" type="stealth" w="med"/>
          </a:ln>
        </p:spPr>
      </p:cxnSp>
      <p:sp>
        <p:nvSpPr>
          <p:cNvPr id="284" name="ZoneTexte 23"/>
          <p:cNvSpPr/>
          <p:nvPr/>
        </p:nvSpPr>
        <p:spPr>
          <a:xfrm>
            <a:off x="5611320" y="2415600"/>
            <a:ext cx="3282120" cy="4298760"/>
          </a:xfrm>
          <a:prstGeom prst="rect">
            <a:avLst/>
          </a:prstGeom>
          <a:solidFill>
            <a:schemeClr val="accent2">
              <a:lumMod val="20000"/>
              <a:lumOff val="80000"/>
            </a:schemeClr>
          </a:solidFill>
          <a:ln w="0">
            <a:noFill/>
          </a:ln>
        </p:spPr>
        <p:style>
          <a:lnRef idx="0"/>
          <a:fillRef idx="0"/>
          <a:effectRef idx="0"/>
          <a:fontRef idx="minor"/>
        </p:style>
        <p:txBody>
          <a:bodyPr lIns="90000" rIns="90000" tIns="45000" bIns="45000" anchor="t">
            <a:spAutoFit/>
          </a:bodyPr>
          <a:p>
            <a:pPr algn="just">
              <a:lnSpc>
                <a:spcPct val="107000"/>
              </a:lnSpc>
              <a:spcAft>
                <a:spcPts val="799"/>
              </a:spcAft>
            </a:pPr>
            <a:r>
              <a:rPr b="0" lang="fr-FR" sz="1800" spc="-1" strike="noStrike">
                <a:solidFill>
                  <a:srgbClr val="000000"/>
                </a:solidFill>
                <a:latin typeface="Arial"/>
                <a:ea typeface="Calibri"/>
              </a:rPr>
              <a:t>Après la </a:t>
            </a:r>
            <a:r>
              <a:rPr b="1" lang="fr-FR" sz="1800" spc="-1" strike="noStrike">
                <a:solidFill>
                  <a:srgbClr val="00b050"/>
                </a:solidFill>
                <a:latin typeface="Arial"/>
                <a:ea typeface="Calibri"/>
              </a:rPr>
              <a:t>SOLUTION</a:t>
            </a:r>
            <a:r>
              <a:rPr b="1" lang="fr-FR" sz="1800" spc="-1" strike="noStrike">
                <a:solidFill>
                  <a:srgbClr val="000000"/>
                </a:solidFill>
                <a:latin typeface="Arial"/>
                <a:ea typeface="Calibri"/>
              </a:rPr>
              <a:t>, </a:t>
            </a:r>
            <a:r>
              <a:rPr b="0" lang="fr-FR" sz="1800" spc="-1" strike="noStrike">
                <a:solidFill>
                  <a:srgbClr val="000000"/>
                </a:solidFill>
                <a:latin typeface="Arial"/>
                <a:ea typeface="Calibri"/>
              </a:rPr>
              <a:t>vient </a:t>
            </a:r>
            <a:r>
              <a:rPr b="1" lang="fr-FR" sz="1800" spc="-1" strike="noStrike">
                <a:solidFill>
                  <a:srgbClr val="000000"/>
                </a:solidFill>
                <a:latin typeface="Arial"/>
                <a:ea typeface="Calibri"/>
              </a:rPr>
              <a:t>l’</a:t>
            </a:r>
            <a:r>
              <a:rPr b="1" lang="fr-FR" sz="1800" spc="-1" strike="noStrike">
                <a:solidFill>
                  <a:srgbClr val="0070c0"/>
                </a:solidFill>
                <a:latin typeface="Arial"/>
                <a:ea typeface="Calibri"/>
              </a:rPr>
              <a:t>EQUIPE</a:t>
            </a:r>
            <a:r>
              <a:rPr b="1" lang="fr-FR" sz="1800" spc="-1" strike="noStrike">
                <a:solidFill>
                  <a:srgbClr val="000000"/>
                </a:solidFill>
                <a:latin typeface="Arial"/>
                <a:ea typeface="Calibri"/>
              </a:rPr>
              <a:t> </a:t>
            </a:r>
            <a:r>
              <a:rPr b="0" lang="fr-FR" sz="1800" spc="-1" strike="noStrike">
                <a:solidFill>
                  <a:srgbClr val="000000"/>
                </a:solidFill>
                <a:latin typeface="Arial"/>
                <a:ea typeface="Calibri"/>
              </a:rPr>
              <a:t>avec qui vous allez collaborer  pour pouvoir apporter la </a:t>
            </a:r>
            <a:r>
              <a:rPr b="1" lang="fr-FR" sz="1800" spc="-1" strike="noStrike">
                <a:solidFill>
                  <a:srgbClr val="00b050"/>
                </a:solidFill>
                <a:latin typeface="Arial"/>
                <a:ea typeface="Calibri"/>
              </a:rPr>
              <a:t>SOLUTION</a:t>
            </a:r>
            <a:r>
              <a:rPr b="1" lang="fr-FR" sz="1800" spc="-1" strike="noStrike">
                <a:solidFill>
                  <a:srgbClr val="000000"/>
                </a:solidFill>
                <a:latin typeface="Arial"/>
                <a:ea typeface="Calibri"/>
              </a:rPr>
              <a:t> qui permet de résoudre le PROBLEME</a:t>
            </a:r>
            <a:endParaRPr b="0" lang="fr-FR" sz="1800" spc="-1" strike="noStrike">
              <a:solidFill>
                <a:srgbClr val="000000"/>
              </a:solidFill>
              <a:latin typeface="Arial"/>
            </a:endParaRPr>
          </a:p>
          <a:p>
            <a:pPr algn="just">
              <a:lnSpc>
                <a:spcPct val="107000"/>
              </a:lnSpc>
              <a:spcAft>
                <a:spcPts val="799"/>
              </a:spcAft>
            </a:pPr>
            <a:r>
              <a:rPr b="1" lang="fr-FR" sz="1800" spc="-1" strike="noStrike">
                <a:solidFill>
                  <a:srgbClr val="000000"/>
                </a:solidFill>
                <a:latin typeface="Arial"/>
                <a:ea typeface="Calibri"/>
              </a:rPr>
              <a:t>Une EQUIPE </a:t>
            </a:r>
            <a:r>
              <a:rPr b="0" lang="fr-FR" sz="1800" spc="-1" strike="noStrike">
                <a:solidFill>
                  <a:srgbClr val="000000"/>
                </a:solidFill>
                <a:latin typeface="Arial"/>
                <a:ea typeface="Calibri"/>
              </a:rPr>
              <a:t>diversifiée, genrée, intergénérationnelle,</a:t>
            </a:r>
            <a:r>
              <a:rPr b="1" lang="fr-FR" sz="1800" spc="-1" strike="noStrike">
                <a:solidFill>
                  <a:srgbClr val="000000"/>
                </a:solidFill>
                <a:latin typeface="Arial"/>
                <a:ea typeface="Calibri"/>
              </a:rPr>
              <a:t> </a:t>
            </a:r>
            <a:r>
              <a:rPr b="0" lang="fr-FR" sz="1800" spc="-1" strike="noStrike">
                <a:solidFill>
                  <a:srgbClr val="000000"/>
                </a:solidFill>
                <a:latin typeface="Arial"/>
                <a:ea typeface="Calibri"/>
              </a:rPr>
              <a:t>soudée, dynamique, volontaire, motivée, qui partage les mêmes valeurs, les mêmes croyances, convictions que vous, prête à mouiller le maillon. </a:t>
            </a:r>
            <a:endParaRPr b="0" lang="fr-FR" sz="1800" spc="-1" strike="noStrike">
              <a:solidFill>
                <a:srgbClr val="000000"/>
              </a:solidFill>
              <a:latin typeface="Arial"/>
            </a:endParaRPr>
          </a:p>
        </p:txBody>
      </p:sp>
      <p:sp>
        <p:nvSpPr>
          <p:cNvPr id="285" name="ZoneTexte 19"/>
          <p:cNvSpPr/>
          <p:nvPr/>
        </p:nvSpPr>
        <p:spPr>
          <a:xfrm>
            <a:off x="-16560" y="12240"/>
            <a:ext cx="9155520" cy="394560"/>
          </a:xfrm>
          <a:prstGeom prst="rect">
            <a:avLst/>
          </a:prstGeom>
          <a:solidFill>
            <a:srgbClr val="92d050"/>
          </a:solidFill>
          <a:ln w="0">
            <a:noFill/>
          </a:ln>
        </p:spPr>
        <p:style>
          <a:lnRef idx="0"/>
          <a:fillRef idx="0"/>
          <a:effectRef idx="0"/>
          <a:fontRef idx="minor"/>
        </p:style>
        <p:txBody>
          <a:bodyPr lIns="90000" rIns="90000" tIns="45000" bIns="45000" anchor="t">
            <a:spAutoFit/>
          </a:bodyPr>
          <a:p>
            <a:pPr algn="ctr">
              <a:lnSpc>
                <a:spcPct val="100000"/>
              </a:lnSpc>
            </a:pPr>
            <a:r>
              <a:rPr b="1" lang="fr-FR" sz="2000" spc="-1" strike="noStrike">
                <a:solidFill>
                  <a:srgbClr val="000000"/>
                </a:solidFill>
                <a:latin typeface="Arial"/>
              </a:rPr>
              <a:t>PROBLEME -- SOLUTION -- EQUIPE</a:t>
            </a:r>
            <a:endParaRPr b="0" lang="fr-FR" sz="2000" spc="-1" strike="noStrike">
              <a:solidFill>
                <a:srgbClr val="000000"/>
              </a:solidFill>
              <a:latin typeface="Arial"/>
            </a:endParaRPr>
          </a:p>
        </p:txBody>
      </p:sp>
      <p:sp>
        <p:nvSpPr>
          <p:cNvPr id="286" name="ZoneTexte 25"/>
          <p:cNvSpPr/>
          <p:nvPr/>
        </p:nvSpPr>
        <p:spPr>
          <a:xfrm>
            <a:off x="-9360" y="2421000"/>
            <a:ext cx="2252160" cy="4106880"/>
          </a:xfrm>
          <a:prstGeom prst="rect">
            <a:avLst/>
          </a:prstGeom>
          <a:solidFill>
            <a:schemeClr val="bg1">
              <a:lumMod val="85000"/>
            </a:schemeClr>
          </a:solidFill>
          <a:ln w="0">
            <a:noFill/>
          </a:ln>
        </p:spPr>
        <p:style>
          <a:lnRef idx="0"/>
          <a:fillRef idx="0"/>
          <a:effectRef idx="0"/>
          <a:fontRef idx="minor"/>
        </p:style>
        <p:txBody>
          <a:bodyPr lIns="90000" rIns="90000" tIns="45000" bIns="45000" anchor="t">
            <a:spAutoFit/>
          </a:bodyPr>
          <a:p>
            <a:pPr algn="just">
              <a:lnSpc>
                <a:spcPct val="107000"/>
              </a:lnSpc>
              <a:spcAft>
                <a:spcPts val="799"/>
              </a:spcAft>
            </a:pPr>
            <a:r>
              <a:rPr b="0" lang="fr-FR" sz="1800" spc="-1" strike="noStrike">
                <a:solidFill>
                  <a:srgbClr val="000000"/>
                </a:solidFill>
                <a:latin typeface="Arial"/>
                <a:ea typeface="Calibri"/>
              </a:rPr>
              <a:t>Le </a:t>
            </a:r>
            <a:r>
              <a:rPr b="1" lang="fr-FR" sz="1800" spc="-1" strike="noStrike">
                <a:solidFill>
                  <a:srgbClr val="000000"/>
                </a:solidFill>
                <a:latin typeface="Arial"/>
                <a:ea typeface="Calibri"/>
              </a:rPr>
              <a:t>PROBLEME </a:t>
            </a:r>
            <a:r>
              <a:rPr b="0" lang="fr-FR" sz="1800" spc="-1" strike="noStrike">
                <a:solidFill>
                  <a:srgbClr val="000000"/>
                </a:solidFill>
                <a:latin typeface="Arial"/>
                <a:ea typeface="Calibri"/>
              </a:rPr>
              <a:t>doit être précis et circonscrit.</a:t>
            </a:r>
            <a:endParaRPr b="0" lang="fr-FR" sz="1800" spc="-1" strike="noStrike">
              <a:solidFill>
                <a:srgbClr val="000000"/>
              </a:solidFill>
              <a:latin typeface="Arial"/>
            </a:endParaRPr>
          </a:p>
          <a:p>
            <a:pPr algn="just">
              <a:lnSpc>
                <a:spcPct val="107000"/>
              </a:lnSpc>
              <a:spcAft>
                <a:spcPts val="799"/>
              </a:spcAft>
            </a:pPr>
            <a:r>
              <a:rPr b="0" lang="fr-FR" sz="1800" spc="-1" strike="noStrike">
                <a:solidFill>
                  <a:srgbClr val="000000"/>
                </a:solidFill>
                <a:latin typeface="Arial"/>
                <a:ea typeface="Calibri"/>
              </a:rPr>
              <a:t>Le </a:t>
            </a:r>
            <a:r>
              <a:rPr b="1" lang="fr-FR" sz="1800" spc="-1" strike="noStrike">
                <a:solidFill>
                  <a:srgbClr val="000000"/>
                </a:solidFill>
                <a:latin typeface="Arial"/>
                <a:ea typeface="Calibri"/>
              </a:rPr>
              <a:t>PROBLEME</a:t>
            </a:r>
            <a:r>
              <a:rPr b="0" lang="fr-FR" sz="1800" spc="-1" strike="noStrike">
                <a:solidFill>
                  <a:srgbClr val="000000"/>
                </a:solidFill>
                <a:latin typeface="Arial"/>
                <a:ea typeface="Calibri"/>
              </a:rPr>
              <a:t> peut-être sur vous-même, chez les autres, dans le village, quartier, classe, université,,,</a:t>
            </a:r>
            <a:endParaRPr b="0" lang="fr-FR" sz="1800" spc="-1" strike="noStrike">
              <a:solidFill>
                <a:srgbClr val="000000"/>
              </a:solidFill>
              <a:latin typeface="Arial"/>
            </a:endParaRPr>
          </a:p>
          <a:p>
            <a:pPr algn="just">
              <a:lnSpc>
                <a:spcPct val="107000"/>
              </a:lnSpc>
              <a:spcAft>
                <a:spcPts val="799"/>
              </a:spcAft>
            </a:pPr>
            <a:r>
              <a:rPr b="0" lang="fr-FR" sz="1800" spc="-1" strike="noStrike">
                <a:solidFill>
                  <a:srgbClr val="000000"/>
                </a:solidFill>
                <a:latin typeface="Arial"/>
                <a:ea typeface="Calibri"/>
              </a:rPr>
              <a:t>N’essayer pas de résoudre plusieurs </a:t>
            </a:r>
            <a:r>
              <a:rPr b="1" lang="fr-FR" sz="1800" spc="-1" strike="noStrike">
                <a:solidFill>
                  <a:srgbClr val="000000"/>
                </a:solidFill>
                <a:latin typeface="Arial"/>
                <a:ea typeface="Calibri"/>
              </a:rPr>
              <a:t>PROBLEMES </a:t>
            </a:r>
            <a:r>
              <a:rPr b="0" lang="fr-FR" sz="1800" spc="-1" strike="noStrike">
                <a:solidFill>
                  <a:srgbClr val="000000"/>
                </a:solidFill>
                <a:latin typeface="Arial"/>
                <a:ea typeface="Calibri"/>
              </a:rPr>
              <a:t>en même temps</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0"/>
                      </p:stCondLst>
                      <p:childTnLst>
                        <p:par>
                          <p:cTn id="52" fill="hold">
                            <p:stCondLst>
                              <p:cond delay="0"/>
                            </p:stCondLst>
                            <p:childTnLst>
                              <p:par>
                                <p:cTn id="53" nodeType="withEffect" fill="hold" presetClass="entr" presetID="1">
                                  <p:stCondLst>
                                    <p:cond delay="0"/>
                                  </p:stCondLst>
                                  <p:childTnLst>
                                    <p:set>
                                      <p:cBhvr>
                                        <p:cTn id="54" dur="1" fill="hold">
                                          <p:stCondLst>
                                            <p:cond delay="0"/>
                                          </p:stCondLst>
                                        </p:cTn>
                                        <p:tgtEl>
                                          <p:spTgt spid="28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279"/>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281"/>
                                        </p:tgtEl>
                                        <p:attrNameLst>
                                          <p:attrName>style.visibility</p:attrName>
                                        </p:attrNameLst>
                                      </p:cBhvr>
                                      <p:to>
                                        <p:strVal val="visible"/>
                                      </p:to>
                                    </p:set>
                                  </p:childTnLst>
                                </p:cTn>
                              </p:par>
                              <p:par>
                                <p:cTn id="61" nodeType="withEffect" fill="hold" presetClass="entr" presetID="2" presetSubtype="2">
                                  <p:stCondLst>
                                    <p:cond delay="0"/>
                                  </p:stCondLst>
                                  <p:childTnLst>
                                    <p:set>
                                      <p:cBhvr>
                                        <p:cTn id="62" dur="1" fill="hold">
                                          <p:stCondLst>
                                            <p:cond delay="0"/>
                                          </p:stCondLst>
                                        </p:cTn>
                                        <p:tgtEl>
                                          <p:spTgt spid="282"/>
                                        </p:tgtEl>
                                        <p:attrNameLst>
                                          <p:attrName>style.visibility</p:attrName>
                                        </p:attrNameLst>
                                      </p:cBhvr>
                                      <p:to>
                                        <p:strVal val="visible"/>
                                      </p:to>
                                    </p:set>
                                    <p:anim calcmode="lin" valueType="num">
                                      <p:cBhvr additive="repl">
                                        <p:cTn id="63" dur="500" fill="hold"/>
                                        <p:tgtEl>
                                          <p:spTgt spid="282"/>
                                        </p:tgtEl>
                                        <p:attrNameLst>
                                          <p:attrName>ppt_x</p:attrName>
                                        </p:attrNameLst>
                                      </p:cBhvr>
                                      <p:tavLst>
                                        <p:tav tm="0">
                                          <p:val>
                                            <p:strVal val="1+#ppt_w/2"/>
                                          </p:val>
                                        </p:tav>
                                        <p:tav tm="100000">
                                          <p:val>
                                            <p:strVal val="#ppt_x"/>
                                          </p:val>
                                        </p:tav>
                                      </p:tavLst>
                                    </p:anim>
                                    <p:anim calcmode="lin" valueType="num">
                                      <p:cBhvr additive="repl">
                                        <p:cTn id="64" dur="500" fill="hold"/>
                                        <p:tgtEl>
                                          <p:spTgt spid="282"/>
                                        </p:tgtEl>
                                        <p:attrNameLst>
                                          <p:attrName>ppt_y</p:attrName>
                                        </p:attrNameLst>
                                      </p:cBhvr>
                                      <p:tavLst>
                                        <p:tav tm="0">
                                          <p:val>
                                            <p:strVal val="#ppt_y"/>
                                          </p:val>
                                        </p:tav>
                                        <p:tav tm="100000">
                                          <p:val>
                                            <p:strVal val="#ppt_y"/>
                                          </p:val>
                                        </p:tav>
                                      </p:tavLst>
                                    </p:anim>
                                  </p:childTnLst>
                                </p:cTn>
                              </p:par>
                              <p:par>
                                <p:cTn id="65" nodeType="withEffect" fill="hold" presetClass="entr" presetID="1">
                                  <p:stCondLst>
                                    <p:cond delay="0"/>
                                  </p:stCondLst>
                                  <p:childTnLst>
                                    <p:set>
                                      <p:cBhvr>
                                        <p:cTn id="66" dur="1" fill="hold">
                                          <p:stCondLst>
                                            <p:cond delay="0"/>
                                          </p:stCondLst>
                                        </p:cTn>
                                        <p:tgtEl>
                                          <p:spTgt spid="280"/>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275"/>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276"/>
                                        </p:tgtEl>
                                        <p:attrNameLst>
                                          <p:attrName>style.visibility</p:attrName>
                                        </p:attrNameLst>
                                      </p:cBhvr>
                                      <p:to>
                                        <p:strVal val="visible"/>
                                      </p:to>
                                    </p:set>
                                  </p:childTnLst>
                                </p:cTn>
                              </p:par>
                              <p:par>
                                <p:cTn id="71" nodeType="withEffect" fill="hold" presetClass="entr" presetID="47">
                                  <p:stCondLst>
                                    <p:cond delay="0"/>
                                  </p:stCondLst>
                                  <p:childTnLst>
                                    <p:set>
                                      <p:cBhvr>
                                        <p:cTn id="72" dur="1" fill="hold">
                                          <p:stCondLst>
                                            <p:cond delay="0"/>
                                          </p:stCondLst>
                                        </p:cTn>
                                        <p:tgtEl>
                                          <p:spTgt spid="277"/>
                                        </p:tgtEl>
                                        <p:attrNameLst>
                                          <p:attrName>style.visibility</p:attrName>
                                        </p:attrNameLst>
                                      </p:cBhvr>
                                      <p:to>
                                        <p:strVal val="visible"/>
                                      </p:to>
                                    </p:set>
                                    <p:animEffect filter="fade" transition="in">
                                      <p:cBhvr additive="repl">
                                        <p:cTn id="73" dur="1000"/>
                                        <p:tgtEl>
                                          <p:spTgt spid="277"/>
                                        </p:tgtEl>
                                      </p:cBhvr>
                                    </p:animEffect>
                                    <p:anim calcmode="lin" valueType="num">
                                      <p:cBhvr additive="repl">
                                        <p:cTn id="74" dur="1000" fill="hold"/>
                                        <p:tgtEl>
                                          <p:spTgt spid="277"/>
                                        </p:tgtEl>
                                        <p:attrNameLst>
                                          <p:attrName>ppt_x</p:attrName>
                                        </p:attrNameLst>
                                      </p:cBhvr>
                                      <p:tavLst>
                                        <p:tav tm="0">
                                          <p:val>
                                            <p:strVal val="#ppt_x"/>
                                          </p:val>
                                        </p:tav>
                                        <p:tav tm="100000">
                                          <p:val>
                                            <p:strVal val="#ppt_x"/>
                                          </p:val>
                                        </p:tav>
                                      </p:tavLst>
                                    </p:anim>
                                    <p:anim calcmode="lin" valueType="num">
                                      <p:cBhvr additive="repl">
                                        <p:cTn id="75" dur="1000" fill="hold"/>
                                        <p:tgtEl>
                                          <p:spTgt spid="277"/>
                                        </p:tgtEl>
                                        <p:attrNameLst>
                                          <p:attrName>ppt_y</p:attrName>
                                        </p:attrNameLst>
                                      </p:cBhvr>
                                      <p:tavLst>
                                        <p:tav tm="0">
                                          <p:val>
                                            <p:strVal val="#ppt_y-.1"/>
                                          </p:val>
                                        </p:tav>
                                        <p:tav tm="100000">
                                          <p:val>
                                            <p:strVal val="#ppt_y"/>
                                          </p:val>
                                        </p:tav>
                                      </p:tavLst>
                                    </p:anim>
                                  </p:childTnLst>
                                </p:cTn>
                              </p:par>
                              <p:par>
                                <p:cTn id="76" nodeType="withEffect" fill="hold" presetClass="entr" presetID="47">
                                  <p:stCondLst>
                                    <p:cond delay="0"/>
                                  </p:stCondLst>
                                  <p:childTnLst>
                                    <p:set>
                                      <p:cBhvr>
                                        <p:cTn id="77" dur="1" fill="hold">
                                          <p:stCondLst>
                                            <p:cond delay="0"/>
                                          </p:stCondLst>
                                        </p:cTn>
                                        <p:tgtEl>
                                          <p:spTgt spid="283"/>
                                        </p:tgtEl>
                                        <p:attrNameLst>
                                          <p:attrName>style.visibility</p:attrName>
                                        </p:attrNameLst>
                                      </p:cBhvr>
                                      <p:to>
                                        <p:strVal val="visible"/>
                                      </p:to>
                                    </p:set>
                                    <p:animEffect filter="fade" transition="in">
                                      <p:cBhvr additive="repl">
                                        <p:cTn id="78" dur="1000"/>
                                        <p:tgtEl>
                                          <p:spTgt spid="283"/>
                                        </p:tgtEl>
                                      </p:cBhvr>
                                    </p:animEffect>
                                    <p:anim calcmode="lin" valueType="num">
                                      <p:cBhvr additive="repl">
                                        <p:cTn id="79" dur="1000" fill="hold"/>
                                        <p:tgtEl>
                                          <p:spTgt spid="283"/>
                                        </p:tgtEl>
                                        <p:attrNameLst>
                                          <p:attrName>ppt_x</p:attrName>
                                        </p:attrNameLst>
                                      </p:cBhvr>
                                      <p:tavLst>
                                        <p:tav tm="0">
                                          <p:val>
                                            <p:strVal val="#ppt_x"/>
                                          </p:val>
                                        </p:tav>
                                        <p:tav tm="100000">
                                          <p:val>
                                            <p:strVal val="#ppt_x"/>
                                          </p:val>
                                        </p:tav>
                                      </p:tavLst>
                                    </p:anim>
                                    <p:anim calcmode="lin" valueType="num">
                                      <p:cBhvr additive="repl">
                                        <p:cTn id="80" dur="1000" fill="hold"/>
                                        <p:tgtEl>
                                          <p:spTgt spid="283"/>
                                        </p:tgtEl>
                                        <p:attrNameLst>
                                          <p:attrName>ppt_y</p:attrName>
                                        </p:attrNameLst>
                                      </p:cBhvr>
                                      <p:tavLst>
                                        <p:tav tm="0">
                                          <p:val>
                                            <p:strVal val="#ppt_y-.1"/>
                                          </p:val>
                                        </p:tav>
                                        <p:tav tm="100000">
                                          <p:val>
                                            <p:strVal val="#ppt_y"/>
                                          </p:val>
                                        </p:tav>
                                      </p:tavLst>
                                    </p:anim>
                                  </p:childTnLst>
                                </p:cTn>
                              </p:par>
                              <p:par>
                                <p:cTn id="81" nodeType="withEffect" fill="hold" presetClass="entr" presetID="42">
                                  <p:stCondLst>
                                    <p:cond delay="0"/>
                                  </p:stCondLst>
                                  <p:childTnLst>
                                    <p:set>
                                      <p:cBhvr>
                                        <p:cTn id="82" dur="1" fill="hold">
                                          <p:stCondLst>
                                            <p:cond delay="0"/>
                                          </p:stCondLst>
                                        </p:cTn>
                                        <p:tgtEl>
                                          <p:spTgt spid="278"/>
                                        </p:tgtEl>
                                        <p:attrNameLst>
                                          <p:attrName>style.visibility</p:attrName>
                                        </p:attrNameLst>
                                      </p:cBhvr>
                                      <p:to>
                                        <p:strVal val="visible"/>
                                      </p:to>
                                    </p:set>
                                    <p:animEffect filter="fade" transition="in">
                                      <p:cBhvr additive="repl">
                                        <p:cTn id="83" dur="1000"/>
                                        <p:tgtEl>
                                          <p:spTgt spid="278"/>
                                        </p:tgtEl>
                                      </p:cBhvr>
                                    </p:animEffect>
                                    <p:anim calcmode="lin" valueType="num">
                                      <p:cBhvr additive="repl">
                                        <p:cTn id="84" dur="1000" fill="hold"/>
                                        <p:tgtEl>
                                          <p:spTgt spid="278"/>
                                        </p:tgtEl>
                                        <p:attrNameLst>
                                          <p:attrName>ppt_x</p:attrName>
                                        </p:attrNameLst>
                                      </p:cBhvr>
                                      <p:tavLst>
                                        <p:tav tm="0">
                                          <p:val>
                                            <p:strVal val="#ppt_x"/>
                                          </p:val>
                                        </p:tav>
                                        <p:tav tm="100000">
                                          <p:val>
                                            <p:strVal val="#ppt_x"/>
                                          </p:val>
                                        </p:tav>
                                      </p:tavLst>
                                    </p:anim>
                                    <p:anim calcmode="lin" valueType="num">
                                      <p:cBhvr additive="repl">
                                        <p:cTn id="85" dur="1000" fill="hold"/>
                                        <p:tgtEl>
                                          <p:spTgt spid="278"/>
                                        </p:tgtEl>
                                        <p:attrNameLst>
                                          <p:attrName>ppt_y</p:attrName>
                                        </p:attrNameLst>
                                      </p:cBhvr>
                                      <p:tavLst>
                                        <p:tav tm="0">
                                          <p:val>
                                            <p:strVal val="#ppt_y+.1"/>
                                          </p:val>
                                        </p:tav>
                                        <p:tav tm="100000">
                                          <p:val>
                                            <p:strVal val="#ppt_y"/>
                                          </p:val>
                                        </p:tav>
                                      </p:tavLst>
                                    </p:anim>
                                  </p:childTnLst>
                                </p:cTn>
                              </p:par>
                              <p:par>
                                <p:cTn id="86" nodeType="withEffect" fill="hold" presetClass="entr" presetID="42">
                                  <p:stCondLst>
                                    <p:cond delay="0"/>
                                  </p:stCondLst>
                                  <p:childTnLst>
                                    <p:set>
                                      <p:cBhvr>
                                        <p:cTn id="87" dur="1" fill="hold">
                                          <p:stCondLst>
                                            <p:cond delay="0"/>
                                          </p:stCondLst>
                                        </p:cTn>
                                        <p:tgtEl>
                                          <p:spTgt spid="284"/>
                                        </p:tgtEl>
                                        <p:attrNameLst>
                                          <p:attrName>style.visibility</p:attrName>
                                        </p:attrNameLst>
                                      </p:cBhvr>
                                      <p:to>
                                        <p:strVal val="visible"/>
                                      </p:to>
                                    </p:set>
                                    <p:animEffect filter="fade" transition="in">
                                      <p:cBhvr additive="repl">
                                        <p:cTn id="88" dur="1000"/>
                                        <p:tgtEl>
                                          <p:spTgt spid="284"/>
                                        </p:tgtEl>
                                      </p:cBhvr>
                                    </p:animEffect>
                                    <p:anim calcmode="lin" valueType="num">
                                      <p:cBhvr additive="repl">
                                        <p:cTn id="89" dur="1000" fill="hold"/>
                                        <p:tgtEl>
                                          <p:spTgt spid="284"/>
                                        </p:tgtEl>
                                        <p:attrNameLst>
                                          <p:attrName>ppt_x</p:attrName>
                                        </p:attrNameLst>
                                      </p:cBhvr>
                                      <p:tavLst>
                                        <p:tav tm="0">
                                          <p:val>
                                            <p:strVal val="#ppt_x"/>
                                          </p:val>
                                        </p:tav>
                                        <p:tav tm="100000">
                                          <p:val>
                                            <p:strVal val="#ppt_x"/>
                                          </p:val>
                                        </p:tav>
                                      </p:tavLst>
                                    </p:anim>
                                    <p:anim calcmode="lin" valueType="num">
                                      <p:cBhvr additive="repl">
                                        <p:cTn id="90" dur="1000" fill="hold"/>
                                        <p:tgtEl>
                                          <p:spTgt spid="284"/>
                                        </p:tgtEl>
                                        <p:attrNameLst>
                                          <p:attrName>ppt_y</p:attrName>
                                        </p:attrNameLst>
                                      </p:cBhvr>
                                      <p:tavLst>
                                        <p:tav tm="0">
                                          <p:val>
                                            <p:strVal val="#ppt_y+.1"/>
                                          </p:val>
                                        </p:tav>
                                        <p:tav tm="100000">
                                          <p:val>
                                            <p:strVal val="#ppt_y"/>
                                          </p:val>
                                        </p:tav>
                                      </p:tavLst>
                                    </p:anim>
                                  </p:childTnLst>
                                </p:cTn>
                              </p:par>
                              <p:par>
                                <p:cTn id="91" nodeType="withEffect" fill="hold" presetClass="entr" presetID="42">
                                  <p:stCondLst>
                                    <p:cond delay="0"/>
                                  </p:stCondLst>
                                  <p:childTnLst>
                                    <p:set>
                                      <p:cBhvr>
                                        <p:cTn id="92" dur="1" fill="hold">
                                          <p:stCondLst>
                                            <p:cond delay="0"/>
                                          </p:stCondLst>
                                        </p:cTn>
                                        <p:tgtEl>
                                          <p:spTgt spid="286"/>
                                        </p:tgtEl>
                                        <p:attrNameLst>
                                          <p:attrName>style.visibility</p:attrName>
                                        </p:attrNameLst>
                                      </p:cBhvr>
                                      <p:to>
                                        <p:strVal val="visible"/>
                                      </p:to>
                                    </p:set>
                                    <p:animEffect filter="fade" transition="in">
                                      <p:cBhvr additive="repl">
                                        <p:cTn id="93" dur="1000"/>
                                        <p:tgtEl>
                                          <p:spTgt spid="286"/>
                                        </p:tgtEl>
                                      </p:cBhvr>
                                    </p:animEffect>
                                    <p:anim calcmode="lin" valueType="num">
                                      <p:cBhvr additive="repl">
                                        <p:cTn id="94" dur="1000" fill="hold"/>
                                        <p:tgtEl>
                                          <p:spTgt spid="286"/>
                                        </p:tgtEl>
                                        <p:attrNameLst>
                                          <p:attrName>ppt_x</p:attrName>
                                        </p:attrNameLst>
                                      </p:cBhvr>
                                      <p:tavLst>
                                        <p:tav tm="0">
                                          <p:val>
                                            <p:strVal val="#ppt_x"/>
                                          </p:val>
                                        </p:tav>
                                        <p:tav tm="100000">
                                          <p:val>
                                            <p:strVal val="#ppt_x"/>
                                          </p:val>
                                        </p:tav>
                                      </p:tavLst>
                                    </p:anim>
                                    <p:anim calcmode="lin" valueType="num">
                                      <p:cBhvr additive="repl">
                                        <p:cTn id="95" dur="1000" fill="hold"/>
                                        <p:tgtEl>
                                          <p:spTgt spid="2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Picture 4" descr="Dépendance – Indépendance – Interdépendance – Planète cultures"/>
          <p:cNvPicPr/>
          <p:nvPr/>
        </p:nvPicPr>
        <p:blipFill>
          <a:blip r:embed="rId1"/>
          <a:stretch/>
        </p:blipFill>
        <p:spPr>
          <a:xfrm>
            <a:off x="2699640" y="623160"/>
            <a:ext cx="4092840" cy="2373480"/>
          </a:xfrm>
          <a:prstGeom prst="rect">
            <a:avLst/>
          </a:prstGeom>
          <a:ln w="0">
            <a:noFill/>
          </a:ln>
        </p:spPr>
      </p:pic>
      <p:sp>
        <p:nvSpPr>
          <p:cNvPr id="288" name="Rectangle 8"/>
          <p:cNvSpPr/>
          <p:nvPr/>
        </p:nvSpPr>
        <p:spPr>
          <a:xfrm>
            <a:off x="4284000" y="2812320"/>
            <a:ext cx="1517760" cy="402840"/>
          </a:xfrm>
          <a:prstGeom prst="rect">
            <a:avLst/>
          </a:prstGeom>
          <a:solidFill>
            <a:schemeClr val="bg2">
              <a:lumMod val="25000"/>
            </a:schemeClr>
          </a:solid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chemeClr val="lt1"/>
                </a:solidFill>
                <a:latin typeface="Arial"/>
              </a:rPr>
              <a:t>PROBLEME</a:t>
            </a:r>
            <a:endParaRPr b="0" lang="fr-FR" sz="1800" spc="-1" strike="noStrike">
              <a:solidFill>
                <a:srgbClr val="ffffff"/>
              </a:solidFill>
              <a:latin typeface="Arial"/>
            </a:endParaRPr>
          </a:p>
        </p:txBody>
      </p:sp>
      <p:sp>
        <p:nvSpPr>
          <p:cNvPr id="289" name="ZoneTexte 19"/>
          <p:cNvSpPr/>
          <p:nvPr/>
        </p:nvSpPr>
        <p:spPr>
          <a:xfrm>
            <a:off x="-11880" y="11160"/>
            <a:ext cx="9155520" cy="394560"/>
          </a:xfrm>
          <a:prstGeom prst="rect">
            <a:avLst/>
          </a:prstGeom>
          <a:solidFill>
            <a:srgbClr val="92d050"/>
          </a:solidFill>
          <a:ln w="0">
            <a:noFill/>
          </a:ln>
        </p:spPr>
        <p:style>
          <a:lnRef idx="0"/>
          <a:fillRef idx="0"/>
          <a:effectRef idx="0"/>
          <a:fontRef idx="minor"/>
        </p:style>
        <p:txBody>
          <a:bodyPr lIns="90000" rIns="90000" tIns="45000" bIns="45000" anchor="t">
            <a:spAutoFit/>
          </a:bodyPr>
          <a:p>
            <a:pPr algn="ctr">
              <a:lnSpc>
                <a:spcPct val="100000"/>
              </a:lnSpc>
            </a:pPr>
            <a:r>
              <a:rPr b="1" lang="fr-FR" sz="2000" spc="-1" strike="noStrike">
                <a:solidFill>
                  <a:srgbClr val="000000"/>
                </a:solidFill>
                <a:latin typeface="Arial"/>
              </a:rPr>
              <a:t>INTERDEPENDANCE ENTRE PROBLEME -- SOLUTION -- EQUIPE</a:t>
            </a:r>
            <a:endParaRPr b="0" lang="fr-FR" sz="2000" spc="-1" strike="noStrike">
              <a:solidFill>
                <a:srgbClr val="000000"/>
              </a:solidFill>
              <a:latin typeface="Arial"/>
            </a:endParaRPr>
          </a:p>
        </p:txBody>
      </p:sp>
      <p:sp>
        <p:nvSpPr>
          <p:cNvPr id="290" name="Rectangle 5"/>
          <p:cNvSpPr/>
          <p:nvPr/>
        </p:nvSpPr>
        <p:spPr>
          <a:xfrm>
            <a:off x="4167360" y="476640"/>
            <a:ext cx="1182600" cy="359640"/>
          </a:xfrm>
          <a:prstGeom prst="rect">
            <a:avLst/>
          </a:prstGeom>
          <a:solidFill>
            <a:srgbClr val="00b0f0"/>
          </a:solid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chemeClr val="lt1"/>
                </a:solidFill>
                <a:latin typeface="Arial"/>
              </a:rPr>
              <a:t>EQUIPE</a:t>
            </a:r>
            <a:endParaRPr b="0" lang="fr-FR" sz="1800" spc="-1" strike="noStrike">
              <a:solidFill>
                <a:srgbClr val="000000"/>
              </a:solidFill>
              <a:latin typeface="Arial"/>
            </a:endParaRPr>
          </a:p>
        </p:txBody>
      </p:sp>
      <p:sp>
        <p:nvSpPr>
          <p:cNvPr id="291" name="Rectangle 3"/>
          <p:cNvSpPr/>
          <p:nvPr/>
        </p:nvSpPr>
        <p:spPr>
          <a:xfrm>
            <a:off x="1475640" y="1700640"/>
            <a:ext cx="1434960" cy="402840"/>
          </a:xfrm>
          <a:prstGeom prst="rect">
            <a:avLst/>
          </a:prstGeom>
          <a:solidFill>
            <a:srgbClr val="92d050"/>
          </a:solidFill>
          <a:ln>
            <a:solidFill>
              <a:srgbClr val="af5c24"/>
            </a:solidFill>
          </a:ln>
        </p:spPr>
        <p:style>
          <a:lnRef idx="2">
            <a:schemeClr val="accent2">
              <a:shade val="50000"/>
            </a:schemeClr>
          </a:lnRef>
          <a:fillRef idx="1">
            <a:schemeClr val="accent2"/>
          </a:fillRef>
          <a:effectRef idx="0">
            <a:schemeClr val="accent2"/>
          </a:effectRef>
          <a:fontRef idx="minor"/>
        </p:style>
        <p:txBody>
          <a:bodyPr lIns="90000" rIns="90000" tIns="45000" bIns="45000" anchor="ctr">
            <a:noAutofit/>
          </a:bodyPr>
          <a:p>
            <a:pPr algn="ctr">
              <a:lnSpc>
                <a:spcPct val="100000"/>
              </a:lnSpc>
            </a:pPr>
            <a:r>
              <a:rPr b="1" lang="fr-FR" sz="1800" spc="-1" strike="noStrike">
                <a:solidFill>
                  <a:schemeClr val="lt1"/>
                </a:solidFill>
                <a:latin typeface="Arial"/>
              </a:rPr>
              <a:t>SOLUTION</a:t>
            </a:r>
            <a:endParaRPr b="0" lang="fr-FR" sz="1800" spc="-1" strike="noStrike">
              <a:solidFill>
                <a:srgbClr val="000000"/>
              </a:solidFill>
              <a:latin typeface="Arial"/>
            </a:endParaRPr>
          </a:p>
        </p:txBody>
      </p:sp>
      <p:sp>
        <p:nvSpPr>
          <p:cNvPr id="292" name="Rectangle 15"/>
          <p:cNvSpPr/>
          <p:nvPr/>
        </p:nvSpPr>
        <p:spPr>
          <a:xfrm>
            <a:off x="6516360" y="1500840"/>
            <a:ext cx="1377720" cy="399600"/>
          </a:xfrm>
          <a:prstGeom prst="rect">
            <a:avLst/>
          </a:prstGeom>
          <a:solidFill>
            <a:srgbClr val="92d050"/>
          </a:solidFill>
          <a:ln>
            <a:solidFill>
              <a:srgbClr val="af5c24"/>
            </a:solidFill>
          </a:ln>
        </p:spPr>
        <p:style>
          <a:lnRef idx="2">
            <a:schemeClr val="accent2">
              <a:shade val="50000"/>
            </a:schemeClr>
          </a:lnRef>
          <a:fillRef idx="1">
            <a:schemeClr val="accent2"/>
          </a:fillRef>
          <a:effectRef idx="0">
            <a:schemeClr val="accent2"/>
          </a:effectRef>
          <a:fontRef idx="minor"/>
        </p:style>
        <p:txBody>
          <a:bodyPr lIns="90000" rIns="90000" tIns="45000" bIns="45000" anchor="ctr">
            <a:noAutofit/>
          </a:bodyPr>
          <a:p>
            <a:pPr algn="ctr">
              <a:lnSpc>
                <a:spcPct val="100000"/>
              </a:lnSpc>
            </a:pPr>
            <a:r>
              <a:rPr b="1" lang="fr-FR" sz="1800" spc="-1" strike="noStrike">
                <a:solidFill>
                  <a:schemeClr val="lt1"/>
                </a:solidFill>
                <a:latin typeface="Arial"/>
              </a:rPr>
              <a:t>SOLUTION</a:t>
            </a:r>
            <a:endParaRPr b="0" lang="fr-FR" sz="1800" spc="-1" strike="noStrike">
              <a:solidFill>
                <a:srgbClr val="000000"/>
              </a:solidFill>
              <a:latin typeface="Arial"/>
            </a:endParaRPr>
          </a:p>
        </p:txBody>
      </p:sp>
      <p:sp>
        <p:nvSpPr>
          <p:cNvPr id="293" name="ZoneTexte 17"/>
          <p:cNvSpPr/>
          <p:nvPr/>
        </p:nvSpPr>
        <p:spPr>
          <a:xfrm>
            <a:off x="0" y="3427200"/>
            <a:ext cx="9143640" cy="332964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pPr>
            <a:r>
              <a:rPr b="0" lang="fr-FR" sz="2000" spc="-1" strike="noStrike">
                <a:solidFill>
                  <a:srgbClr val="000000"/>
                </a:solidFill>
                <a:latin typeface="Arial"/>
                <a:ea typeface="Calibri"/>
              </a:rPr>
              <a:t>Cela vaut dire que </a:t>
            </a:r>
            <a:r>
              <a:rPr b="1" lang="fr-FR" sz="2000" spc="-1" strike="noStrike">
                <a:solidFill>
                  <a:srgbClr val="000000"/>
                </a:solidFill>
                <a:latin typeface="Arial"/>
                <a:ea typeface="Calibri"/>
              </a:rPr>
              <a:t>SI : </a:t>
            </a:r>
            <a:endParaRPr b="0" lang="fr-FR" sz="2000" spc="-1" strike="noStrike">
              <a:solidFill>
                <a:srgbClr val="000000"/>
              </a:solidFill>
              <a:latin typeface="Arial"/>
            </a:endParaRPr>
          </a:p>
          <a:p>
            <a:pPr marL="343080" indent="-343080" algn="just">
              <a:lnSpc>
                <a:spcPct val="107000"/>
              </a:lnSpc>
              <a:spcAft>
                <a:spcPts val="799"/>
              </a:spcAft>
              <a:buClr>
                <a:srgbClr val="000000"/>
              </a:buClr>
              <a:buFont typeface="Wingdings" charset="2"/>
              <a:buChar char=""/>
            </a:pPr>
            <a:r>
              <a:rPr b="0" lang="fr-FR" sz="2000" spc="-1" strike="noStrike">
                <a:solidFill>
                  <a:srgbClr val="000000"/>
                </a:solidFill>
                <a:latin typeface="Arial"/>
                <a:ea typeface="Calibri"/>
              </a:rPr>
              <a:t>Le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n’a pas été bien identifié la </a:t>
            </a:r>
            <a:r>
              <a:rPr b="1" lang="fr-FR" sz="2000" spc="-1" strike="noStrike">
                <a:solidFill>
                  <a:srgbClr val="00b050"/>
                </a:solidFill>
                <a:latin typeface="Arial"/>
                <a:ea typeface="Calibri"/>
              </a:rPr>
              <a:t>SOLUTION</a:t>
            </a:r>
            <a:r>
              <a:rPr b="0" lang="fr-FR" sz="2000" spc="-1" strike="noStrike">
                <a:solidFill>
                  <a:srgbClr val="000000"/>
                </a:solidFill>
                <a:latin typeface="Arial"/>
                <a:ea typeface="Calibri"/>
              </a:rPr>
              <a:t> ne sera pas pertinente.</a:t>
            </a:r>
            <a:endParaRPr b="0" lang="fr-FR" sz="2000" spc="-1" strike="noStrike">
              <a:solidFill>
                <a:srgbClr val="000000"/>
              </a:solidFill>
              <a:latin typeface="Arial"/>
            </a:endParaRPr>
          </a:p>
          <a:p>
            <a:pPr marL="343080" indent="-343080" algn="just">
              <a:lnSpc>
                <a:spcPct val="107000"/>
              </a:lnSpc>
              <a:spcAft>
                <a:spcPts val="799"/>
              </a:spcAft>
              <a:buClr>
                <a:srgbClr val="000000"/>
              </a:buClr>
              <a:buFont typeface="Wingdings" charset="2"/>
              <a:buChar char=""/>
            </a:pPr>
            <a:r>
              <a:rPr b="0" lang="fr-FR" sz="2000" spc="-1" strike="noStrike">
                <a:solidFill>
                  <a:srgbClr val="000000"/>
                </a:solidFill>
                <a:latin typeface="Arial"/>
                <a:ea typeface="Calibri"/>
              </a:rPr>
              <a:t>Le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est bien identifié et que vous avez mis en place une </a:t>
            </a:r>
            <a:r>
              <a:rPr b="1" lang="fr-FR" sz="2000" spc="-1" strike="noStrike">
                <a:solidFill>
                  <a:schemeClr val="accent2">
                    <a:lumMod val="75000"/>
                  </a:schemeClr>
                </a:solidFill>
                <a:latin typeface="Arial"/>
                <a:ea typeface="Calibri"/>
              </a:rPr>
              <a:t>REPONSE</a:t>
            </a:r>
            <a:r>
              <a:rPr b="0" lang="fr-FR" sz="2000" spc="-1" strike="noStrike">
                <a:solidFill>
                  <a:srgbClr val="000000"/>
                </a:solidFill>
                <a:latin typeface="Arial"/>
                <a:ea typeface="Calibri"/>
              </a:rPr>
              <a:t> au lieu d’une </a:t>
            </a:r>
            <a:r>
              <a:rPr b="1" lang="fr-FR" sz="2000" spc="-1" strike="noStrike">
                <a:solidFill>
                  <a:srgbClr val="00b050"/>
                </a:solidFill>
                <a:latin typeface="Arial"/>
                <a:ea typeface="Calibri"/>
              </a:rPr>
              <a:t>SOLUTION</a:t>
            </a:r>
            <a:r>
              <a:rPr b="0" lang="fr-FR" sz="2000" spc="-1" strike="noStrike">
                <a:solidFill>
                  <a:srgbClr val="000000"/>
                </a:solidFill>
                <a:latin typeface="Arial"/>
                <a:ea typeface="Calibri"/>
              </a:rPr>
              <a:t>, le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ne sera pas entièrement résolu ou pas résolu : </a:t>
            </a:r>
            <a:r>
              <a:rPr b="1" i="1" lang="fr-FR" sz="2000" spc="-1" strike="noStrike">
                <a:solidFill>
                  <a:srgbClr val="000000"/>
                </a:solidFill>
                <a:latin typeface="Arial"/>
                <a:ea typeface="Calibri"/>
              </a:rPr>
              <a:t>C’est l’Effet PARACETAMOL</a:t>
            </a:r>
            <a:endParaRPr b="0" lang="fr-FR" sz="2000" spc="-1" strike="noStrike">
              <a:solidFill>
                <a:srgbClr val="000000"/>
              </a:solidFill>
              <a:latin typeface="Arial"/>
            </a:endParaRPr>
          </a:p>
          <a:p>
            <a:pPr marL="343080" indent="-343080" algn="just">
              <a:lnSpc>
                <a:spcPct val="107000"/>
              </a:lnSpc>
              <a:spcAft>
                <a:spcPts val="799"/>
              </a:spcAft>
              <a:buClr>
                <a:srgbClr val="000000"/>
              </a:buClr>
              <a:buFont typeface="Wingdings" charset="2"/>
              <a:buChar char=""/>
            </a:pPr>
            <a:r>
              <a:rPr b="0" lang="fr-FR" sz="2000" spc="-1" strike="noStrike">
                <a:solidFill>
                  <a:srgbClr val="000000"/>
                </a:solidFill>
                <a:latin typeface="Arial"/>
                <a:ea typeface="Calibri"/>
              </a:rPr>
              <a:t>Le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est bien identifié et vous avez trouvé une bonne </a:t>
            </a:r>
            <a:r>
              <a:rPr b="1" lang="fr-FR" sz="2000" spc="-1" strike="noStrike">
                <a:solidFill>
                  <a:srgbClr val="00b050"/>
                </a:solidFill>
                <a:latin typeface="Arial"/>
                <a:ea typeface="Calibri"/>
              </a:rPr>
              <a:t>SOLUTION</a:t>
            </a:r>
            <a:r>
              <a:rPr b="0" lang="fr-FR" sz="2000" spc="-1" strike="noStrike">
                <a:solidFill>
                  <a:srgbClr val="000000"/>
                </a:solidFill>
                <a:latin typeface="Arial"/>
                <a:ea typeface="Calibri"/>
              </a:rPr>
              <a:t> mais vous n’avez pas une bonne </a:t>
            </a:r>
            <a:r>
              <a:rPr b="1" lang="fr-FR" sz="2000" spc="-1" strike="noStrike">
                <a:solidFill>
                  <a:srgbClr val="0000ff"/>
                </a:solidFill>
                <a:latin typeface="Arial"/>
                <a:ea typeface="Calibri"/>
              </a:rPr>
              <a:t>EQUIPE</a:t>
            </a:r>
            <a:r>
              <a:rPr b="0" lang="fr-FR" sz="2000" spc="-1" strike="noStrike">
                <a:solidFill>
                  <a:srgbClr val="000000"/>
                </a:solidFill>
                <a:latin typeface="Arial"/>
                <a:ea typeface="Calibri"/>
              </a:rPr>
              <a:t>, le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ne sera pas résolu.</a:t>
            </a:r>
            <a:endParaRPr b="0" lang="fr-FR"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6" dur="indefinite" restart="never" nodeType="tmRoot">
          <p:childTnLst>
            <p:seq>
              <p:cTn id="97" dur="indefinite" nodeType="mainSeq">
                <p:childTnLst>
                  <p:par>
                    <p:cTn id="98" fill="hold">
                      <p:stCondLst>
                        <p:cond delay="0"/>
                      </p:stCondLst>
                      <p:childTnLst>
                        <p:par>
                          <p:cTn id="99" fill="hold">
                            <p:stCondLst>
                              <p:cond delay="0"/>
                            </p:stCondLst>
                            <p:childTnLst>
                              <p:par>
                                <p:cTn id="100" nodeType="withEffect" fill="hold" presetClass="entr" presetID="1">
                                  <p:stCondLst>
                                    <p:cond delay="0"/>
                                  </p:stCondLst>
                                  <p:childTnLst>
                                    <p:set>
                                      <p:cBhvr>
                                        <p:cTn id="101" dur="1" fill="hold">
                                          <p:stCondLst>
                                            <p:cond delay="0"/>
                                          </p:stCondLst>
                                        </p:cTn>
                                        <p:tgtEl>
                                          <p:spTgt spid="289"/>
                                        </p:tgtEl>
                                        <p:attrNameLst>
                                          <p:attrName>style.visibility</p:attrName>
                                        </p:attrNameLst>
                                      </p:cBhvr>
                                      <p:to>
                                        <p:strVal val="visible"/>
                                      </p:to>
                                    </p:set>
                                  </p:childTnLst>
                                </p:cTn>
                              </p:par>
                              <p:par>
                                <p:cTn id="102" nodeType="withEffect" fill="hold" presetClass="entr" presetID="1">
                                  <p:stCondLst>
                                    <p:cond delay="0"/>
                                  </p:stCondLst>
                                  <p:childTnLst>
                                    <p:set>
                                      <p:cBhvr>
                                        <p:cTn id="103" dur="1" fill="hold">
                                          <p:stCondLst>
                                            <p:cond delay="0"/>
                                          </p:stCondLst>
                                        </p:cTn>
                                        <p:tgtEl>
                                          <p:spTgt spid="288"/>
                                        </p:tgtEl>
                                        <p:attrNameLst>
                                          <p:attrName>style.visibility</p:attrName>
                                        </p:attrNameLst>
                                      </p:cBhvr>
                                      <p:to>
                                        <p:strVal val="visible"/>
                                      </p:to>
                                    </p:set>
                                  </p:childTnLst>
                                </p:cTn>
                              </p:par>
                              <p:par>
                                <p:cTn id="104" nodeType="withEffect" fill="hold" presetClass="entr" presetID="1">
                                  <p:stCondLst>
                                    <p:cond delay="0"/>
                                  </p:stCondLst>
                                  <p:childTnLst>
                                    <p:set>
                                      <p:cBhvr>
                                        <p:cTn id="105" dur="1" fill="hold">
                                          <p:stCondLst>
                                            <p:cond delay="0"/>
                                          </p:stCondLst>
                                        </p:cTn>
                                        <p:tgtEl>
                                          <p:spTgt spid="291"/>
                                        </p:tgtEl>
                                        <p:attrNameLst>
                                          <p:attrName>style.visibility</p:attrName>
                                        </p:attrNameLst>
                                      </p:cBhvr>
                                      <p:to>
                                        <p:strVal val="visible"/>
                                      </p:to>
                                    </p:set>
                                  </p:childTnLst>
                                </p:cTn>
                              </p:par>
                              <p:par>
                                <p:cTn id="106" nodeType="withEffect" fill="hold" presetClass="entr" presetID="1">
                                  <p:stCondLst>
                                    <p:cond delay="0"/>
                                  </p:stCondLst>
                                  <p:childTnLst>
                                    <p:set>
                                      <p:cBhvr>
                                        <p:cTn id="107" dur="1" fill="hold">
                                          <p:stCondLst>
                                            <p:cond delay="0"/>
                                          </p:stCondLst>
                                        </p:cTn>
                                        <p:tgtEl>
                                          <p:spTgt spid="290"/>
                                        </p:tgtEl>
                                        <p:attrNameLst>
                                          <p:attrName>style.visibility</p:attrName>
                                        </p:attrNameLst>
                                      </p:cBhvr>
                                      <p:to>
                                        <p:strVal val="visible"/>
                                      </p:to>
                                    </p:set>
                                  </p:childTnLst>
                                </p:cTn>
                              </p:par>
                              <p:par>
                                <p:cTn id="108" nodeType="withEffect" fill="hold" presetClass="entr" presetID="1">
                                  <p:stCondLst>
                                    <p:cond delay="0"/>
                                  </p:stCondLst>
                                  <p:childTnLst>
                                    <p:set>
                                      <p:cBhvr>
                                        <p:cTn id="109"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0" y="135720"/>
            <a:ext cx="9143640" cy="747360"/>
          </a:xfrm>
          <a:prstGeom prst="rect">
            <a:avLst/>
          </a:prstGeom>
          <a:noFill/>
          <a:ln w="0">
            <a:noFill/>
          </a:ln>
        </p:spPr>
        <p:txBody>
          <a:bodyPr numCol="1" spcCol="0" anchor="ctr">
            <a:noAutofit/>
          </a:bodyPr>
          <a:p>
            <a:pPr indent="0" algn="ctr">
              <a:lnSpc>
                <a:spcPct val="90000"/>
              </a:lnSpc>
              <a:buNone/>
            </a:pPr>
            <a:r>
              <a:rPr b="1" lang="fr-FR" sz="3600" spc="-1" strike="noStrike">
                <a:solidFill>
                  <a:srgbClr val="ff0000"/>
                </a:solidFill>
                <a:latin typeface="Calibri Light"/>
              </a:rPr>
              <a:t>Jeunesse de la population africaine : menace ou opportunité</a:t>
            </a:r>
            <a:r>
              <a:rPr b="1" lang="fr-FR" sz="3600" spc="-1" strike="noStrike">
                <a:solidFill>
                  <a:srgbClr val="ff0000"/>
                </a:solidFill>
                <a:latin typeface="Calibri Light"/>
              </a:rPr>
              <a:t>	</a:t>
            </a:r>
            <a:r>
              <a:rPr b="1" lang="fr-FR" sz="3600" spc="-1" strike="noStrike">
                <a:solidFill>
                  <a:srgbClr val="ff0000"/>
                </a:solidFill>
                <a:latin typeface="Calibri Light"/>
              </a:rPr>
              <a:t>???????</a:t>
            </a:r>
            <a:endParaRPr b="0" lang="fr-FR" sz="3600" spc="-1" strike="noStrike">
              <a:solidFill>
                <a:srgbClr val="000000"/>
              </a:solidFill>
              <a:latin typeface="Calibri"/>
            </a:endParaRPr>
          </a:p>
        </p:txBody>
      </p:sp>
      <p:sp>
        <p:nvSpPr>
          <p:cNvPr id="136" name="Rectangle 4"/>
          <p:cNvSpPr/>
          <p:nvPr/>
        </p:nvSpPr>
        <p:spPr>
          <a:xfrm>
            <a:off x="-19440" y="2994120"/>
            <a:ext cx="9163080" cy="5635440"/>
          </a:xfrm>
          <a:prstGeom prst="rect">
            <a:avLst/>
          </a:prstGeom>
          <a:solidFill>
            <a:schemeClr val="accent2">
              <a:lumMod val="20000"/>
              <a:lumOff val="80000"/>
            </a:schemeClr>
          </a:solidFill>
          <a:ln w="0">
            <a:noFill/>
          </a:ln>
        </p:spPr>
        <p:style>
          <a:lnRef idx="0"/>
          <a:fillRef idx="0"/>
          <a:effectRef idx="0"/>
          <a:fontRef idx="minor"/>
        </p:style>
        <p:txBody>
          <a:bodyPr lIns="90000" rIns="90000" tIns="45000" bIns="45000" anchor="t">
            <a:spAutoFit/>
          </a:bodyPr>
          <a:p>
            <a:pPr>
              <a:lnSpc>
                <a:spcPct val="100000"/>
              </a:lnSpc>
            </a:pPr>
            <a:r>
              <a:rPr b="1" lang="fr-FR" sz="2800" spc="-1" strike="noStrike">
                <a:solidFill>
                  <a:srgbClr val="000000"/>
                </a:solidFill>
                <a:latin typeface="Calibri"/>
              </a:rPr>
              <a:t>L’Afrique est un continent composé à majorité de jeunes </a:t>
            </a:r>
            <a:endParaRPr b="0" lang="fr-FR" sz="2800" spc="-1" strike="noStrike">
              <a:solidFill>
                <a:srgbClr val="000000"/>
              </a:solidFill>
              <a:latin typeface="Arial"/>
            </a:endParaRPr>
          </a:p>
          <a:p>
            <a:pPr marL="285840" indent="-285840">
              <a:lnSpc>
                <a:spcPct val="100000"/>
              </a:lnSpc>
              <a:buClr>
                <a:srgbClr val="1d1d1b"/>
              </a:buClr>
              <a:buFont typeface="Arial"/>
              <a:buChar char="•"/>
            </a:pPr>
            <a:r>
              <a:rPr b="0" lang="fr-FR" sz="2800" spc="-1" strike="noStrike">
                <a:solidFill>
                  <a:srgbClr val="1d1d1b"/>
                </a:solidFill>
                <a:latin typeface="Calibri"/>
              </a:rPr>
              <a:t>L’Afrique comptait 200 millions de jeunes âgés de 15 à 20 ans. L’âge moyen du continent est de 19,7 ans contre 30,9 ans dans le monde (UN, 2020)</a:t>
            </a:r>
            <a:endParaRPr b="0" lang="fr-FR" sz="2800" spc="-1" strike="noStrike">
              <a:solidFill>
                <a:srgbClr val="000000"/>
              </a:solidFill>
              <a:latin typeface="Arial"/>
            </a:endParaRPr>
          </a:p>
          <a:p>
            <a:pPr marL="285840" indent="-285840">
              <a:lnSpc>
                <a:spcPct val="100000"/>
              </a:lnSpc>
              <a:buClr>
                <a:srgbClr val="000000"/>
              </a:buClr>
              <a:buFont typeface="Arial"/>
              <a:buChar char="•"/>
            </a:pPr>
            <a:r>
              <a:rPr b="0" lang="fr-FR" sz="2800" spc="-1" strike="noStrike">
                <a:solidFill>
                  <a:srgbClr val="000000"/>
                </a:solidFill>
                <a:latin typeface="Calibri"/>
              </a:rPr>
              <a:t>80 % de la population africaine avait moins de 35 ans comparé à moins de 40 % en Europe, 45 % en Amérique du Nord et 55 % en Asie</a:t>
            </a:r>
            <a:endParaRPr b="0" lang="fr-FR" sz="2800" spc="-1" strike="noStrike">
              <a:solidFill>
                <a:srgbClr val="000000"/>
              </a:solidFill>
              <a:latin typeface="Arial"/>
            </a:endParaRPr>
          </a:p>
          <a:p>
            <a:pPr>
              <a:lnSpc>
                <a:spcPct val="100000"/>
              </a:lnSpc>
            </a:pPr>
            <a:r>
              <a:rPr b="1" lang="fr-FR" sz="2800" spc="-1" strike="noStrike">
                <a:solidFill>
                  <a:srgbClr val="000000"/>
                </a:solidFill>
                <a:latin typeface="Calibri"/>
              </a:rPr>
              <a:t>Au Sénégal : </a:t>
            </a:r>
            <a:endParaRPr b="0" lang="fr-FR" sz="2800" spc="-1" strike="noStrike">
              <a:solidFill>
                <a:srgbClr val="000000"/>
              </a:solidFill>
              <a:latin typeface="Arial"/>
            </a:endParaRPr>
          </a:p>
          <a:p>
            <a:pPr marL="285840" indent="-285840">
              <a:lnSpc>
                <a:spcPct val="100000"/>
              </a:lnSpc>
              <a:buClr>
                <a:srgbClr val="1d1d1b"/>
              </a:buClr>
              <a:buFont typeface="Arial"/>
              <a:buChar char="•"/>
            </a:pPr>
            <a:r>
              <a:rPr b="0" lang="fr-FR" sz="2800" spc="-1" strike="noStrike">
                <a:solidFill>
                  <a:srgbClr val="1d1d1b"/>
                </a:solidFill>
                <a:latin typeface="Calibri"/>
              </a:rPr>
              <a:t>Plus de 60% de la population est âgée de mois de 35 ans</a:t>
            </a:r>
            <a:endParaRPr b="0" lang="fr-FR" sz="2800" spc="-1" strike="noStrike">
              <a:solidFill>
                <a:srgbClr val="000000"/>
              </a:solidFill>
              <a:latin typeface="Arial"/>
            </a:endParaRPr>
          </a:p>
          <a:p>
            <a:pPr marL="285840" indent="-285840">
              <a:lnSpc>
                <a:spcPct val="100000"/>
              </a:lnSpc>
              <a:buClr>
                <a:srgbClr val="1d1d1b"/>
              </a:buClr>
              <a:buFont typeface="Arial"/>
              <a:buChar char="•"/>
            </a:pPr>
            <a:r>
              <a:rPr b="0" lang="fr-FR" sz="2800" spc="-1" strike="noStrike">
                <a:solidFill>
                  <a:srgbClr val="1d1d1b"/>
                </a:solidFill>
                <a:latin typeface="Calibri"/>
              </a:rPr>
              <a:t>Age moyen 19 ans</a:t>
            </a:r>
            <a:endParaRPr b="0" lang="fr-FR" sz="2800" spc="-1" strike="noStrike">
              <a:solidFill>
                <a:srgbClr val="000000"/>
              </a:solidFill>
              <a:latin typeface="Arial"/>
            </a:endParaRPr>
          </a:p>
        </p:txBody>
      </p:sp>
      <p:pic>
        <p:nvPicPr>
          <p:cNvPr id="137" name="Espace réservé du contenu 3" descr=""/>
          <p:cNvPicPr/>
          <p:nvPr/>
        </p:nvPicPr>
        <p:blipFill>
          <a:blip r:embed="rId1"/>
          <a:stretch/>
        </p:blipFill>
        <p:spPr>
          <a:xfrm>
            <a:off x="-2520" y="1108800"/>
            <a:ext cx="1494360" cy="1846440"/>
          </a:xfrm>
          <a:prstGeom prst="rect">
            <a:avLst/>
          </a:prstGeom>
          <a:ln w="0">
            <a:noFill/>
          </a:ln>
        </p:spPr>
      </p:pic>
      <p:sp>
        <p:nvSpPr>
          <p:cNvPr id="138" name="Rectangle 3"/>
          <p:cNvSpPr/>
          <p:nvPr/>
        </p:nvSpPr>
        <p:spPr>
          <a:xfrm>
            <a:off x="1587960" y="1088280"/>
            <a:ext cx="7575120" cy="2831400"/>
          </a:xfrm>
          <a:prstGeom prst="rect">
            <a:avLst/>
          </a:prstGeom>
          <a:solidFill>
            <a:schemeClr val="tx2">
              <a:lumMod val="20000"/>
              <a:lumOff val="80000"/>
            </a:schemeClr>
          </a:solidFill>
          <a:ln w="0">
            <a:noFill/>
          </a:ln>
        </p:spPr>
        <p:style>
          <a:lnRef idx="0"/>
          <a:fillRef idx="0"/>
          <a:effectRef idx="0"/>
          <a:fontRef idx="minor"/>
        </p:style>
        <p:txBody>
          <a:bodyPr lIns="90000" rIns="90000" tIns="45000" bIns="45000" anchor="t">
            <a:spAutoFit/>
          </a:bodyPr>
          <a:p>
            <a:pPr marL="343080" indent="-343080" algn="just">
              <a:lnSpc>
                <a:spcPct val="100000"/>
              </a:lnSpc>
              <a:buClr>
                <a:srgbClr val="1d1d1b"/>
              </a:buClr>
              <a:buFont typeface="Arial"/>
              <a:buChar char="•"/>
            </a:pPr>
            <a:r>
              <a:rPr b="0" lang="fr-FR" sz="2400" spc="-1" strike="noStrike">
                <a:solidFill>
                  <a:srgbClr val="1d1d1b"/>
                </a:solidFill>
                <a:latin typeface="Calibri"/>
              </a:rPr>
              <a:t>l’Afrique compte </a:t>
            </a:r>
            <a:r>
              <a:rPr b="1" lang="fr-FR" sz="3300" spc="-1" strike="noStrike">
                <a:solidFill>
                  <a:srgbClr val="1d1d1b"/>
                </a:solidFill>
                <a:latin typeface="Calibri"/>
              </a:rPr>
              <a:t>1,2 milliard d’h</a:t>
            </a:r>
            <a:r>
              <a:rPr b="1" lang="fr-FR" sz="3000" spc="-1" strike="noStrike">
                <a:solidFill>
                  <a:srgbClr val="1d1d1b"/>
                </a:solidFill>
                <a:latin typeface="Calibri"/>
              </a:rPr>
              <a:t>abitants</a:t>
            </a:r>
            <a:endParaRPr b="0" lang="fr-FR" sz="3000" spc="-1" strike="noStrike">
              <a:solidFill>
                <a:srgbClr val="000000"/>
              </a:solidFill>
              <a:latin typeface="Arial"/>
            </a:endParaRPr>
          </a:p>
          <a:p>
            <a:pPr marL="343080" indent="-343080" algn="just">
              <a:lnSpc>
                <a:spcPct val="100000"/>
              </a:lnSpc>
              <a:buClr>
                <a:srgbClr val="1d1d1b"/>
              </a:buClr>
              <a:buFont typeface="Arial"/>
              <a:buChar char="•"/>
            </a:pPr>
            <a:r>
              <a:rPr b="0" lang="fr-FR" sz="2400" spc="-1" strike="noStrike">
                <a:solidFill>
                  <a:srgbClr val="1d1d1b"/>
                </a:solidFill>
                <a:latin typeface="Calibri"/>
              </a:rPr>
              <a:t>Les projections montrent que la population africaine devrait </a:t>
            </a:r>
            <a:r>
              <a:rPr b="1" lang="fr-FR" sz="3300" spc="-1" strike="noStrike">
                <a:solidFill>
                  <a:srgbClr val="1d1d1b"/>
                </a:solidFill>
                <a:latin typeface="Calibri"/>
              </a:rPr>
              <a:t>doubler à l’horizon 2050</a:t>
            </a:r>
            <a:r>
              <a:rPr b="1" lang="fr-FR" sz="2400" spc="-1" strike="noStrike">
                <a:solidFill>
                  <a:srgbClr val="1d1d1b"/>
                </a:solidFill>
                <a:latin typeface="Calibri"/>
              </a:rPr>
              <a:t> </a:t>
            </a:r>
            <a:r>
              <a:rPr b="0" lang="fr-FR" sz="2400" spc="-1" strike="noStrike">
                <a:solidFill>
                  <a:srgbClr val="1d1d1b"/>
                </a:solidFill>
                <a:latin typeface="Calibri"/>
              </a:rPr>
              <a:t>et représentera le </a:t>
            </a:r>
            <a:r>
              <a:rPr b="1" lang="fr-FR" sz="2400" spc="-1" strike="noStrike">
                <a:solidFill>
                  <a:srgbClr val="1d1d1b"/>
                </a:solidFill>
                <a:latin typeface="Calibri"/>
              </a:rPr>
              <a:t>QUART d</a:t>
            </a:r>
            <a:r>
              <a:rPr b="0" lang="fr-FR" sz="2400" spc="-1" strike="noStrike">
                <a:solidFill>
                  <a:srgbClr val="1d1d1b"/>
                </a:solidFill>
                <a:latin typeface="Calibri"/>
              </a:rPr>
              <a:t>e la population mondiale</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ZoneTexte 2"/>
          <p:cNvSpPr/>
          <p:nvPr/>
        </p:nvSpPr>
        <p:spPr>
          <a:xfrm>
            <a:off x="0" y="39600"/>
            <a:ext cx="9143640" cy="610920"/>
          </a:xfrm>
          <a:prstGeom prst="rect">
            <a:avLst/>
          </a:prstGeom>
          <a:noFill/>
          <a:ln w="0">
            <a:noFill/>
          </a:ln>
        </p:spPr>
        <p:style>
          <a:lnRef idx="0"/>
          <a:fillRef idx="0"/>
          <a:effectRef idx="0"/>
          <a:fontRef idx="minor"/>
        </p:style>
        <p:txBody>
          <a:bodyPr lIns="90000" rIns="90000" tIns="45000" bIns="45000" anchor="t">
            <a:spAutoFit/>
          </a:bodyPr>
          <a:p>
            <a:pPr algn="ctr">
              <a:lnSpc>
                <a:spcPct val="107000"/>
              </a:lnSpc>
              <a:spcAft>
                <a:spcPts val="799"/>
              </a:spcAft>
            </a:pPr>
            <a:r>
              <a:rPr b="1" lang="fr-FR" sz="2000" spc="-1" strike="noStrike">
                <a:solidFill>
                  <a:srgbClr val="000000"/>
                </a:solidFill>
                <a:latin typeface="Arial"/>
                <a:ea typeface="Calibri"/>
              </a:rPr>
              <a:t>Modèle entrepreneurial : </a:t>
            </a:r>
            <a:r>
              <a:rPr b="0" lang="fr-FR" sz="3200" spc="-1" strike="noStrike">
                <a:solidFill>
                  <a:srgbClr val="000000"/>
                </a:solidFill>
                <a:latin typeface="Arial"/>
                <a:ea typeface="Calibri"/>
              </a:rPr>
              <a:t>X=</a:t>
            </a:r>
            <a:r>
              <a:rPr b="0" lang="fr-FR" sz="3200" spc="-1" strike="noStrike">
                <a:solidFill>
                  <a:srgbClr val="00b050"/>
                </a:solidFill>
                <a:latin typeface="Arial"/>
                <a:ea typeface="Calibri"/>
              </a:rPr>
              <a:t>Y</a:t>
            </a:r>
            <a:r>
              <a:rPr b="0" lang="fr-FR" sz="3200" spc="-1" strike="noStrike">
                <a:solidFill>
                  <a:srgbClr val="000000"/>
                </a:solidFill>
                <a:latin typeface="Arial"/>
                <a:ea typeface="Calibri"/>
              </a:rPr>
              <a:t>+</a:t>
            </a:r>
            <a:r>
              <a:rPr b="0" lang="fr-FR" sz="3200" spc="-1" strike="noStrike">
                <a:solidFill>
                  <a:srgbClr val="0000ff"/>
                </a:solidFill>
                <a:latin typeface="Arial"/>
                <a:ea typeface="Calibri"/>
              </a:rPr>
              <a:t>Z</a:t>
            </a:r>
            <a:endParaRPr b="0" lang="fr-FR" sz="3200" spc="-1" strike="noStrike">
              <a:solidFill>
                <a:srgbClr val="000000"/>
              </a:solidFill>
              <a:latin typeface="Arial"/>
            </a:endParaRPr>
          </a:p>
        </p:txBody>
      </p:sp>
      <p:sp>
        <p:nvSpPr>
          <p:cNvPr id="295" name="ZoneTexte 4"/>
          <p:cNvSpPr/>
          <p:nvPr/>
        </p:nvSpPr>
        <p:spPr>
          <a:xfrm>
            <a:off x="35640" y="598680"/>
            <a:ext cx="4738320" cy="619920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pPr>
            <a:r>
              <a:rPr b="1" lang="fr-FR" sz="3200" spc="-1" strike="noStrike">
                <a:solidFill>
                  <a:srgbClr val="00b050"/>
                </a:solidFill>
                <a:latin typeface="Arial"/>
                <a:ea typeface="Calibri"/>
              </a:rPr>
              <a:t>Y</a:t>
            </a:r>
            <a:r>
              <a:rPr b="0" lang="fr-FR" sz="2000" spc="-1" strike="noStrike">
                <a:solidFill>
                  <a:srgbClr val="000000"/>
                </a:solidFill>
                <a:latin typeface="Arial"/>
                <a:ea typeface="Calibri"/>
              </a:rPr>
              <a:t> : représente le </a:t>
            </a:r>
            <a:r>
              <a:rPr b="1" lang="fr-FR" sz="2000" spc="-1" strike="noStrike">
                <a:solidFill>
                  <a:srgbClr val="00b050"/>
                </a:solidFill>
                <a:latin typeface="Arial"/>
                <a:ea typeface="Calibri"/>
              </a:rPr>
              <a:t>POPULATION CIBLE</a:t>
            </a:r>
            <a:r>
              <a:rPr b="0" lang="fr-FR" sz="2000" spc="-1" strike="noStrike">
                <a:solidFill>
                  <a:srgbClr val="00b050"/>
                </a:solidFill>
                <a:latin typeface="Arial"/>
                <a:ea typeface="Calibri"/>
              </a:rPr>
              <a:t> </a:t>
            </a:r>
            <a:r>
              <a:rPr b="0" lang="fr-FR" sz="2000" spc="-1" strike="noStrike">
                <a:solidFill>
                  <a:srgbClr val="000000"/>
                </a:solidFill>
                <a:latin typeface="Arial"/>
                <a:ea typeface="Calibri"/>
              </a:rPr>
              <a:t>: </a:t>
            </a:r>
            <a:endParaRPr b="0" lang="fr-FR" sz="2000" spc="-1" strike="noStrike">
              <a:solidFill>
                <a:srgbClr val="000000"/>
              </a:solidFill>
              <a:latin typeface="Arial"/>
            </a:endParaRPr>
          </a:p>
          <a:p>
            <a:pPr algn="just">
              <a:lnSpc>
                <a:spcPct val="107000"/>
              </a:lnSpc>
              <a:spcAft>
                <a:spcPts val="799"/>
              </a:spcAft>
            </a:pPr>
            <a:r>
              <a:rPr b="0" lang="fr-FR" sz="2000" spc="-1" strike="noStrike">
                <a:solidFill>
                  <a:srgbClr val="000000"/>
                </a:solidFill>
                <a:latin typeface="Arial"/>
                <a:ea typeface="Calibri"/>
              </a:rPr>
              <a:t>Ce sont les </a:t>
            </a:r>
            <a:r>
              <a:rPr b="1" lang="fr-FR" sz="2000" spc="-1" strike="noStrike">
                <a:solidFill>
                  <a:srgbClr val="00b050"/>
                </a:solidFill>
                <a:latin typeface="Arial"/>
                <a:ea typeface="Calibri"/>
              </a:rPr>
              <a:t>PERSONNES CIBLES </a:t>
            </a:r>
            <a:r>
              <a:rPr b="0" lang="fr-FR" sz="2000" spc="-1" strike="noStrike">
                <a:solidFill>
                  <a:srgbClr val="000000"/>
                </a:solidFill>
                <a:latin typeface="Arial"/>
                <a:ea typeface="Calibri"/>
              </a:rPr>
              <a:t>qui rencontrent le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que vous avez identifié dans le </a:t>
            </a:r>
            <a:r>
              <a:rPr b="1" lang="fr-FR" sz="2400" spc="-1" strike="noStrike">
                <a:solidFill>
                  <a:srgbClr val="000000"/>
                </a:solidFill>
                <a:latin typeface="Arial"/>
                <a:ea typeface="Calibri"/>
              </a:rPr>
              <a:t>X</a:t>
            </a:r>
            <a:r>
              <a:rPr b="0" lang="fr-FR" sz="2000" spc="-1" strike="noStrike">
                <a:solidFill>
                  <a:srgbClr val="000000"/>
                </a:solidFill>
                <a:latin typeface="Arial"/>
                <a:ea typeface="Calibri"/>
              </a:rPr>
              <a:t>. </a:t>
            </a:r>
            <a:endParaRPr b="0" lang="fr-FR" sz="2000" spc="-1" strike="noStrike">
              <a:solidFill>
                <a:srgbClr val="000000"/>
              </a:solidFill>
              <a:latin typeface="Arial"/>
            </a:endParaRPr>
          </a:p>
          <a:p>
            <a:pPr algn="just">
              <a:lnSpc>
                <a:spcPct val="107000"/>
              </a:lnSpc>
              <a:spcAft>
                <a:spcPts val="799"/>
              </a:spcAft>
            </a:pPr>
            <a:r>
              <a:rPr b="0" lang="fr-FR" sz="2000" spc="-1" strike="noStrike">
                <a:solidFill>
                  <a:srgbClr val="000000"/>
                </a:solidFill>
                <a:latin typeface="Arial"/>
                <a:ea typeface="Calibri"/>
              </a:rPr>
              <a:t>Il s’agit de se poser la question : Quelles sont les catégories de </a:t>
            </a:r>
            <a:r>
              <a:rPr b="1" lang="fr-FR" sz="2000" spc="-1" strike="noStrike">
                <a:solidFill>
                  <a:srgbClr val="00b050"/>
                </a:solidFill>
                <a:latin typeface="Arial"/>
                <a:ea typeface="Calibri"/>
              </a:rPr>
              <a:t>PERSONNES CIBLES</a:t>
            </a:r>
            <a:r>
              <a:rPr b="0" lang="fr-FR" sz="2000" spc="-1" strike="noStrike">
                <a:solidFill>
                  <a:srgbClr val="000000"/>
                </a:solidFill>
                <a:latin typeface="Arial"/>
                <a:ea typeface="Calibri"/>
              </a:rPr>
              <a:t> (spécifiques) qui rencontrent le </a:t>
            </a:r>
            <a:r>
              <a:rPr b="1" lang="fr-FR" sz="2000" spc="-1" strike="noStrike">
                <a:solidFill>
                  <a:srgbClr val="000000"/>
                </a:solidFill>
                <a:latin typeface="Arial"/>
                <a:ea typeface="Calibri"/>
              </a:rPr>
              <a:t>PROBLEME</a:t>
            </a:r>
            <a:r>
              <a:rPr b="0" lang="fr-FR" sz="2000" spc="-1" strike="noStrike">
                <a:solidFill>
                  <a:srgbClr val="000000"/>
                </a:solidFill>
                <a:latin typeface="Arial"/>
                <a:ea typeface="Calibri"/>
              </a:rPr>
              <a:t> que j’ai identifié. </a:t>
            </a:r>
            <a:endParaRPr b="0" lang="fr-FR" sz="2000" spc="-1" strike="noStrike">
              <a:solidFill>
                <a:srgbClr val="000000"/>
              </a:solidFill>
              <a:latin typeface="Arial"/>
            </a:endParaRPr>
          </a:p>
          <a:p>
            <a:pPr algn="just">
              <a:lnSpc>
                <a:spcPct val="107000"/>
              </a:lnSpc>
              <a:spcAft>
                <a:spcPts val="799"/>
              </a:spcAft>
            </a:pPr>
            <a:r>
              <a:rPr b="0" lang="fr-FR" sz="2000" spc="-1" strike="noStrike">
                <a:solidFill>
                  <a:srgbClr val="000000"/>
                </a:solidFill>
                <a:latin typeface="Arial"/>
                <a:ea typeface="Calibri"/>
              </a:rPr>
              <a:t>Parce que ce sont les mêmes </a:t>
            </a:r>
            <a:r>
              <a:rPr b="1" lang="fr-FR" sz="2000" spc="-1" strike="noStrike">
                <a:solidFill>
                  <a:srgbClr val="000000"/>
                </a:solidFill>
                <a:latin typeface="Arial"/>
                <a:ea typeface="Calibri"/>
              </a:rPr>
              <a:t>PERSONNES</a:t>
            </a:r>
            <a:r>
              <a:rPr b="0" lang="fr-FR" sz="2000" spc="-1" strike="noStrike">
                <a:solidFill>
                  <a:srgbClr val="000000"/>
                </a:solidFill>
                <a:latin typeface="Arial"/>
                <a:ea typeface="Calibri"/>
              </a:rPr>
              <a:t> qui rencontrent le même PROBLEME qui auront besoin de la </a:t>
            </a:r>
            <a:r>
              <a:rPr b="1" lang="fr-FR" sz="2000" spc="-1" strike="noStrike">
                <a:solidFill>
                  <a:srgbClr val="00b050"/>
                </a:solidFill>
                <a:latin typeface="Arial"/>
                <a:ea typeface="Calibri"/>
              </a:rPr>
              <a:t>SOLUTION </a:t>
            </a:r>
            <a:r>
              <a:rPr b="0" lang="fr-FR" sz="2000" spc="-1" strike="noStrike">
                <a:solidFill>
                  <a:srgbClr val="000000"/>
                </a:solidFill>
                <a:latin typeface="Arial"/>
                <a:ea typeface="Calibri"/>
              </a:rPr>
              <a:t>et qui seront prêtes à payer pour obtenir la </a:t>
            </a:r>
            <a:r>
              <a:rPr b="1" lang="fr-FR" sz="2000" spc="-1" strike="noStrike">
                <a:solidFill>
                  <a:srgbClr val="00b050"/>
                </a:solidFill>
                <a:latin typeface="Arial"/>
                <a:ea typeface="Calibri"/>
              </a:rPr>
              <a:t>SOLUTION</a:t>
            </a:r>
            <a:r>
              <a:rPr b="0" lang="fr-FR" sz="2000" spc="-1" strike="noStrike">
                <a:solidFill>
                  <a:srgbClr val="000000"/>
                </a:solidFill>
                <a:latin typeface="Arial"/>
                <a:ea typeface="Calibri"/>
              </a:rPr>
              <a:t> que vous êtes entrain de développer avec votre </a:t>
            </a:r>
            <a:r>
              <a:rPr b="1" lang="fr-FR" sz="2000" spc="-1" strike="noStrike">
                <a:solidFill>
                  <a:srgbClr val="0000ff"/>
                </a:solidFill>
                <a:latin typeface="Arial"/>
                <a:ea typeface="Calibri"/>
              </a:rPr>
              <a:t>EQUIPE</a:t>
            </a:r>
            <a:r>
              <a:rPr b="0" lang="fr-FR" sz="2000" spc="-1" strike="noStrike">
                <a:solidFill>
                  <a:srgbClr val="000000"/>
                </a:solidFill>
                <a:latin typeface="Arial"/>
                <a:ea typeface="Calibri"/>
              </a:rPr>
              <a:t>.</a:t>
            </a:r>
            <a:endParaRPr b="0" lang="fr-FR" sz="2000" spc="-1" strike="noStrike">
              <a:solidFill>
                <a:srgbClr val="000000"/>
              </a:solidFill>
              <a:latin typeface="Arial"/>
            </a:endParaRPr>
          </a:p>
        </p:txBody>
      </p:sp>
      <p:pic>
        <p:nvPicPr>
          <p:cNvPr id="296" name="Picture 2" descr="Comment définir votre public cible?"/>
          <p:cNvPicPr/>
          <p:nvPr/>
        </p:nvPicPr>
        <p:blipFill>
          <a:blip r:embed="rId1"/>
          <a:stretch/>
        </p:blipFill>
        <p:spPr>
          <a:xfrm>
            <a:off x="4860000" y="1611360"/>
            <a:ext cx="4334400" cy="4651920"/>
          </a:xfrm>
          <a:prstGeom prst="rect">
            <a:avLst/>
          </a:prstGeom>
          <a:ln w="0">
            <a:noFill/>
          </a:ln>
        </p:spPr>
      </p:pic>
      <p:sp>
        <p:nvSpPr>
          <p:cNvPr id="297" name="Rectangle 7"/>
          <p:cNvSpPr/>
          <p:nvPr/>
        </p:nvSpPr>
        <p:spPr>
          <a:xfrm>
            <a:off x="4860000" y="1917000"/>
            <a:ext cx="1192320" cy="359640"/>
          </a:xfrm>
          <a:prstGeom prst="rect">
            <a:avLst/>
          </a:prstGeom>
          <a:no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rgbClr val="000000"/>
                </a:solidFill>
                <a:latin typeface="Arial"/>
              </a:rPr>
              <a:t>Jeunes </a:t>
            </a:r>
            <a:endParaRPr b="0" lang="fr-FR" sz="1800" spc="-1" strike="noStrike">
              <a:solidFill>
                <a:srgbClr val="000000"/>
              </a:solidFill>
              <a:latin typeface="Arial"/>
            </a:endParaRPr>
          </a:p>
        </p:txBody>
      </p:sp>
      <p:sp>
        <p:nvSpPr>
          <p:cNvPr id="298" name="Rectangle 8"/>
          <p:cNvSpPr/>
          <p:nvPr/>
        </p:nvSpPr>
        <p:spPr>
          <a:xfrm>
            <a:off x="6369120" y="1376640"/>
            <a:ext cx="1192320" cy="359640"/>
          </a:xfrm>
          <a:prstGeom prst="rect">
            <a:avLst/>
          </a:prstGeom>
          <a:no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rgbClr val="000000"/>
                </a:solidFill>
                <a:latin typeface="Arial"/>
              </a:rPr>
              <a:t>Femmes</a:t>
            </a:r>
            <a:endParaRPr b="0" lang="fr-FR" sz="1800" spc="-1" strike="noStrike">
              <a:solidFill>
                <a:srgbClr val="000000"/>
              </a:solidFill>
              <a:latin typeface="Arial"/>
            </a:endParaRPr>
          </a:p>
        </p:txBody>
      </p:sp>
      <p:sp>
        <p:nvSpPr>
          <p:cNvPr id="299" name="Rectangle 9"/>
          <p:cNvSpPr/>
          <p:nvPr/>
        </p:nvSpPr>
        <p:spPr>
          <a:xfrm>
            <a:off x="7497360" y="1790640"/>
            <a:ext cx="1367640" cy="359640"/>
          </a:xfrm>
          <a:prstGeom prst="rect">
            <a:avLst/>
          </a:prstGeom>
          <a:no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rgbClr val="000000"/>
                </a:solidFill>
                <a:latin typeface="Arial"/>
              </a:rPr>
              <a:t>Etudiants</a:t>
            </a:r>
            <a:endParaRPr b="0" lang="fr-FR" sz="1800" spc="-1" strike="noStrike">
              <a:solidFill>
                <a:srgbClr val="000000"/>
              </a:solidFill>
              <a:latin typeface="Arial"/>
            </a:endParaRPr>
          </a:p>
        </p:txBody>
      </p:sp>
      <p:sp>
        <p:nvSpPr>
          <p:cNvPr id="300" name="Rectangle 10"/>
          <p:cNvSpPr/>
          <p:nvPr/>
        </p:nvSpPr>
        <p:spPr>
          <a:xfrm>
            <a:off x="7904160" y="4437000"/>
            <a:ext cx="1192320" cy="359640"/>
          </a:xfrm>
          <a:prstGeom prst="rect">
            <a:avLst/>
          </a:prstGeom>
          <a:no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rgbClr val="000000"/>
                </a:solidFill>
                <a:latin typeface="Arial"/>
              </a:rPr>
              <a:t>paysans</a:t>
            </a:r>
            <a:endParaRPr b="0" lang="fr-FR" sz="1800" spc="-1" strike="noStrike">
              <a:solidFill>
                <a:srgbClr val="000000"/>
              </a:solidFill>
              <a:latin typeface="Arial"/>
            </a:endParaRPr>
          </a:p>
        </p:txBody>
      </p:sp>
      <p:sp>
        <p:nvSpPr>
          <p:cNvPr id="301" name="Rectangle 11"/>
          <p:cNvSpPr/>
          <p:nvPr/>
        </p:nvSpPr>
        <p:spPr>
          <a:xfrm>
            <a:off x="6088680" y="6026400"/>
            <a:ext cx="2200680" cy="359640"/>
          </a:xfrm>
          <a:prstGeom prst="rect">
            <a:avLst/>
          </a:prstGeom>
          <a:no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rgbClr val="000000"/>
                </a:solidFill>
                <a:latin typeface="Arial"/>
              </a:rPr>
              <a:t>Femmes transformatrices</a:t>
            </a:r>
            <a:endParaRPr b="0" lang="fr-FR" sz="1800" spc="-1" strike="noStrike">
              <a:solidFill>
                <a:srgbClr val="000000"/>
              </a:solidFill>
              <a:latin typeface="Arial"/>
            </a:endParaRPr>
          </a:p>
        </p:txBody>
      </p:sp>
      <p:sp>
        <p:nvSpPr>
          <p:cNvPr id="302" name="Rectangle 12"/>
          <p:cNvSpPr/>
          <p:nvPr/>
        </p:nvSpPr>
        <p:spPr>
          <a:xfrm>
            <a:off x="4738680" y="4797000"/>
            <a:ext cx="1630080" cy="359640"/>
          </a:xfrm>
          <a:prstGeom prst="rect">
            <a:avLst/>
          </a:prstGeom>
          <a:no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rgbClr val="000000"/>
                </a:solidFill>
                <a:latin typeface="Arial"/>
              </a:rPr>
              <a:t>Exportateurs</a:t>
            </a:r>
            <a:endParaRPr b="0" lang="fr-FR" sz="1800" spc="-1" strike="noStrike">
              <a:solidFill>
                <a:srgbClr val="000000"/>
              </a:solidFill>
              <a:latin typeface="Arial"/>
            </a:endParaRPr>
          </a:p>
        </p:txBody>
      </p:sp>
      <p:cxnSp>
        <p:nvCxnSpPr>
          <p:cNvPr id="303" name="Connecteur droit avec flèche 14"/>
          <p:cNvCxnSpPr/>
          <p:nvPr/>
        </p:nvCxnSpPr>
        <p:spPr>
          <a:xfrm flipV="1">
            <a:off x="7353360" y="2790720"/>
            <a:ext cx="243360" cy="532080"/>
          </a:xfrm>
          <a:prstGeom prst="straightConnector1">
            <a:avLst/>
          </a:prstGeom>
          <a:ln w="47625">
            <a:solidFill>
              <a:srgbClr val="000000"/>
            </a:solidFill>
            <a:tailEnd len="med" type="stealth" w="med"/>
          </a:ln>
        </p:spPr>
      </p:cxnSp>
      <p:cxnSp>
        <p:nvCxnSpPr>
          <p:cNvPr id="304" name="Connecteur droit avec flèche 15"/>
          <p:cNvCxnSpPr/>
          <p:nvPr/>
        </p:nvCxnSpPr>
        <p:spPr>
          <a:xfrm>
            <a:off x="7027200" y="3969000"/>
            <a:ext cx="360" cy="468360"/>
          </a:xfrm>
          <a:prstGeom prst="straightConnector1">
            <a:avLst/>
          </a:prstGeom>
          <a:ln w="47625">
            <a:solidFill>
              <a:srgbClr val="000000"/>
            </a:solidFill>
            <a:tailEnd len="med" type="stealth" w="med"/>
          </a:ln>
        </p:spPr>
      </p:cxnSp>
      <p:cxnSp>
        <p:nvCxnSpPr>
          <p:cNvPr id="305" name="Connecteur droit avec flèche 16"/>
          <p:cNvCxnSpPr/>
          <p:nvPr/>
        </p:nvCxnSpPr>
        <p:spPr>
          <a:xfrm>
            <a:off x="7575840" y="3501000"/>
            <a:ext cx="656640" cy="360"/>
          </a:xfrm>
          <a:prstGeom prst="straightConnector1">
            <a:avLst/>
          </a:prstGeom>
          <a:ln w="47625">
            <a:solidFill>
              <a:srgbClr val="000000"/>
            </a:solidFill>
            <a:tailEnd len="med" type="stealth" w="med"/>
          </a:ln>
        </p:spPr>
      </p:cxnSp>
      <p:cxnSp>
        <p:nvCxnSpPr>
          <p:cNvPr id="306" name="Connecteur droit avec flèche 18"/>
          <p:cNvCxnSpPr/>
          <p:nvPr/>
        </p:nvCxnSpPr>
        <p:spPr>
          <a:xfrm flipV="1">
            <a:off x="6953760" y="2348640"/>
            <a:ext cx="360" cy="612720"/>
          </a:xfrm>
          <a:prstGeom prst="straightConnector1">
            <a:avLst/>
          </a:prstGeom>
          <a:ln w="47625">
            <a:solidFill>
              <a:srgbClr val="000000"/>
            </a:solidFill>
            <a:tailEnd len="med" type="stealth" w="med"/>
          </a:ln>
        </p:spPr>
      </p:cxnSp>
      <p:cxnSp>
        <p:nvCxnSpPr>
          <p:cNvPr id="307" name="Connecteur droit avec flèche 20"/>
          <p:cNvCxnSpPr/>
          <p:nvPr/>
        </p:nvCxnSpPr>
        <p:spPr>
          <a:xfrm flipH="1" flipV="1">
            <a:off x="6088680" y="2909880"/>
            <a:ext cx="571680" cy="332640"/>
          </a:xfrm>
          <a:prstGeom prst="straightConnector1">
            <a:avLst/>
          </a:prstGeom>
          <a:ln w="47625">
            <a:solidFill>
              <a:srgbClr val="000000"/>
            </a:solidFill>
            <a:tailEnd len="med" type="stealth" w="med"/>
          </a:ln>
        </p:spPr>
      </p:cxnSp>
      <p:cxnSp>
        <p:nvCxnSpPr>
          <p:cNvPr id="308" name="Connecteur droit avec flèche 21"/>
          <p:cNvCxnSpPr/>
          <p:nvPr/>
        </p:nvCxnSpPr>
        <p:spPr>
          <a:xfrm flipH="1">
            <a:off x="5940000" y="3618360"/>
            <a:ext cx="604440" cy="181440"/>
          </a:xfrm>
          <a:prstGeom prst="straightConnector1">
            <a:avLst/>
          </a:prstGeom>
          <a:ln w="47625">
            <a:solidFill>
              <a:srgbClr val="000000"/>
            </a:solidFill>
            <a:tailEnd len="med" type="stealth" w="med"/>
          </a:ln>
        </p:spPr>
      </p:cxnSp>
    </p:spTree>
  </p:cSld>
  <mc:AlternateContent>
    <mc:Choice Requires="p14">
      <p:transition spd="slow" p14:dur="2000"/>
    </mc:Choice>
    <mc:Fallback>
      <p:transition spd="slow"/>
    </mc:Fallback>
  </mc:AlternateContent>
  <p:timing>
    <p:tnLst>
      <p:par>
        <p:cTn id="110" dur="indefinite" restart="never" nodeType="tmRoot">
          <p:childTnLst>
            <p:seq>
              <p:cTn id="111" dur="indefinite" nodeType="mainSeq">
                <p:childTnLst>
                  <p:par>
                    <p:cTn id="112" fill="hold">
                      <p:stCondLst>
                        <p:cond delay="0"/>
                      </p:stCondLst>
                      <p:childTnLst>
                        <p:par>
                          <p:cTn id="113" fill="hold">
                            <p:stCondLst>
                              <p:cond delay="0"/>
                            </p:stCondLst>
                            <p:childTnLst>
                              <p:par>
                                <p:cTn id="114" nodeType="withEffect" fill="hold" presetClass="entr" presetID="2" presetSubtype="8">
                                  <p:stCondLst>
                                    <p:cond delay="0"/>
                                  </p:stCondLst>
                                  <p:childTnLst>
                                    <p:set>
                                      <p:cBhvr>
                                        <p:cTn id="115" dur="1" fill="hold">
                                          <p:stCondLst>
                                            <p:cond delay="0"/>
                                          </p:stCondLst>
                                        </p:cTn>
                                        <p:tgtEl>
                                          <p:spTgt spid="294">
                                            <p:txEl>
                                              <p:pRg st="0" end="0"/>
                                            </p:txEl>
                                          </p:spTgt>
                                        </p:tgtEl>
                                        <p:attrNameLst>
                                          <p:attrName>style.visibility</p:attrName>
                                        </p:attrNameLst>
                                      </p:cBhvr>
                                      <p:to>
                                        <p:strVal val="visible"/>
                                      </p:to>
                                    </p:set>
                                    <p:anim calcmode="lin" valueType="num">
                                      <p:cBhvr additive="repl">
                                        <p:cTn id="116" dur="500" fill="hold"/>
                                        <p:tgtEl>
                                          <p:spTgt spid="294">
                                            <p:txEl>
                                              <p:pRg st="0" end="0"/>
                                            </p:txEl>
                                          </p:spTgt>
                                        </p:tgtEl>
                                        <p:attrNameLst>
                                          <p:attrName>ppt_x</p:attrName>
                                        </p:attrNameLst>
                                      </p:cBhvr>
                                      <p:tavLst>
                                        <p:tav tm="0">
                                          <p:val>
                                            <p:strVal val="0-#ppt_w/2"/>
                                          </p:val>
                                        </p:tav>
                                        <p:tav tm="100000">
                                          <p:val>
                                            <p:strVal val="#ppt_x"/>
                                          </p:val>
                                        </p:tav>
                                      </p:tavLst>
                                    </p:anim>
                                    <p:anim calcmode="lin" valueType="num">
                                      <p:cBhvr additive="repl">
                                        <p:cTn id="117" dur="500" fill="hold"/>
                                        <p:tgtEl>
                                          <p:spTgt spid="294">
                                            <p:txEl>
                                              <p:pRg st="0" end="0"/>
                                            </p:txEl>
                                          </p:spTgt>
                                        </p:tgtEl>
                                        <p:attrNameLst>
                                          <p:attrName>ppt_y</p:attrName>
                                        </p:attrNameLst>
                                      </p:cBhvr>
                                      <p:tavLst>
                                        <p:tav tm="0">
                                          <p:val>
                                            <p:strVal val="#ppt_y"/>
                                          </p:val>
                                        </p:tav>
                                        <p:tav tm="100000">
                                          <p:val>
                                            <p:strVal val="#ppt_y"/>
                                          </p:val>
                                        </p:tav>
                                      </p:tavLst>
                                    </p:anim>
                                  </p:childTnLst>
                                </p:cTn>
                              </p:par>
                              <p:par>
                                <p:cTn id="118" nodeType="withEffect" fill="hold" presetClass="entr" presetID="47">
                                  <p:stCondLst>
                                    <p:cond delay="0"/>
                                  </p:stCondLst>
                                  <p:childTnLst>
                                    <p:set>
                                      <p:cBhvr>
                                        <p:cTn id="119" dur="1" fill="hold">
                                          <p:stCondLst>
                                            <p:cond delay="0"/>
                                          </p:stCondLst>
                                        </p:cTn>
                                        <p:tgtEl>
                                          <p:spTgt spid="295"/>
                                        </p:tgtEl>
                                        <p:attrNameLst>
                                          <p:attrName>style.visibility</p:attrName>
                                        </p:attrNameLst>
                                      </p:cBhvr>
                                      <p:to>
                                        <p:strVal val="visible"/>
                                      </p:to>
                                    </p:set>
                                    <p:animEffect filter="fade" transition="in">
                                      <p:cBhvr additive="repl">
                                        <p:cTn id="120" dur="1500"/>
                                        <p:tgtEl>
                                          <p:spTgt spid="295"/>
                                        </p:tgtEl>
                                      </p:cBhvr>
                                    </p:animEffect>
                                    <p:anim calcmode="lin" valueType="num">
                                      <p:cBhvr additive="repl">
                                        <p:cTn id="121" dur="1500" fill="hold"/>
                                        <p:tgtEl>
                                          <p:spTgt spid="295"/>
                                        </p:tgtEl>
                                        <p:attrNameLst>
                                          <p:attrName>ppt_x</p:attrName>
                                        </p:attrNameLst>
                                      </p:cBhvr>
                                      <p:tavLst>
                                        <p:tav tm="0">
                                          <p:val>
                                            <p:strVal val="#ppt_x"/>
                                          </p:val>
                                        </p:tav>
                                        <p:tav tm="100000">
                                          <p:val>
                                            <p:strVal val="#ppt_x"/>
                                          </p:val>
                                        </p:tav>
                                      </p:tavLst>
                                    </p:anim>
                                    <p:anim calcmode="lin" valueType="num">
                                      <p:cBhvr additive="repl">
                                        <p:cTn id="122" dur="1500" fill="hold"/>
                                        <p:tgtEl>
                                          <p:spTgt spid="295"/>
                                        </p:tgtEl>
                                        <p:attrNameLst>
                                          <p:attrName>ppt_y</p:attrName>
                                        </p:attrNameLst>
                                      </p:cBhvr>
                                      <p:tavLst>
                                        <p:tav tm="0">
                                          <p:val>
                                            <p:strVal val="#ppt_y-.1"/>
                                          </p:val>
                                        </p:tav>
                                        <p:tav tm="100000">
                                          <p:val>
                                            <p:strVal val="#ppt_y"/>
                                          </p:val>
                                        </p:tav>
                                      </p:tavLst>
                                    </p:anim>
                                  </p:childTnLst>
                                </p:cTn>
                              </p:par>
                              <p:par>
                                <p:cTn id="123" nodeType="withEffect" fill="hold" presetClass="entr" presetID="53" presetSubtype="16">
                                  <p:stCondLst>
                                    <p:cond delay="0"/>
                                  </p:stCondLst>
                                  <p:childTnLst>
                                    <p:set>
                                      <p:cBhvr>
                                        <p:cTn id="124" dur="1" fill="hold">
                                          <p:stCondLst>
                                            <p:cond delay="0"/>
                                          </p:stCondLst>
                                        </p:cTn>
                                        <p:tgtEl>
                                          <p:spTgt spid="297"/>
                                        </p:tgtEl>
                                        <p:attrNameLst>
                                          <p:attrName>style.visibility</p:attrName>
                                        </p:attrNameLst>
                                      </p:cBhvr>
                                      <p:to>
                                        <p:strVal val="visible"/>
                                      </p:to>
                                    </p:set>
                                    <p:anim calcmode="lin" valueType="num">
                                      <p:cBhvr additive="repl">
                                        <p:cTn id="125" dur="4000" fill="hold"/>
                                        <p:tgtEl>
                                          <p:spTgt spid="297"/>
                                        </p:tgtEl>
                                        <p:attrNameLst>
                                          <p:attrName>ppt_w</p:attrName>
                                        </p:attrNameLst>
                                      </p:cBhvr>
                                      <p:tavLst>
                                        <p:tav tm="0">
                                          <p:val>
                                            <p:fltVal val="0"/>
                                          </p:val>
                                        </p:tav>
                                        <p:tav tm="100000">
                                          <p:val>
                                            <p:strVal val="#ppt_w"/>
                                          </p:val>
                                        </p:tav>
                                      </p:tavLst>
                                    </p:anim>
                                    <p:anim calcmode="lin" valueType="num">
                                      <p:cBhvr additive="repl">
                                        <p:cTn id="126" dur="4000" fill="hold"/>
                                        <p:tgtEl>
                                          <p:spTgt spid="297"/>
                                        </p:tgtEl>
                                        <p:attrNameLst>
                                          <p:attrName>ppt_h</p:attrName>
                                        </p:attrNameLst>
                                      </p:cBhvr>
                                      <p:tavLst>
                                        <p:tav tm="0">
                                          <p:val>
                                            <p:fltVal val="0"/>
                                          </p:val>
                                        </p:tav>
                                        <p:tav tm="100000">
                                          <p:val>
                                            <p:strVal val="#ppt_h"/>
                                          </p:val>
                                        </p:tav>
                                      </p:tavLst>
                                    </p:anim>
                                    <p:animEffect filter="fade" transition="in">
                                      <p:cBhvr additive="repl">
                                        <p:cTn id="127" dur="4000"/>
                                        <p:tgtEl>
                                          <p:spTgt spid="297"/>
                                        </p:tgtEl>
                                      </p:cBhvr>
                                    </p:animEffect>
                                  </p:childTnLst>
                                </p:cTn>
                              </p:par>
                              <p:par>
                                <p:cTn id="128" nodeType="withEffect" fill="hold" presetClass="entr" presetID="53" presetSubtype="16">
                                  <p:stCondLst>
                                    <p:cond delay="0"/>
                                  </p:stCondLst>
                                  <p:childTnLst>
                                    <p:set>
                                      <p:cBhvr>
                                        <p:cTn id="129" dur="1" fill="hold">
                                          <p:stCondLst>
                                            <p:cond delay="0"/>
                                          </p:stCondLst>
                                        </p:cTn>
                                        <p:tgtEl>
                                          <p:spTgt spid="298"/>
                                        </p:tgtEl>
                                        <p:attrNameLst>
                                          <p:attrName>style.visibility</p:attrName>
                                        </p:attrNameLst>
                                      </p:cBhvr>
                                      <p:to>
                                        <p:strVal val="visible"/>
                                      </p:to>
                                    </p:set>
                                    <p:anim calcmode="lin" valueType="num">
                                      <p:cBhvr additive="repl">
                                        <p:cTn id="130" dur="4000" fill="hold"/>
                                        <p:tgtEl>
                                          <p:spTgt spid="298"/>
                                        </p:tgtEl>
                                        <p:attrNameLst>
                                          <p:attrName>ppt_w</p:attrName>
                                        </p:attrNameLst>
                                      </p:cBhvr>
                                      <p:tavLst>
                                        <p:tav tm="0">
                                          <p:val>
                                            <p:fltVal val="0"/>
                                          </p:val>
                                        </p:tav>
                                        <p:tav tm="100000">
                                          <p:val>
                                            <p:strVal val="#ppt_w"/>
                                          </p:val>
                                        </p:tav>
                                      </p:tavLst>
                                    </p:anim>
                                    <p:anim calcmode="lin" valueType="num">
                                      <p:cBhvr additive="repl">
                                        <p:cTn id="131" dur="4000" fill="hold"/>
                                        <p:tgtEl>
                                          <p:spTgt spid="298"/>
                                        </p:tgtEl>
                                        <p:attrNameLst>
                                          <p:attrName>ppt_h</p:attrName>
                                        </p:attrNameLst>
                                      </p:cBhvr>
                                      <p:tavLst>
                                        <p:tav tm="0">
                                          <p:val>
                                            <p:fltVal val="0"/>
                                          </p:val>
                                        </p:tav>
                                        <p:tav tm="100000">
                                          <p:val>
                                            <p:strVal val="#ppt_h"/>
                                          </p:val>
                                        </p:tav>
                                      </p:tavLst>
                                    </p:anim>
                                    <p:animEffect filter="fade" transition="in">
                                      <p:cBhvr additive="repl">
                                        <p:cTn id="132" dur="4000"/>
                                        <p:tgtEl>
                                          <p:spTgt spid="298"/>
                                        </p:tgtEl>
                                      </p:cBhvr>
                                    </p:animEffect>
                                  </p:childTnLst>
                                </p:cTn>
                              </p:par>
                              <p:par>
                                <p:cTn id="133" nodeType="withEffect" fill="hold" presetClass="entr" presetID="53" presetSubtype="16">
                                  <p:stCondLst>
                                    <p:cond delay="0"/>
                                  </p:stCondLst>
                                  <p:childTnLst>
                                    <p:set>
                                      <p:cBhvr>
                                        <p:cTn id="134" dur="1" fill="hold">
                                          <p:stCondLst>
                                            <p:cond delay="0"/>
                                          </p:stCondLst>
                                        </p:cTn>
                                        <p:tgtEl>
                                          <p:spTgt spid="299"/>
                                        </p:tgtEl>
                                        <p:attrNameLst>
                                          <p:attrName>style.visibility</p:attrName>
                                        </p:attrNameLst>
                                      </p:cBhvr>
                                      <p:to>
                                        <p:strVal val="visible"/>
                                      </p:to>
                                    </p:set>
                                    <p:anim calcmode="lin" valueType="num">
                                      <p:cBhvr additive="repl">
                                        <p:cTn id="135" dur="4000" fill="hold"/>
                                        <p:tgtEl>
                                          <p:spTgt spid="299"/>
                                        </p:tgtEl>
                                        <p:attrNameLst>
                                          <p:attrName>ppt_w</p:attrName>
                                        </p:attrNameLst>
                                      </p:cBhvr>
                                      <p:tavLst>
                                        <p:tav tm="0">
                                          <p:val>
                                            <p:fltVal val="0"/>
                                          </p:val>
                                        </p:tav>
                                        <p:tav tm="100000">
                                          <p:val>
                                            <p:strVal val="#ppt_w"/>
                                          </p:val>
                                        </p:tav>
                                      </p:tavLst>
                                    </p:anim>
                                    <p:anim calcmode="lin" valueType="num">
                                      <p:cBhvr additive="repl">
                                        <p:cTn id="136" dur="4000" fill="hold"/>
                                        <p:tgtEl>
                                          <p:spTgt spid="299"/>
                                        </p:tgtEl>
                                        <p:attrNameLst>
                                          <p:attrName>ppt_h</p:attrName>
                                        </p:attrNameLst>
                                      </p:cBhvr>
                                      <p:tavLst>
                                        <p:tav tm="0">
                                          <p:val>
                                            <p:fltVal val="0"/>
                                          </p:val>
                                        </p:tav>
                                        <p:tav tm="100000">
                                          <p:val>
                                            <p:strVal val="#ppt_h"/>
                                          </p:val>
                                        </p:tav>
                                      </p:tavLst>
                                    </p:anim>
                                    <p:animEffect filter="fade" transition="in">
                                      <p:cBhvr additive="repl">
                                        <p:cTn id="137" dur="4000"/>
                                        <p:tgtEl>
                                          <p:spTgt spid="299"/>
                                        </p:tgtEl>
                                      </p:cBhvr>
                                    </p:animEffect>
                                  </p:childTnLst>
                                </p:cTn>
                              </p:par>
                              <p:par>
                                <p:cTn id="138" nodeType="withEffect" fill="hold" presetClass="entr" presetID="53" presetSubtype="16">
                                  <p:stCondLst>
                                    <p:cond delay="0"/>
                                  </p:stCondLst>
                                  <p:childTnLst>
                                    <p:set>
                                      <p:cBhvr>
                                        <p:cTn id="139" dur="1" fill="hold">
                                          <p:stCondLst>
                                            <p:cond delay="0"/>
                                          </p:stCondLst>
                                        </p:cTn>
                                        <p:tgtEl>
                                          <p:spTgt spid="300"/>
                                        </p:tgtEl>
                                        <p:attrNameLst>
                                          <p:attrName>style.visibility</p:attrName>
                                        </p:attrNameLst>
                                      </p:cBhvr>
                                      <p:to>
                                        <p:strVal val="visible"/>
                                      </p:to>
                                    </p:set>
                                    <p:anim calcmode="lin" valueType="num">
                                      <p:cBhvr additive="repl">
                                        <p:cTn id="140" dur="4000" fill="hold"/>
                                        <p:tgtEl>
                                          <p:spTgt spid="300"/>
                                        </p:tgtEl>
                                        <p:attrNameLst>
                                          <p:attrName>ppt_w</p:attrName>
                                        </p:attrNameLst>
                                      </p:cBhvr>
                                      <p:tavLst>
                                        <p:tav tm="0">
                                          <p:val>
                                            <p:fltVal val="0"/>
                                          </p:val>
                                        </p:tav>
                                        <p:tav tm="100000">
                                          <p:val>
                                            <p:strVal val="#ppt_w"/>
                                          </p:val>
                                        </p:tav>
                                      </p:tavLst>
                                    </p:anim>
                                    <p:anim calcmode="lin" valueType="num">
                                      <p:cBhvr additive="repl">
                                        <p:cTn id="141" dur="4000" fill="hold"/>
                                        <p:tgtEl>
                                          <p:spTgt spid="300"/>
                                        </p:tgtEl>
                                        <p:attrNameLst>
                                          <p:attrName>ppt_h</p:attrName>
                                        </p:attrNameLst>
                                      </p:cBhvr>
                                      <p:tavLst>
                                        <p:tav tm="0">
                                          <p:val>
                                            <p:fltVal val="0"/>
                                          </p:val>
                                        </p:tav>
                                        <p:tav tm="100000">
                                          <p:val>
                                            <p:strVal val="#ppt_h"/>
                                          </p:val>
                                        </p:tav>
                                      </p:tavLst>
                                    </p:anim>
                                    <p:animEffect filter="fade" transition="in">
                                      <p:cBhvr additive="repl">
                                        <p:cTn id="142" dur="4000"/>
                                        <p:tgtEl>
                                          <p:spTgt spid="300"/>
                                        </p:tgtEl>
                                      </p:cBhvr>
                                    </p:animEffect>
                                  </p:childTnLst>
                                </p:cTn>
                              </p:par>
                              <p:par>
                                <p:cTn id="143" nodeType="withEffect" fill="hold" presetClass="entr" presetID="53" presetSubtype="16">
                                  <p:stCondLst>
                                    <p:cond delay="0"/>
                                  </p:stCondLst>
                                  <p:childTnLst>
                                    <p:set>
                                      <p:cBhvr>
                                        <p:cTn id="144" dur="1" fill="hold">
                                          <p:stCondLst>
                                            <p:cond delay="0"/>
                                          </p:stCondLst>
                                        </p:cTn>
                                        <p:tgtEl>
                                          <p:spTgt spid="301"/>
                                        </p:tgtEl>
                                        <p:attrNameLst>
                                          <p:attrName>style.visibility</p:attrName>
                                        </p:attrNameLst>
                                      </p:cBhvr>
                                      <p:to>
                                        <p:strVal val="visible"/>
                                      </p:to>
                                    </p:set>
                                    <p:anim calcmode="lin" valueType="num">
                                      <p:cBhvr additive="repl">
                                        <p:cTn id="145" dur="4000" fill="hold"/>
                                        <p:tgtEl>
                                          <p:spTgt spid="301"/>
                                        </p:tgtEl>
                                        <p:attrNameLst>
                                          <p:attrName>ppt_w</p:attrName>
                                        </p:attrNameLst>
                                      </p:cBhvr>
                                      <p:tavLst>
                                        <p:tav tm="0">
                                          <p:val>
                                            <p:fltVal val="0"/>
                                          </p:val>
                                        </p:tav>
                                        <p:tav tm="100000">
                                          <p:val>
                                            <p:strVal val="#ppt_w"/>
                                          </p:val>
                                        </p:tav>
                                      </p:tavLst>
                                    </p:anim>
                                    <p:anim calcmode="lin" valueType="num">
                                      <p:cBhvr additive="repl">
                                        <p:cTn id="146" dur="4000" fill="hold"/>
                                        <p:tgtEl>
                                          <p:spTgt spid="301"/>
                                        </p:tgtEl>
                                        <p:attrNameLst>
                                          <p:attrName>ppt_h</p:attrName>
                                        </p:attrNameLst>
                                      </p:cBhvr>
                                      <p:tavLst>
                                        <p:tav tm="0">
                                          <p:val>
                                            <p:fltVal val="0"/>
                                          </p:val>
                                        </p:tav>
                                        <p:tav tm="100000">
                                          <p:val>
                                            <p:strVal val="#ppt_h"/>
                                          </p:val>
                                        </p:tav>
                                      </p:tavLst>
                                    </p:anim>
                                    <p:animEffect filter="fade" transition="in">
                                      <p:cBhvr additive="repl">
                                        <p:cTn id="147" dur="4000"/>
                                        <p:tgtEl>
                                          <p:spTgt spid="301"/>
                                        </p:tgtEl>
                                      </p:cBhvr>
                                    </p:animEffect>
                                  </p:childTnLst>
                                </p:cTn>
                              </p:par>
                              <p:par>
                                <p:cTn id="148" nodeType="withEffect" fill="hold" presetClass="entr" presetID="53" presetSubtype="16">
                                  <p:stCondLst>
                                    <p:cond delay="0"/>
                                  </p:stCondLst>
                                  <p:childTnLst>
                                    <p:set>
                                      <p:cBhvr>
                                        <p:cTn id="149" dur="1" fill="hold">
                                          <p:stCondLst>
                                            <p:cond delay="0"/>
                                          </p:stCondLst>
                                        </p:cTn>
                                        <p:tgtEl>
                                          <p:spTgt spid="302"/>
                                        </p:tgtEl>
                                        <p:attrNameLst>
                                          <p:attrName>style.visibility</p:attrName>
                                        </p:attrNameLst>
                                      </p:cBhvr>
                                      <p:to>
                                        <p:strVal val="visible"/>
                                      </p:to>
                                    </p:set>
                                    <p:anim calcmode="lin" valueType="num">
                                      <p:cBhvr additive="repl">
                                        <p:cTn id="150" dur="4000" fill="hold"/>
                                        <p:tgtEl>
                                          <p:spTgt spid="302"/>
                                        </p:tgtEl>
                                        <p:attrNameLst>
                                          <p:attrName>ppt_w</p:attrName>
                                        </p:attrNameLst>
                                      </p:cBhvr>
                                      <p:tavLst>
                                        <p:tav tm="0">
                                          <p:val>
                                            <p:fltVal val="0"/>
                                          </p:val>
                                        </p:tav>
                                        <p:tav tm="100000">
                                          <p:val>
                                            <p:strVal val="#ppt_w"/>
                                          </p:val>
                                        </p:tav>
                                      </p:tavLst>
                                    </p:anim>
                                    <p:anim calcmode="lin" valueType="num">
                                      <p:cBhvr additive="repl">
                                        <p:cTn id="151" dur="4000" fill="hold"/>
                                        <p:tgtEl>
                                          <p:spTgt spid="302"/>
                                        </p:tgtEl>
                                        <p:attrNameLst>
                                          <p:attrName>ppt_h</p:attrName>
                                        </p:attrNameLst>
                                      </p:cBhvr>
                                      <p:tavLst>
                                        <p:tav tm="0">
                                          <p:val>
                                            <p:fltVal val="0"/>
                                          </p:val>
                                        </p:tav>
                                        <p:tav tm="100000">
                                          <p:val>
                                            <p:strVal val="#ppt_h"/>
                                          </p:val>
                                        </p:tav>
                                      </p:tavLst>
                                    </p:anim>
                                    <p:animEffect filter="fade" transition="in">
                                      <p:cBhvr additive="repl">
                                        <p:cTn id="152" dur="4000"/>
                                        <p:tgtEl>
                                          <p:spTgt spid="302"/>
                                        </p:tgtEl>
                                      </p:cBhvr>
                                    </p:animEffect>
                                  </p:childTnLst>
                                </p:cTn>
                              </p:par>
                              <p:par>
                                <p:cTn id="153" nodeType="withEffect" fill="hold" presetClass="entr" presetID="47">
                                  <p:stCondLst>
                                    <p:cond delay="0"/>
                                  </p:stCondLst>
                                  <p:childTnLst>
                                    <p:set>
                                      <p:cBhvr>
                                        <p:cTn id="154" dur="1" fill="hold">
                                          <p:stCondLst>
                                            <p:cond delay="0"/>
                                          </p:stCondLst>
                                        </p:cTn>
                                        <p:tgtEl>
                                          <p:spTgt spid="303"/>
                                        </p:tgtEl>
                                        <p:attrNameLst>
                                          <p:attrName>style.visibility</p:attrName>
                                        </p:attrNameLst>
                                      </p:cBhvr>
                                      <p:to>
                                        <p:strVal val="visible"/>
                                      </p:to>
                                    </p:set>
                                    <p:animEffect filter="fade" transition="in">
                                      <p:cBhvr additive="repl">
                                        <p:cTn id="155" dur="1500"/>
                                        <p:tgtEl>
                                          <p:spTgt spid="303"/>
                                        </p:tgtEl>
                                      </p:cBhvr>
                                    </p:animEffect>
                                    <p:anim calcmode="lin" valueType="num">
                                      <p:cBhvr additive="repl">
                                        <p:cTn id="156" dur="1500" fill="hold"/>
                                        <p:tgtEl>
                                          <p:spTgt spid="303"/>
                                        </p:tgtEl>
                                        <p:attrNameLst>
                                          <p:attrName>ppt_x</p:attrName>
                                        </p:attrNameLst>
                                      </p:cBhvr>
                                      <p:tavLst>
                                        <p:tav tm="0">
                                          <p:val>
                                            <p:strVal val="#ppt_x"/>
                                          </p:val>
                                        </p:tav>
                                        <p:tav tm="100000">
                                          <p:val>
                                            <p:strVal val="#ppt_x"/>
                                          </p:val>
                                        </p:tav>
                                      </p:tavLst>
                                    </p:anim>
                                    <p:anim calcmode="lin" valueType="num">
                                      <p:cBhvr additive="repl">
                                        <p:cTn id="157" dur="1500" fill="hold"/>
                                        <p:tgtEl>
                                          <p:spTgt spid="303"/>
                                        </p:tgtEl>
                                        <p:attrNameLst>
                                          <p:attrName>ppt_y</p:attrName>
                                        </p:attrNameLst>
                                      </p:cBhvr>
                                      <p:tavLst>
                                        <p:tav tm="0">
                                          <p:val>
                                            <p:strVal val="#ppt_y-.1"/>
                                          </p:val>
                                        </p:tav>
                                        <p:tav tm="100000">
                                          <p:val>
                                            <p:strVal val="#ppt_y"/>
                                          </p:val>
                                        </p:tav>
                                      </p:tavLst>
                                    </p:anim>
                                  </p:childTnLst>
                                </p:cTn>
                              </p:par>
                              <p:par>
                                <p:cTn id="158" nodeType="withEffect" fill="hold" presetClass="entr" presetID="47">
                                  <p:stCondLst>
                                    <p:cond delay="0"/>
                                  </p:stCondLst>
                                  <p:childTnLst>
                                    <p:set>
                                      <p:cBhvr>
                                        <p:cTn id="159" dur="1" fill="hold">
                                          <p:stCondLst>
                                            <p:cond delay="0"/>
                                          </p:stCondLst>
                                        </p:cTn>
                                        <p:tgtEl>
                                          <p:spTgt spid="304"/>
                                        </p:tgtEl>
                                        <p:attrNameLst>
                                          <p:attrName>style.visibility</p:attrName>
                                        </p:attrNameLst>
                                      </p:cBhvr>
                                      <p:to>
                                        <p:strVal val="visible"/>
                                      </p:to>
                                    </p:set>
                                    <p:animEffect filter="fade" transition="in">
                                      <p:cBhvr additive="repl">
                                        <p:cTn id="160" dur="1500"/>
                                        <p:tgtEl>
                                          <p:spTgt spid="304"/>
                                        </p:tgtEl>
                                      </p:cBhvr>
                                    </p:animEffect>
                                    <p:anim calcmode="lin" valueType="num">
                                      <p:cBhvr additive="repl">
                                        <p:cTn id="161" dur="1500" fill="hold"/>
                                        <p:tgtEl>
                                          <p:spTgt spid="304"/>
                                        </p:tgtEl>
                                        <p:attrNameLst>
                                          <p:attrName>ppt_x</p:attrName>
                                        </p:attrNameLst>
                                      </p:cBhvr>
                                      <p:tavLst>
                                        <p:tav tm="0">
                                          <p:val>
                                            <p:strVal val="#ppt_x"/>
                                          </p:val>
                                        </p:tav>
                                        <p:tav tm="100000">
                                          <p:val>
                                            <p:strVal val="#ppt_x"/>
                                          </p:val>
                                        </p:tav>
                                      </p:tavLst>
                                    </p:anim>
                                    <p:anim calcmode="lin" valueType="num">
                                      <p:cBhvr additive="repl">
                                        <p:cTn id="162" dur="1500" fill="hold"/>
                                        <p:tgtEl>
                                          <p:spTgt spid="304"/>
                                        </p:tgtEl>
                                        <p:attrNameLst>
                                          <p:attrName>ppt_y</p:attrName>
                                        </p:attrNameLst>
                                      </p:cBhvr>
                                      <p:tavLst>
                                        <p:tav tm="0">
                                          <p:val>
                                            <p:strVal val="#ppt_y-.1"/>
                                          </p:val>
                                        </p:tav>
                                        <p:tav tm="100000">
                                          <p:val>
                                            <p:strVal val="#ppt_y"/>
                                          </p:val>
                                        </p:tav>
                                      </p:tavLst>
                                    </p:anim>
                                  </p:childTnLst>
                                </p:cTn>
                              </p:par>
                              <p:par>
                                <p:cTn id="163" nodeType="withEffect" fill="hold" presetClass="entr" presetID="47">
                                  <p:stCondLst>
                                    <p:cond delay="0"/>
                                  </p:stCondLst>
                                  <p:childTnLst>
                                    <p:set>
                                      <p:cBhvr>
                                        <p:cTn id="164" dur="1" fill="hold">
                                          <p:stCondLst>
                                            <p:cond delay="0"/>
                                          </p:stCondLst>
                                        </p:cTn>
                                        <p:tgtEl>
                                          <p:spTgt spid="305"/>
                                        </p:tgtEl>
                                        <p:attrNameLst>
                                          <p:attrName>style.visibility</p:attrName>
                                        </p:attrNameLst>
                                      </p:cBhvr>
                                      <p:to>
                                        <p:strVal val="visible"/>
                                      </p:to>
                                    </p:set>
                                    <p:animEffect filter="fade" transition="in">
                                      <p:cBhvr additive="repl">
                                        <p:cTn id="165" dur="1500"/>
                                        <p:tgtEl>
                                          <p:spTgt spid="305"/>
                                        </p:tgtEl>
                                      </p:cBhvr>
                                    </p:animEffect>
                                    <p:anim calcmode="lin" valueType="num">
                                      <p:cBhvr additive="repl">
                                        <p:cTn id="166" dur="1500" fill="hold"/>
                                        <p:tgtEl>
                                          <p:spTgt spid="305"/>
                                        </p:tgtEl>
                                        <p:attrNameLst>
                                          <p:attrName>ppt_x</p:attrName>
                                        </p:attrNameLst>
                                      </p:cBhvr>
                                      <p:tavLst>
                                        <p:tav tm="0">
                                          <p:val>
                                            <p:strVal val="#ppt_x"/>
                                          </p:val>
                                        </p:tav>
                                        <p:tav tm="100000">
                                          <p:val>
                                            <p:strVal val="#ppt_x"/>
                                          </p:val>
                                        </p:tav>
                                      </p:tavLst>
                                    </p:anim>
                                    <p:anim calcmode="lin" valueType="num">
                                      <p:cBhvr additive="repl">
                                        <p:cTn id="167" dur="1500" fill="hold"/>
                                        <p:tgtEl>
                                          <p:spTgt spid="305"/>
                                        </p:tgtEl>
                                        <p:attrNameLst>
                                          <p:attrName>ppt_y</p:attrName>
                                        </p:attrNameLst>
                                      </p:cBhvr>
                                      <p:tavLst>
                                        <p:tav tm="0">
                                          <p:val>
                                            <p:strVal val="#ppt_y-.1"/>
                                          </p:val>
                                        </p:tav>
                                        <p:tav tm="100000">
                                          <p:val>
                                            <p:strVal val="#ppt_y"/>
                                          </p:val>
                                        </p:tav>
                                      </p:tavLst>
                                    </p:anim>
                                  </p:childTnLst>
                                </p:cTn>
                              </p:par>
                              <p:par>
                                <p:cTn id="168" nodeType="withEffect" fill="hold" presetClass="entr" presetID="47">
                                  <p:stCondLst>
                                    <p:cond delay="0"/>
                                  </p:stCondLst>
                                  <p:childTnLst>
                                    <p:set>
                                      <p:cBhvr>
                                        <p:cTn id="169" dur="1" fill="hold">
                                          <p:stCondLst>
                                            <p:cond delay="0"/>
                                          </p:stCondLst>
                                        </p:cTn>
                                        <p:tgtEl>
                                          <p:spTgt spid="306"/>
                                        </p:tgtEl>
                                        <p:attrNameLst>
                                          <p:attrName>style.visibility</p:attrName>
                                        </p:attrNameLst>
                                      </p:cBhvr>
                                      <p:to>
                                        <p:strVal val="visible"/>
                                      </p:to>
                                    </p:set>
                                    <p:animEffect filter="fade" transition="in">
                                      <p:cBhvr additive="repl">
                                        <p:cTn id="170" dur="1500"/>
                                        <p:tgtEl>
                                          <p:spTgt spid="306"/>
                                        </p:tgtEl>
                                      </p:cBhvr>
                                    </p:animEffect>
                                    <p:anim calcmode="lin" valueType="num">
                                      <p:cBhvr additive="repl">
                                        <p:cTn id="171" dur="1500" fill="hold"/>
                                        <p:tgtEl>
                                          <p:spTgt spid="306"/>
                                        </p:tgtEl>
                                        <p:attrNameLst>
                                          <p:attrName>ppt_x</p:attrName>
                                        </p:attrNameLst>
                                      </p:cBhvr>
                                      <p:tavLst>
                                        <p:tav tm="0">
                                          <p:val>
                                            <p:strVal val="#ppt_x"/>
                                          </p:val>
                                        </p:tav>
                                        <p:tav tm="100000">
                                          <p:val>
                                            <p:strVal val="#ppt_x"/>
                                          </p:val>
                                        </p:tav>
                                      </p:tavLst>
                                    </p:anim>
                                    <p:anim calcmode="lin" valueType="num">
                                      <p:cBhvr additive="repl">
                                        <p:cTn id="172" dur="1500" fill="hold"/>
                                        <p:tgtEl>
                                          <p:spTgt spid="306"/>
                                        </p:tgtEl>
                                        <p:attrNameLst>
                                          <p:attrName>ppt_y</p:attrName>
                                        </p:attrNameLst>
                                      </p:cBhvr>
                                      <p:tavLst>
                                        <p:tav tm="0">
                                          <p:val>
                                            <p:strVal val="#ppt_y-.1"/>
                                          </p:val>
                                        </p:tav>
                                        <p:tav tm="100000">
                                          <p:val>
                                            <p:strVal val="#ppt_y"/>
                                          </p:val>
                                        </p:tav>
                                      </p:tavLst>
                                    </p:anim>
                                  </p:childTnLst>
                                </p:cTn>
                              </p:par>
                              <p:par>
                                <p:cTn id="173" nodeType="withEffect" fill="hold" presetClass="entr" presetID="47">
                                  <p:stCondLst>
                                    <p:cond delay="0"/>
                                  </p:stCondLst>
                                  <p:childTnLst>
                                    <p:set>
                                      <p:cBhvr>
                                        <p:cTn id="174" dur="1" fill="hold">
                                          <p:stCondLst>
                                            <p:cond delay="0"/>
                                          </p:stCondLst>
                                        </p:cTn>
                                        <p:tgtEl>
                                          <p:spTgt spid="307"/>
                                        </p:tgtEl>
                                        <p:attrNameLst>
                                          <p:attrName>style.visibility</p:attrName>
                                        </p:attrNameLst>
                                      </p:cBhvr>
                                      <p:to>
                                        <p:strVal val="visible"/>
                                      </p:to>
                                    </p:set>
                                    <p:animEffect filter="fade" transition="in">
                                      <p:cBhvr additive="repl">
                                        <p:cTn id="175" dur="1500"/>
                                        <p:tgtEl>
                                          <p:spTgt spid="307"/>
                                        </p:tgtEl>
                                      </p:cBhvr>
                                    </p:animEffect>
                                    <p:anim calcmode="lin" valueType="num">
                                      <p:cBhvr additive="repl">
                                        <p:cTn id="176" dur="1500" fill="hold"/>
                                        <p:tgtEl>
                                          <p:spTgt spid="307"/>
                                        </p:tgtEl>
                                        <p:attrNameLst>
                                          <p:attrName>ppt_x</p:attrName>
                                        </p:attrNameLst>
                                      </p:cBhvr>
                                      <p:tavLst>
                                        <p:tav tm="0">
                                          <p:val>
                                            <p:strVal val="#ppt_x"/>
                                          </p:val>
                                        </p:tav>
                                        <p:tav tm="100000">
                                          <p:val>
                                            <p:strVal val="#ppt_x"/>
                                          </p:val>
                                        </p:tav>
                                      </p:tavLst>
                                    </p:anim>
                                    <p:anim calcmode="lin" valueType="num">
                                      <p:cBhvr additive="repl">
                                        <p:cTn id="177" dur="1500" fill="hold"/>
                                        <p:tgtEl>
                                          <p:spTgt spid="307"/>
                                        </p:tgtEl>
                                        <p:attrNameLst>
                                          <p:attrName>ppt_y</p:attrName>
                                        </p:attrNameLst>
                                      </p:cBhvr>
                                      <p:tavLst>
                                        <p:tav tm="0">
                                          <p:val>
                                            <p:strVal val="#ppt_y-.1"/>
                                          </p:val>
                                        </p:tav>
                                        <p:tav tm="100000">
                                          <p:val>
                                            <p:strVal val="#ppt_y"/>
                                          </p:val>
                                        </p:tav>
                                      </p:tavLst>
                                    </p:anim>
                                  </p:childTnLst>
                                </p:cTn>
                              </p:par>
                              <p:par>
                                <p:cTn id="178" nodeType="withEffect" fill="hold" presetClass="entr" presetID="47">
                                  <p:stCondLst>
                                    <p:cond delay="0"/>
                                  </p:stCondLst>
                                  <p:childTnLst>
                                    <p:set>
                                      <p:cBhvr>
                                        <p:cTn id="179" dur="1" fill="hold">
                                          <p:stCondLst>
                                            <p:cond delay="0"/>
                                          </p:stCondLst>
                                        </p:cTn>
                                        <p:tgtEl>
                                          <p:spTgt spid="308"/>
                                        </p:tgtEl>
                                        <p:attrNameLst>
                                          <p:attrName>style.visibility</p:attrName>
                                        </p:attrNameLst>
                                      </p:cBhvr>
                                      <p:to>
                                        <p:strVal val="visible"/>
                                      </p:to>
                                    </p:set>
                                    <p:animEffect filter="fade" transition="in">
                                      <p:cBhvr additive="repl">
                                        <p:cTn id="180" dur="1500"/>
                                        <p:tgtEl>
                                          <p:spTgt spid="308"/>
                                        </p:tgtEl>
                                      </p:cBhvr>
                                    </p:animEffect>
                                    <p:anim calcmode="lin" valueType="num">
                                      <p:cBhvr additive="repl">
                                        <p:cTn id="181" dur="1500" fill="hold"/>
                                        <p:tgtEl>
                                          <p:spTgt spid="308"/>
                                        </p:tgtEl>
                                        <p:attrNameLst>
                                          <p:attrName>ppt_x</p:attrName>
                                        </p:attrNameLst>
                                      </p:cBhvr>
                                      <p:tavLst>
                                        <p:tav tm="0">
                                          <p:val>
                                            <p:strVal val="#ppt_x"/>
                                          </p:val>
                                        </p:tav>
                                        <p:tav tm="100000">
                                          <p:val>
                                            <p:strVal val="#ppt_x"/>
                                          </p:val>
                                        </p:tav>
                                      </p:tavLst>
                                    </p:anim>
                                    <p:anim calcmode="lin" valueType="num">
                                      <p:cBhvr additive="repl">
                                        <p:cTn id="182" dur="1500" fill="hold"/>
                                        <p:tgtEl>
                                          <p:spTgt spid="308"/>
                                        </p:tgtEl>
                                        <p:attrNameLst>
                                          <p:attrName>ppt_y</p:attrName>
                                        </p:attrNameLst>
                                      </p:cBhvr>
                                      <p:tavLst>
                                        <p:tav tm="0">
                                          <p:val>
                                            <p:strVal val="#ppt_y-.1"/>
                                          </p:val>
                                        </p:tav>
                                        <p:tav tm="100000">
                                          <p:val>
                                            <p:strVal val="#ppt_y"/>
                                          </p:val>
                                        </p:tav>
                                      </p:tavLst>
                                    </p:anim>
                                  </p:childTnLst>
                                </p:cTn>
                              </p:par>
                              <p:par>
                                <p:cTn id="183" nodeType="withEffect" fill="hold" presetClass="entr" presetID="14" presetSubtype="10">
                                  <p:stCondLst>
                                    <p:cond delay="0"/>
                                  </p:stCondLst>
                                  <p:childTnLst>
                                    <p:set>
                                      <p:cBhvr>
                                        <p:cTn id="184" dur="1" fill="hold">
                                          <p:stCondLst>
                                            <p:cond delay="0"/>
                                          </p:stCondLst>
                                        </p:cTn>
                                        <p:tgtEl>
                                          <p:spTgt spid="296"/>
                                        </p:tgtEl>
                                        <p:attrNameLst>
                                          <p:attrName>style.visibility</p:attrName>
                                        </p:attrNameLst>
                                      </p:cBhvr>
                                      <p:to>
                                        <p:strVal val="visible"/>
                                      </p:to>
                                    </p:set>
                                    <p:animEffect filter="randombar(horizontal)" transition="in">
                                      <p:cBhvr additive="repl">
                                        <p:cTn id="185" dur="275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ZoneTexte 2"/>
          <p:cNvSpPr/>
          <p:nvPr/>
        </p:nvSpPr>
        <p:spPr>
          <a:xfrm>
            <a:off x="0" y="39600"/>
            <a:ext cx="9143640" cy="610920"/>
          </a:xfrm>
          <a:prstGeom prst="rect">
            <a:avLst/>
          </a:prstGeom>
          <a:noFill/>
          <a:ln w="0">
            <a:noFill/>
          </a:ln>
        </p:spPr>
        <p:style>
          <a:lnRef idx="0"/>
          <a:fillRef idx="0"/>
          <a:effectRef idx="0"/>
          <a:fontRef idx="minor"/>
        </p:style>
        <p:txBody>
          <a:bodyPr lIns="90000" rIns="90000" tIns="45000" bIns="45000" anchor="t">
            <a:spAutoFit/>
          </a:bodyPr>
          <a:p>
            <a:pPr algn="ctr">
              <a:lnSpc>
                <a:spcPct val="107000"/>
              </a:lnSpc>
              <a:spcAft>
                <a:spcPts val="799"/>
              </a:spcAft>
            </a:pPr>
            <a:r>
              <a:rPr b="1" lang="fr-FR" sz="2000" spc="-1" strike="noStrike">
                <a:solidFill>
                  <a:srgbClr val="000000"/>
                </a:solidFill>
                <a:latin typeface="Arial"/>
                <a:ea typeface="Calibri"/>
              </a:rPr>
              <a:t>Modèle entrepreneurial : </a:t>
            </a:r>
            <a:r>
              <a:rPr b="0" lang="fr-FR" sz="3200" spc="-1" strike="noStrike">
                <a:solidFill>
                  <a:srgbClr val="000000"/>
                </a:solidFill>
                <a:latin typeface="Arial"/>
                <a:ea typeface="Calibri"/>
              </a:rPr>
              <a:t>X=</a:t>
            </a:r>
            <a:r>
              <a:rPr b="0" lang="fr-FR" sz="3200" spc="-1" strike="noStrike">
                <a:solidFill>
                  <a:srgbClr val="00b050"/>
                </a:solidFill>
                <a:latin typeface="Arial"/>
                <a:ea typeface="Calibri"/>
              </a:rPr>
              <a:t>Y</a:t>
            </a:r>
            <a:r>
              <a:rPr b="0" lang="fr-FR" sz="3200" spc="-1" strike="noStrike">
                <a:solidFill>
                  <a:srgbClr val="000000"/>
                </a:solidFill>
                <a:latin typeface="Arial"/>
                <a:ea typeface="Calibri"/>
              </a:rPr>
              <a:t>+</a:t>
            </a:r>
            <a:r>
              <a:rPr b="0" lang="fr-FR" sz="3200" spc="-1" strike="noStrike">
                <a:solidFill>
                  <a:srgbClr val="0000ff"/>
                </a:solidFill>
                <a:latin typeface="Arial"/>
                <a:ea typeface="Calibri"/>
              </a:rPr>
              <a:t>Z</a:t>
            </a:r>
            <a:endParaRPr b="0" lang="fr-FR" sz="3200" spc="-1" strike="noStrike">
              <a:solidFill>
                <a:srgbClr val="000000"/>
              </a:solidFill>
              <a:latin typeface="Arial"/>
            </a:endParaRPr>
          </a:p>
        </p:txBody>
      </p:sp>
      <p:sp>
        <p:nvSpPr>
          <p:cNvPr id="310" name="ZoneTexte 4"/>
          <p:cNvSpPr/>
          <p:nvPr/>
        </p:nvSpPr>
        <p:spPr>
          <a:xfrm>
            <a:off x="0" y="764640"/>
            <a:ext cx="9143640" cy="142992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pPr>
            <a:r>
              <a:rPr b="1" lang="fr-FR" sz="3200" spc="-1" strike="noStrike">
                <a:solidFill>
                  <a:srgbClr val="0000ff"/>
                </a:solidFill>
                <a:latin typeface="Arial"/>
                <a:ea typeface="Calibri"/>
              </a:rPr>
              <a:t>z</a:t>
            </a:r>
            <a:r>
              <a:rPr b="0" lang="fr-FR" sz="2000" spc="-1" strike="noStrike">
                <a:solidFill>
                  <a:srgbClr val="000000"/>
                </a:solidFill>
                <a:latin typeface="Arial"/>
                <a:ea typeface="Calibri"/>
              </a:rPr>
              <a:t> : représente les </a:t>
            </a:r>
            <a:r>
              <a:rPr b="1" lang="fr-FR" sz="2000" spc="-1" strike="noStrike">
                <a:solidFill>
                  <a:srgbClr val="0000ff"/>
                </a:solidFill>
                <a:latin typeface="Arial"/>
                <a:ea typeface="Calibri"/>
              </a:rPr>
              <a:t>CANAUX DE COMMUNICATION </a:t>
            </a:r>
            <a:r>
              <a:rPr b="0" lang="fr-FR" sz="2000" spc="-1" strike="noStrike">
                <a:solidFill>
                  <a:srgbClr val="000000"/>
                </a:solidFill>
                <a:latin typeface="Arial"/>
                <a:ea typeface="Calibri"/>
              </a:rPr>
              <a:t>: </a:t>
            </a:r>
            <a:endParaRPr b="0" lang="fr-FR" sz="2000" spc="-1" strike="noStrike">
              <a:solidFill>
                <a:srgbClr val="000000"/>
              </a:solidFill>
              <a:latin typeface="Arial"/>
            </a:endParaRPr>
          </a:p>
          <a:p>
            <a:pPr algn="just">
              <a:lnSpc>
                <a:spcPct val="107000"/>
              </a:lnSpc>
              <a:spcAft>
                <a:spcPts val="799"/>
              </a:spcAft>
            </a:pPr>
            <a:r>
              <a:rPr b="0" lang="fr-FR" sz="2000" spc="-1" strike="noStrike">
                <a:solidFill>
                  <a:srgbClr val="000000"/>
                </a:solidFill>
                <a:latin typeface="Arial"/>
                <a:ea typeface="Calibri"/>
              </a:rPr>
              <a:t>Ce sont les </a:t>
            </a:r>
            <a:r>
              <a:rPr b="1" lang="fr-FR" sz="2000" spc="-1" strike="noStrike">
                <a:solidFill>
                  <a:srgbClr val="0000ff"/>
                </a:solidFill>
                <a:latin typeface="Arial"/>
                <a:ea typeface="Calibri"/>
              </a:rPr>
              <a:t>CANAUX DE COMMUNICATION</a:t>
            </a:r>
            <a:r>
              <a:rPr b="1" lang="fr-FR" sz="2000" spc="-1" strike="noStrike">
                <a:solidFill>
                  <a:srgbClr val="00b050"/>
                </a:solidFill>
                <a:latin typeface="Arial"/>
                <a:ea typeface="Calibri"/>
              </a:rPr>
              <a:t> </a:t>
            </a:r>
            <a:r>
              <a:rPr b="0" lang="fr-FR" sz="2000" spc="-1" strike="noStrike">
                <a:solidFill>
                  <a:srgbClr val="000000"/>
                </a:solidFill>
                <a:latin typeface="Arial"/>
                <a:ea typeface="Calibri"/>
              </a:rPr>
              <a:t>qui permettent de toucher la POPULATION CIBLE </a:t>
            </a:r>
            <a:r>
              <a:rPr b="1" lang="fr-FR" sz="2400" spc="-1" strike="noStrike">
                <a:solidFill>
                  <a:srgbClr val="000000"/>
                </a:solidFill>
                <a:latin typeface="Arial"/>
                <a:ea typeface="Calibri"/>
              </a:rPr>
              <a:t>(Y) </a:t>
            </a:r>
            <a:r>
              <a:rPr b="0" lang="fr-FR" sz="2400" spc="-1" strike="noStrike">
                <a:solidFill>
                  <a:srgbClr val="000000"/>
                </a:solidFill>
                <a:latin typeface="Arial"/>
                <a:ea typeface="Calibri"/>
              </a:rPr>
              <a:t>qui rencontrent le</a:t>
            </a:r>
            <a:r>
              <a:rPr b="1" lang="fr-FR" sz="2400" spc="-1" strike="noStrike">
                <a:solidFill>
                  <a:srgbClr val="000000"/>
                </a:solidFill>
                <a:latin typeface="Arial"/>
                <a:ea typeface="Calibri"/>
              </a:rPr>
              <a:t> PROBLEME X</a:t>
            </a:r>
            <a:r>
              <a:rPr b="0" lang="fr-FR" sz="2000" spc="-1" strike="noStrike">
                <a:solidFill>
                  <a:srgbClr val="000000"/>
                </a:solidFill>
                <a:latin typeface="Arial"/>
                <a:ea typeface="Calibri"/>
              </a:rPr>
              <a:t>. </a:t>
            </a:r>
            <a:endParaRPr b="0" lang="fr-FR" sz="2000" spc="-1" strike="noStrike">
              <a:solidFill>
                <a:srgbClr val="000000"/>
              </a:solidFill>
              <a:latin typeface="Arial"/>
            </a:endParaRPr>
          </a:p>
        </p:txBody>
      </p:sp>
      <p:sp>
        <p:nvSpPr>
          <p:cNvPr id="311" name="ZoneTexte 17"/>
          <p:cNvSpPr/>
          <p:nvPr/>
        </p:nvSpPr>
        <p:spPr>
          <a:xfrm>
            <a:off x="10800" y="2421000"/>
            <a:ext cx="9143640" cy="699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2000" spc="-1" strike="noStrike">
                <a:solidFill>
                  <a:srgbClr val="000000"/>
                </a:solidFill>
                <a:latin typeface="Arial"/>
                <a:ea typeface="Calibri"/>
              </a:rPr>
              <a:t>Les moyens de communications peuvent être directs (contact physique) ou indirects (média, réseaux sociaux)</a:t>
            </a:r>
            <a:endParaRPr b="0" lang="fr-FR" sz="2000" spc="-1" strike="noStrike">
              <a:solidFill>
                <a:srgbClr val="000000"/>
              </a:solidFill>
              <a:latin typeface="Arial"/>
            </a:endParaRPr>
          </a:p>
        </p:txBody>
      </p:sp>
      <p:pic>
        <p:nvPicPr>
          <p:cNvPr id="312" name="Picture 2" descr="Réunion d&amp;#39;équipe – Le tremplin des lecteurs"/>
          <p:cNvPicPr/>
          <p:nvPr/>
        </p:nvPicPr>
        <p:blipFill>
          <a:blip r:embed="rId1"/>
          <a:stretch/>
        </p:blipFill>
        <p:spPr>
          <a:xfrm>
            <a:off x="0" y="3763800"/>
            <a:ext cx="2242080" cy="1681560"/>
          </a:xfrm>
          <a:prstGeom prst="rect">
            <a:avLst/>
          </a:prstGeom>
          <a:ln w="0">
            <a:noFill/>
          </a:ln>
        </p:spPr>
      </p:pic>
      <p:pic>
        <p:nvPicPr>
          <p:cNvPr id="313" name="Picture 4" descr="Sur L&amp;#39;image De La Rencontre D&amp;#39;hommes D&amp;#39;affaires Est Présenté Clip Art  Libres De Droits , Vecteurs Et Illustration. Image 17442738."/>
          <p:cNvPicPr/>
          <p:nvPr/>
        </p:nvPicPr>
        <p:blipFill>
          <a:blip r:embed="rId2"/>
          <a:stretch/>
        </p:blipFill>
        <p:spPr>
          <a:xfrm flipH="1">
            <a:off x="17280" y="5445720"/>
            <a:ext cx="2225160" cy="1432800"/>
          </a:xfrm>
          <a:prstGeom prst="rect">
            <a:avLst/>
          </a:prstGeom>
          <a:ln w="0">
            <a:noFill/>
          </a:ln>
        </p:spPr>
      </p:pic>
      <p:pic>
        <p:nvPicPr>
          <p:cNvPr id="314" name="Picture 6" descr="Créer une page Facebook Pro facilement en 4 étapes"/>
          <p:cNvPicPr/>
          <p:nvPr/>
        </p:nvPicPr>
        <p:blipFill>
          <a:blip r:embed="rId3"/>
          <a:stretch/>
        </p:blipFill>
        <p:spPr>
          <a:xfrm>
            <a:off x="2627640" y="3593880"/>
            <a:ext cx="2088000" cy="1168920"/>
          </a:xfrm>
          <a:prstGeom prst="rect">
            <a:avLst/>
          </a:prstGeom>
          <a:ln w="0">
            <a:noFill/>
          </a:ln>
        </p:spPr>
      </p:pic>
      <p:pic>
        <p:nvPicPr>
          <p:cNvPr id="315" name="Picture 8" descr="Instagram — Wikipédia"/>
          <p:cNvPicPr/>
          <p:nvPr/>
        </p:nvPicPr>
        <p:blipFill>
          <a:blip r:embed="rId4"/>
          <a:stretch/>
        </p:blipFill>
        <p:spPr>
          <a:xfrm>
            <a:off x="2627640" y="5039640"/>
            <a:ext cx="1728000" cy="1728000"/>
          </a:xfrm>
          <a:prstGeom prst="rect">
            <a:avLst/>
          </a:prstGeom>
          <a:ln w="0">
            <a:noFill/>
          </a:ln>
        </p:spPr>
      </p:pic>
      <p:pic>
        <p:nvPicPr>
          <p:cNvPr id="316" name="Picture 10" descr="Twitter veut aussi copier Snapchat - Ferloo"/>
          <p:cNvPicPr/>
          <p:nvPr/>
        </p:nvPicPr>
        <p:blipFill>
          <a:blip r:embed="rId5"/>
          <a:stretch/>
        </p:blipFill>
        <p:spPr>
          <a:xfrm>
            <a:off x="4788000" y="3620520"/>
            <a:ext cx="1681920" cy="1142280"/>
          </a:xfrm>
          <a:prstGeom prst="rect">
            <a:avLst/>
          </a:prstGeom>
          <a:ln w="0">
            <a:noFill/>
          </a:ln>
        </p:spPr>
      </p:pic>
      <p:pic>
        <p:nvPicPr>
          <p:cNvPr id="317" name="Picture 12" descr="WhatsApp — Wikipédia"/>
          <p:cNvPicPr/>
          <p:nvPr/>
        </p:nvPicPr>
        <p:blipFill>
          <a:blip r:embed="rId6"/>
          <a:stretch/>
        </p:blipFill>
        <p:spPr>
          <a:xfrm>
            <a:off x="4500000" y="5039280"/>
            <a:ext cx="1681920" cy="1681920"/>
          </a:xfrm>
          <a:prstGeom prst="rect">
            <a:avLst/>
          </a:prstGeom>
          <a:ln w="0">
            <a:noFill/>
          </a:ln>
        </p:spPr>
      </p:pic>
      <p:pic>
        <p:nvPicPr>
          <p:cNvPr id="318" name="Picture 14" descr="Récepteur radio — Wikipédia"/>
          <p:cNvPicPr/>
          <p:nvPr/>
        </p:nvPicPr>
        <p:blipFill>
          <a:blip r:embed="rId7"/>
          <a:stretch/>
        </p:blipFill>
        <p:spPr>
          <a:xfrm>
            <a:off x="6298920" y="5124600"/>
            <a:ext cx="2047680" cy="1714320"/>
          </a:xfrm>
          <a:prstGeom prst="rect">
            <a:avLst/>
          </a:prstGeom>
          <a:ln w="0">
            <a:noFill/>
          </a:ln>
        </p:spPr>
      </p:pic>
      <p:pic>
        <p:nvPicPr>
          <p:cNvPr id="319" name="Picture 18" descr="Le téléphone mobile vit ses dernières années - Bilan"/>
          <p:cNvPicPr/>
          <p:nvPr/>
        </p:nvPicPr>
        <p:blipFill>
          <a:blip r:embed="rId8"/>
          <a:stretch/>
        </p:blipFill>
        <p:spPr>
          <a:xfrm>
            <a:off x="7092360" y="3344400"/>
            <a:ext cx="903960" cy="1667880"/>
          </a:xfrm>
          <a:prstGeom prst="rect">
            <a:avLst/>
          </a:prstGeom>
          <a:ln w="0">
            <a:noFill/>
          </a:ln>
        </p:spPr>
      </p:pic>
    </p:spTree>
  </p:cSld>
  <mc:AlternateContent>
    <mc:Choice Requires="p14">
      <p:transition spd="slow" p14:dur="2000"/>
    </mc:Choice>
    <mc:Fallback>
      <p:transition spd="slow"/>
    </mc:Fallback>
  </mc:AlternateContent>
  <p:timing>
    <p:tnLst>
      <p:par>
        <p:cTn id="186" dur="indefinite" restart="never" nodeType="tmRoot">
          <p:childTnLst>
            <p:seq>
              <p:cTn id="187" dur="indefinite" nodeType="mainSeq">
                <p:childTnLst>
                  <p:par>
                    <p:cTn id="188" fill="hold">
                      <p:stCondLst>
                        <p:cond delay="0"/>
                      </p:stCondLst>
                      <p:childTnLst>
                        <p:par>
                          <p:cTn id="189" fill="hold">
                            <p:stCondLst>
                              <p:cond delay="0"/>
                            </p:stCondLst>
                            <p:childTnLst>
                              <p:par>
                                <p:cTn id="190" nodeType="withEffect" fill="hold" presetClass="entr" presetID="2" presetSubtype="8">
                                  <p:stCondLst>
                                    <p:cond delay="0"/>
                                  </p:stCondLst>
                                  <p:childTnLst>
                                    <p:set>
                                      <p:cBhvr>
                                        <p:cTn id="191" dur="1" fill="hold">
                                          <p:stCondLst>
                                            <p:cond delay="0"/>
                                          </p:stCondLst>
                                        </p:cTn>
                                        <p:tgtEl>
                                          <p:spTgt spid="309">
                                            <p:txEl>
                                              <p:pRg st="0" end="0"/>
                                            </p:txEl>
                                          </p:spTgt>
                                        </p:tgtEl>
                                        <p:attrNameLst>
                                          <p:attrName>style.visibility</p:attrName>
                                        </p:attrNameLst>
                                      </p:cBhvr>
                                      <p:to>
                                        <p:strVal val="visible"/>
                                      </p:to>
                                    </p:set>
                                    <p:anim calcmode="lin" valueType="num">
                                      <p:cBhvr additive="repl">
                                        <p:cTn id="192" dur="500" fill="hold"/>
                                        <p:tgtEl>
                                          <p:spTgt spid="309">
                                            <p:txEl>
                                              <p:pRg st="0" end="0"/>
                                            </p:txEl>
                                          </p:spTgt>
                                        </p:tgtEl>
                                        <p:attrNameLst>
                                          <p:attrName>ppt_x</p:attrName>
                                        </p:attrNameLst>
                                      </p:cBhvr>
                                      <p:tavLst>
                                        <p:tav tm="0">
                                          <p:val>
                                            <p:strVal val="0-#ppt_w/2"/>
                                          </p:val>
                                        </p:tav>
                                        <p:tav tm="100000">
                                          <p:val>
                                            <p:strVal val="#ppt_x"/>
                                          </p:val>
                                        </p:tav>
                                      </p:tavLst>
                                    </p:anim>
                                    <p:anim calcmode="lin" valueType="num">
                                      <p:cBhvr additive="repl">
                                        <p:cTn id="193" dur="500" fill="hold"/>
                                        <p:tgtEl>
                                          <p:spTgt spid="309">
                                            <p:txEl>
                                              <p:pRg st="0" end="0"/>
                                            </p:txEl>
                                          </p:spTgt>
                                        </p:tgtEl>
                                        <p:attrNameLst>
                                          <p:attrName>ppt_y</p:attrName>
                                        </p:attrNameLst>
                                      </p:cBhvr>
                                      <p:tavLst>
                                        <p:tav tm="0">
                                          <p:val>
                                            <p:strVal val="#ppt_y"/>
                                          </p:val>
                                        </p:tav>
                                        <p:tav tm="100000">
                                          <p:val>
                                            <p:strVal val="#ppt_y"/>
                                          </p:val>
                                        </p:tav>
                                      </p:tavLst>
                                    </p:anim>
                                  </p:childTnLst>
                                </p:cTn>
                              </p:par>
                              <p:par>
                                <p:cTn id="194" nodeType="withEffect" fill="hold" presetClass="entr" presetID="47">
                                  <p:stCondLst>
                                    <p:cond delay="0"/>
                                  </p:stCondLst>
                                  <p:childTnLst>
                                    <p:set>
                                      <p:cBhvr>
                                        <p:cTn id="195" dur="1" fill="hold">
                                          <p:stCondLst>
                                            <p:cond delay="0"/>
                                          </p:stCondLst>
                                        </p:cTn>
                                        <p:tgtEl>
                                          <p:spTgt spid="310"/>
                                        </p:tgtEl>
                                        <p:attrNameLst>
                                          <p:attrName>style.visibility</p:attrName>
                                        </p:attrNameLst>
                                      </p:cBhvr>
                                      <p:to>
                                        <p:strVal val="visible"/>
                                      </p:to>
                                    </p:set>
                                    <p:animEffect filter="fade" transition="in">
                                      <p:cBhvr additive="repl">
                                        <p:cTn id="196" dur="1500"/>
                                        <p:tgtEl>
                                          <p:spTgt spid="310"/>
                                        </p:tgtEl>
                                      </p:cBhvr>
                                    </p:animEffect>
                                    <p:anim calcmode="lin" valueType="num">
                                      <p:cBhvr additive="repl">
                                        <p:cTn id="197" dur="1500" fill="hold"/>
                                        <p:tgtEl>
                                          <p:spTgt spid="310"/>
                                        </p:tgtEl>
                                        <p:attrNameLst>
                                          <p:attrName>ppt_x</p:attrName>
                                        </p:attrNameLst>
                                      </p:cBhvr>
                                      <p:tavLst>
                                        <p:tav tm="0">
                                          <p:val>
                                            <p:strVal val="#ppt_x"/>
                                          </p:val>
                                        </p:tav>
                                        <p:tav tm="100000">
                                          <p:val>
                                            <p:strVal val="#ppt_x"/>
                                          </p:val>
                                        </p:tav>
                                      </p:tavLst>
                                    </p:anim>
                                    <p:anim calcmode="lin" valueType="num">
                                      <p:cBhvr additive="repl">
                                        <p:cTn id="198" dur="1500" fill="hold"/>
                                        <p:tgtEl>
                                          <p:spTgt spid="310"/>
                                        </p:tgtEl>
                                        <p:attrNameLst>
                                          <p:attrName>ppt_y</p:attrName>
                                        </p:attrNameLst>
                                      </p:cBhvr>
                                      <p:tavLst>
                                        <p:tav tm="0">
                                          <p:val>
                                            <p:strVal val="#ppt_y-.1"/>
                                          </p:val>
                                        </p:tav>
                                        <p:tav tm="100000">
                                          <p:val>
                                            <p:strVal val="#ppt_y"/>
                                          </p:val>
                                        </p:tav>
                                      </p:tavLst>
                                    </p:anim>
                                  </p:childTnLst>
                                </p:cTn>
                              </p:par>
                              <p:par>
                                <p:cTn id="199" nodeType="withEffect" fill="hold" presetClass="entr" presetID="1">
                                  <p:stCondLst>
                                    <p:cond delay="0"/>
                                  </p:stCondLst>
                                  <p:childTnLst>
                                    <p:set>
                                      <p:cBhvr>
                                        <p:cTn id="200" dur="1" fill="hold">
                                          <p:stCondLst>
                                            <p:cond delay="0"/>
                                          </p:stCondLst>
                                        </p:cTn>
                                        <p:tgtEl>
                                          <p:spTgt spid="311"/>
                                        </p:tgtEl>
                                        <p:attrNameLst>
                                          <p:attrName>style.visibility</p:attrName>
                                        </p:attrNameLst>
                                      </p:cBhvr>
                                      <p:to>
                                        <p:strVal val="visible"/>
                                      </p:to>
                                    </p:set>
                                  </p:childTnLst>
                                </p:cTn>
                              </p:par>
                              <p:par>
                                <p:cTn id="201" nodeType="withEffect" fill="hold" presetClass="entr" presetID="1">
                                  <p:stCondLst>
                                    <p:cond delay="0"/>
                                  </p:stCondLst>
                                  <p:childTnLst>
                                    <p:set>
                                      <p:cBhvr>
                                        <p:cTn id="202" dur="1" fill="hold">
                                          <p:stCondLst>
                                            <p:cond delay="0"/>
                                          </p:stCondLst>
                                        </p:cTn>
                                        <p:tgtEl>
                                          <p:spTgt spid="312"/>
                                        </p:tgtEl>
                                        <p:attrNameLst>
                                          <p:attrName>style.visibility</p:attrName>
                                        </p:attrNameLst>
                                      </p:cBhvr>
                                      <p:to>
                                        <p:strVal val="visible"/>
                                      </p:to>
                                    </p:set>
                                  </p:childTnLst>
                                </p:cTn>
                              </p:par>
                              <p:par>
                                <p:cTn id="203" nodeType="withEffect" fill="hold" presetClass="entr" presetID="1">
                                  <p:stCondLst>
                                    <p:cond delay="0"/>
                                  </p:stCondLst>
                                  <p:childTnLst>
                                    <p:set>
                                      <p:cBhvr>
                                        <p:cTn id="204" dur="1" fill="hold">
                                          <p:stCondLst>
                                            <p:cond delay="0"/>
                                          </p:stCondLst>
                                        </p:cTn>
                                        <p:tgtEl>
                                          <p:spTgt spid="314"/>
                                        </p:tgtEl>
                                        <p:attrNameLst>
                                          <p:attrName>style.visibility</p:attrName>
                                        </p:attrNameLst>
                                      </p:cBhvr>
                                      <p:to>
                                        <p:strVal val="visible"/>
                                      </p:to>
                                    </p:set>
                                  </p:childTnLst>
                                </p:cTn>
                              </p:par>
                              <p:par>
                                <p:cTn id="205" nodeType="withEffect" fill="hold" presetClass="entr" presetID="1">
                                  <p:stCondLst>
                                    <p:cond delay="0"/>
                                  </p:stCondLst>
                                  <p:childTnLst>
                                    <p:set>
                                      <p:cBhvr>
                                        <p:cTn id="206" dur="1" fill="hold">
                                          <p:stCondLst>
                                            <p:cond delay="0"/>
                                          </p:stCondLst>
                                        </p:cTn>
                                        <p:tgtEl>
                                          <p:spTgt spid="316"/>
                                        </p:tgtEl>
                                        <p:attrNameLst>
                                          <p:attrName>style.visibility</p:attrName>
                                        </p:attrNameLst>
                                      </p:cBhvr>
                                      <p:to>
                                        <p:strVal val="visible"/>
                                      </p:to>
                                    </p:set>
                                  </p:childTnLst>
                                </p:cTn>
                              </p:par>
                              <p:par>
                                <p:cTn id="207" nodeType="withEffect" fill="hold" presetClass="entr" presetID="1">
                                  <p:stCondLst>
                                    <p:cond delay="0"/>
                                  </p:stCondLst>
                                  <p:childTnLst>
                                    <p:set>
                                      <p:cBhvr>
                                        <p:cTn id="208" dur="1" fill="hold">
                                          <p:stCondLst>
                                            <p:cond delay="0"/>
                                          </p:stCondLst>
                                        </p:cTn>
                                        <p:tgtEl>
                                          <p:spTgt spid="319"/>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318"/>
                                        </p:tgtEl>
                                        <p:attrNameLst>
                                          <p:attrName>style.visibility</p:attrName>
                                        </p:attrNameLst>
                                      </p:cBhvr>
                                      <p:to>
                                        <p:strVal val="visible"/>
                                      </p:to>
                                    </p:set>
                                  </p:childTnLst>
                                </p:cTn>
                              </p:par>
                              <p:par>
                                <p:cTn id="211" nodeType="withEffect" fill="hold" presetClass="entr" presetID="1">
                                  <p:stCondLst>
                                    <p:cond delay="0"/>
                                  </p:stCondLst>
                                  <p:childTnLst>
                                    <p:set>
                                      <p:cBhvr>
                                        <p:cTn id="212" dur="1" fill="hold">
                                          <p:stCondLst>
                                            <p:cond delay="0"/>
                                          </p:stCondLst>
                                        </p:cTn>
                                        <p:tgtEl>
                                          <p:spTgt spid="317"/>
                                        </p:tgtEl>
                                        <p:attrNameLst>
                                          <p:attrName>style.visibility</p:attrName>
                                        </p:attrNameLst>
                                      </p:cBhvr>
                                      <p:to>
                                        <p:strVal val="visible"/>
                                      </p:to>
                                    </p:set>
                                  </p:childTnLst>
                                </p:cTn>
                              </p:par>
                              <p:par>
                                <p:cTn id="213" nodeType="withEffect" fill="hold" presetClass="entr" presetID="1">
                                  <p:stCondLst>
                                    <p:cond delay="0"/>
                                  </p:stCondLst>
                                  <p:childTnLst>
                                    <p:set>
                                      <p:cBhvr>
                                        <p:cTn id="214" dur="1" fill="hold">
                                          <p:stCondLst>
                                            <p:cond delay="0"/>
                                          </p:stCondLst>
                                        </p:cTn>
                                        <p:tgtEl>
                                          <p:spTgt spid="315"/>
                                        </p:tgtEl>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cxnSp>
        <p:nvCxnSpPr>
          <p:cNvPr id="320" name="Connecteur droit avec flèche 20"/>
          <p:cNvCxnSpPr/>
          <p:nvPr/>
        </p:nvCxnSpPr>
        <p:spPr>
          <a:xfrm>
            <a:off x="4726440" y="2828520"/>
            <a:ext cx="360" cy="468360"/>
          </a:xfrm>
          <a:prstGeom prst="straightConnector1">
            <a:avLst/>
          </a:prstGeom>
          <a:ln w="47625">
            <a:solidFill>
              <a:srgbClr val="00b050"/>
            </a:solidFill>
            <a:tailEnd len="med" type="stealth" w="med"/>
          </a:ln>
        </p:spPr>
      </p:cxnSp>
      <p:cxnSp>
        <p:nvCxnSpPr>
          <p:cNvPr id="321" name="Connecteur droit avec flèche 23"/>
          <p:cNvCxnSpPr/>
          <p:nvPr/>
        </p:nvCxnSpPr>
        <p:spPr>
          <a:xfrm>
            <a:off x="6952680" y="2804760"/>
            <a:ext cx="360" cy="468360"/>
          </a:xfrm>
          <a:prstGeom prst="straightConnector1">
            <a:avLst/>
          </a:prstGeom>
          <a:ln w="47625">
            <a:solidFill>
              <a:srgbClr val="0000ff"/>
            </a:solidFill>
            <a:tailEnd len="med" type="stealth" w="med"/>
          </a:ln>
        </p:spPr>
      </p:cxnSp>
      <p:sp>
        <p:nvSpPr>
          <p:cNvPr id="322" name="Ellipse 24"/>
          <p:cNvSpPr/>
          <p:nvPr/>
        </p:nvSpPr>
        <p:spPr>
          <a:xfrm>
            <a:off x="72000" y="677520"/>
            <a:ext cx="1187280" cy="1130040"/>
          </a:xfrm>
          <a:prstGeom prst="ellipse">
            <a:avLst/>
          </a:prstGeom>
          <a:noFill/>
          <a:ln>
            <a:solidFill>
              <a:srgbClr val="325490"/>
            </a:solidFill>
            <a:prstDash val="sysDash"/>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200" spc="-1" strike="noStrike">
                <a:solidFill>
                  <a:srgbClr val="ff0000"/>
                </a:solidFill>
                <a:latin typeface="Arial"/>
              </a:rPr>
              <a:t>IDEE</a:t>
            </a:r>
            <a:endParaRPr b="0" lang="fr-FR" sz="1200" spc="-1" strike="noStrike">
              <a:solidFill>
                <a:srgbClr val="000000"/>
              </a:solidFill>
              <a:latin typeface="Arial"/>
            </a:endParaRPr>
          </a:p>
        </p:txBody>
      </p:sp>
      <p:sp>
        <p:nvSpPr>
          <p:cNvPr id="323" name="Ellipse 25"/>
          <p:cNvSpPr/>
          <p:nvPr/>
        </p:nvSpPr>
        <p:spPr>
          <a:xfrm>
            <a:off x="7819200" y="677520"/>
            <a:ext cx="1223640" cy="1117440"/>
          </a:xfrm>
          <a:prstGeom prst="ellipse">
            <a:avLst/>
          </a:prstGeom>
          <a:noFill/>
          <a:ln>
            <a:solidFill>
              <a:srgbClr val="325490"/>
            </a:solidFill>
            <a:prstDash val="sysDash"/>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200" spc="-1" strike="noStrike">
                <a:solidFill>
                  <a:schemeClr val="accent2"/>
                </a:solidFill>
                <a:latin typeface="Arial"/>
              </a:rPr>
              <a:t>PROJET</a:t>
            </a:r>
            <a:endParaRPr b="0" lang="fr-FR" sz="1200" spc="-1" strike="noStrike">
              <a:solidFill>
                <a:srgbClr val="000000"/>
              </a:solidFill>
              <a:latin typeface="Arial"/>
            </a:endParaRPr>
          </a:p>
        </p:txBody>
      </p:sp>
      <p:sp>
        <p:nvSpPr>
          <p:cNvPr id="324" name="Titre 1"/>
          <p:cNvSpPr/>
          <p:nvPr/>
        </p:nvSpPr>
        <p:spPr>
          <a:xfrm>
            <a:off x="-73440" y="44640"/>
            <a:ext cx="9143640" cy="446760"/>
          </a:xfrm>
          <a:prstGeom prst="rect">
            <a:avLst/>
          </a:prstGeom>
          <a:noFill/>
          <a:ln w="0">
            <a:noFill/>
          </a:ln>
        </p:spPr>
        <p:style>
          <a:lnRef idx="0"/>
          <a:fillRef idx="0"/>
          <a:effectRef idx="0"/>
          <a:fontRef idx="minor"/>
        </p:style>
        <p:txBody>
          <a:bodyPr lIns="90000" rIns="90000" tIns="45000" bIns="45000" anchor="t">
            <a:noAutofit/>
          </a:bodyPr>
          <a:p>
            <a:pPr algn="ctr">
              <a:lnSpc>
                <a:spcPct val="90000"/>
              </a:lnSpc>
            </a:pPr>
            <a:r>
              <a:rPr b="1" lang="fr-FR" sz="2800" spc="-1" strike="noStrike">
                <a:solidFill>
                  <a:srgbClr val="000000"/>
                </a:solidFill>
                <a:latin typeface="Arial"/>
              </a:rPr>
              <a:t>SCHEMAT DU MODELE ENTREPRENEURIAL</a:t>
            </a:r>
            <a:endParaRPr b="0" lang="fr-FR" sz="2800" spc="-1" strike="noStrike">
              <a:solidFill>
                <a:srgbClr val="000000"/>
              </a:solidFill>
              <a:latin typeface="Arial"/>
            </a:endParaRPr>
          </a:p>
        </p:txBody>
      </p:sp>
      <p:sp>
        <p:nvSpPr>
          <p:cNvPr id="325" name="Zone de texte 1"/>
          <p:cNvSpPr/>
          <p:nvPr/>
        </p:nvSpPr>
        <p:spPr>
          <a:xfrm>
            <a:off x="1418040" y="548640"/>
            <a:ext cx="6307200" cy="1258920"/>
          </a:xfrm>
          <a:prstGeom prst="rect">
            <a:avLst/>
          </a:prstGeom>
          <a:gradFill rotWithShape="0">
            <a:gsLst>
              <a:gs pos="0">
                <a:srgbClr val="f7bca4"/>
              </a:gs>
              <a:gs pos="100000">
                <a:srgbClr val="f4b196"/>
              </a:gs>
            </a:gsLst>
            <a:lin ang="5400000"/>
          </a:gradFill>
          <a:ln>
            <a:solidFill>
              <a:srgbClr val="00b050"/>
            </a:solidFill>
          </a:ln>
        </p:spPr>
        <p:style>
          <a:lnRef idx="1">
            <a:schemeClr val="accent2"/>
          </a:lnRef>
          <a:fillRef idx="2">
            <a:schemeClr val="accent2"/>
          </a:fillRef>
          <a:effectRef idx="1">
            <a:schemeClr val="accent2"/>
          </a:effectRef>
          <a:fontRef idx="minor"/>
        </p:style>
        <p:txBody>
          <a:bodyPr numCol="1" spcCol="0" anchor="t">
            <a:noAutofit/>
          </a:bodyPr>
          <a:p>
            <a:pPr algn="ctr">
              <a:lnSpc>
                <a:spcPct val="107000"/>
              </a:lnSpc>
              <a:spcAft>
                <a:spcPts val="799"/>
              </a:spcAft>
            </a:pPr>
            <a:r>
              <a:rPr b="0" lang="fr-FR" sz="8800" spc="-1" strike="noStrike">
                <a:solidFill>
                  <a:srgbClr val="000000"/>
                </a:solidFill>
                <a:latin typeface="Calibri"/>
                <a:ea typeface="Calibri"/>
              </a:rPr>
              <a:t> </a:t>
            </a:r>
            <a:r>
              <a:rPr b="0" lang="fr-FR" sz="8800" spc="-1" strike="noStrike">
                <a:solidFill>
                  <a:srgbClr val="000000"/>
                </a:solidFill>
                <a:latin typeface="Calibri"/>
                <a:ea typeface="Calibri"/>
              </a:rPr>
              <a:t>X  =   </a:t>
            </a:r>
            <a:r>
              <a:rPr b="0" lang="fr-FR" sz="8800" spc="-1" strike="noStrike">
                <a:solidFill>
                  <a:srgbClr val="00b050"/>
                </a:solidFill>
                <a:latin typeface="Calibri"/>
                <a:ea typeface="Calibri"/>
              </a:rPr>
              <a:t>Y</a:t>
            </a:r>
            <a:r>
              <a:rPr b="0" lang="fr-FR" sz="8800" spc="-1" strike="noStrike">
                <a:solidFill>
                  <a:srgbClr val="000000"/>
                </a:solidFill>
                <a:latin typeface="Calibri"/>
                <a:ea typeface="Calibri"/>
              </a:rPr>
              <a:t>  +   </a:t>
            </a:r>
            <a:r>
              <a:rPr b="0" lang="fr-FR" sz="8800" spc="-1" strike="noStrike">
                <a:solidFill>
                  <a:srgbClr val="0000ff"/>
                </a:solidFill>
                <a:latin typeface="Calibri"/>
                <a:ea typeface="Calibri"/>
              </a:rPr>
              <a:t>Z</a:t>
            </a:r>
            <a:endParaRPr b="0" lang="fr-FR" sz="8800" spc="-1" strike="noStrike">
              <a:solidFill>
                <a:srgbClr val="000000"/>
              </a:solidFill>
              <a:latin typeface="Arial"/>
            </a:endParaRPr>
          </a:p>
        </p:txBody>
      </p:sp>
      <p:sp>
        <p:nvSpPr>
          <p:cNvPr id="326" name="Rectangle 34"/>
          <p:cNvSpPr/>
          <p:nvPr/>
        </p:nvSpPr>
        <p:spPr>
          <a:xfrm>
            <a:off x="3944880" y="2125800"/>
            <a:ext cx="1563120" cy="3139200"/>
          </a:xfrm>
          <a:prstGeom prst="rect">
            <a:avLst/>
          </a:prstGeom>
          <a:solidFill>
            <a:srgbClr val="70ad47"/>
          </a:solidFill>
          <a:ln>
            <a:solidFill>
              <a:srgbClr val="ffffff"/>
            </a:solidFill>
          </a:ln>
        </p:spPr>
        <p:style>
          <a:lnRef idx="3">
            <a:schemeClr val="lt1"/>
          </a:lnRef>
          <a:fillRef idx="1">
            <a:schemeClr val="accent6"/>
          </a:fillRef>
          <a:effectRef idx="1">
            <a:schemeClr val="accent6"/>
          </a:effectRef>
          <a:fontRef idx="minor"/>
        </p:style>
        <p:txBody>
          <a:bodyPr lIns="90000" rIns="90000" tIns="45000" bIns="45000" anchor="ctr">
            <a:noAutofit/>
          </a:bodyPr>
          <a:p>
            <a:pPr algn="ctr">
              <a:lnSpc>
                <a:spcPct val="100000"/>
              </a:lnSpc>
            </a:pPr>
            <a:r>
              <a:rPr b="1" lang="fr-FR" sz="1600" spc="-1" strike="noStrike">
                <a:solidFill>
                  <a:schemeClr val="lt1"/>
                </a:solidFill>
                <a:latin typeface="Arial"/>
              </a:rPr>
              <a:t>POPULATION</a:t>
            </a:r>
            <a:endParaRPr b="0" lang="fr-FR" sz="1600" spc="-1" strike="noStrike">
              <a:solidFill>
                <a:srgbClr val="000000"/>
              </a:solidFill>
              <a:latin typeface="Arial"/>
            </a:endParaRPr>
          </a:p>
          <a:p>
            <a:pPr algn="ctr">
              <a:lnSpc>
                <a:spcPct val="100000"/>
              </a:lnSpc>
            </a:pPr>
            <a:r>
              <a:rPr b="1" lang="fr-FR" sz="1600" spc="-1" strike="noStrike">
                <a:solidFill>
                  <a:schemeClr val="lt1"/>
                </a:solidFill>
                <a:latin typeface="Arial"/>
              </a:rPr>
              <a:t>CIBLE</a:t>
            </a:r>
            <a:endParaRPr b="0" lang="fr-FR" sz="1600" spc="-1" strike="noStrike">
              <a:solidFill>
                <a:srgbClr val="000000"/>
              </a:solidFill>
              <a:latin typeface="Arial"/>
            </a:endParaRPr>
          </a:p>
        </p:txBody>
      </p:sp>
      <p:sp>
        <p:nvSpPr>
          <p:cNvPr id="327" name="Rectangle 35"/>
          <p:cNvSpPr/>
          <p:nvPr/>
        </p:nvSpPr>
        <p:spPr>
          <a:xfrm>
            <a:off x="6192360" y="2130840"/>
            <a:ext cx="1547640" cy="313416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600" spc="-1" strike="noStrike">
                <a:solidFill>
                  <a:schemeClr val="lt1"/>
                </a:solidFill>
                <a:latin typeface="Arial"/>
              </a:rPr>
              <a:t>CANAL DE COM</a:t>
            </a:r>
            <a:endParaRPr b="0" lang="fr-FR" sz="1600" spc="-1" strike="noStrike">
              <a:solidFill>
                <a:srgbClr val="000000"/>
              </a:solidFill>
              <a:latin typeface="Arial"/>
            </a:endParaRPr>
          </a:p>
        </p:txBody>
      </p:sp>
      <p:cxnSp>
        <p:nvCxnSpPr>
          <p:cNvPr id="328" name="Connecteur droit avec flèche 37"/>
          <p:cNvCxnSpPr/>
          <p:nvPr/>
        </p:nvCxnSpPr>
        <p:spPr>
          <a:xfrm flipH="1">
            <a:off x="5436000" y="3236760"/>
            <a:ext cx="756360" cy="360"/>
          </a:xfrm>
          <a:prstGeom prst="straightConnector1">
            <a:avLst/>
          </a:prstGeom>
          <a:ln w="50800">
            <a:solidFill>
              <a:srgbClr val="0000ff"/>
            </a:solidFill>
            <a:tailEnd len="med" type="triangle" w="med"/>
          </a:ln>
        </p:spPr>
      </p:cxnSp>
      <p:cxnSp>
        <p:nvCxnSpPr>
          <p:cNvPr id="329" name="Connecteur droit avec flèche 38"/>
          <p:cNvCxnSpPr/>
          <p:nvPr/>
        </p:nvCxnSpPr>
        <p:spPr>
          <a:xfrm>
            <a:off x="4726440" y="1700640"/>
            <a:ext cx="360" cy="468360"/>
          </a:xfrm>
          <a:prstGeom prst="straightConnector1">
            <a:avLst/>
          </a:prstGeom>
          <a:ln w="47625">
            <a:solidFill>
              <a:srgbClr val="00b050"/>
            </a:solidFill>
            <a:tailEnd len="med" type="stealth" w="med"/>
          </a:ln>
        </p:spPr>
      </p:cxnSp>
      <p:cxnSp>
        <p:nvCxnSpPr>
          <p:cNvPr id="330" name="Connecteur droit avec flèche 39"/>
          <p:cNvCxnSpPr/>
          <p:nvPr/>
        </p:nvCxnSpPr>
        <p:spPr>
          <a:xfrm>
            <a:off x="6952680" y="1700640"/>
            <a:ext cx="360" cy="468360"/>
          </a:xfrm>
          <a:prstGeom prst="straightConnector1">
            <a:avLst/>
          </a:prstGeom>
          <a:ln w="47625">
            <a:solidFill>
              <a:srgbClr val="0000ff"/>
            </a:solidFill>
            <a:tailEnd len="med" type="stealth" w="med"/>
          </a:ln>
        </p:spPr>
      </p:cxnSp>
      <p:grpSp>
        <p:nvGrpSpPr>
          <p:cNvPr id="331" name="Groupe 40"/>
          <p:cNvGrpSpPr/>
          <p:nvPr/>
        </p:nvGrpSpPr>
        <p:grpSpPr>
          <a:xfrm>
            <a:off x="3156120" y="2565000"/>
            <a:ext cx="911520" cy="2340000"/>
            <a:chOff x="3156120" y="2565000"/>
            <a:chExt cx="911520" cy="2340000"/>
          </a:xfrm>
        </p:grpSpPr>
        <p:cxnSp>
          <p:nvCxnSpPr>
            <p:cNvPr id="332" name="Connecteur droit 41"/>
            <p:cNvCxnSpPr/>
            <p:nvPr/>
          </p:nvCxnSpPr>
          <p:spPr>
            <a:xfrm>
              <a:off x="3660120" y="2565000"/>
              <a:ext cx="360" cy="2340360"/>
            </a:xfrm>
            <a:prstGeom prst="straightConnector1">
              <a:avLst/>
            </a:prstGeom>
            <a:ln w="50800">
              <a:solidFill>
                <a:srgbClr val="00b050"/>
              </a:solidFill>
            </a:ln>
          </p:spPr>
        </p:cxnSp>
        <p:cxnSp>
          <p:nvCxnSpPr>
            <p:cNvPr id="333" name="Connecteur droit avec flèche 42"/>
            <p:cNvCxnSpPr/>
            <p:nvPr/>
          </p:nvCxnSpPr>
          <p:spPr>
            <a:xfrm flipH="1">
              <a:off x="3156120" y="2565000"/>
              <a:ext cx="504360" cy="360"/>
            </a:xfrm>
            <a:prstGeom prst="straightConnector1">
              <a:avLst/>
            </a:prstGeom>
            <a:ln w="50800">
              <a:solidFill>
                <a:srgbClr val="00b050"/>
              </a:solidFill>
              <a:tailEnd len="med" type="triangle" w="med"/>
            </a:ln>
          </p:spPr>
        </p:cxnSp>
        <p:cxnSp>
          <p:nvCxnSpPr>
            <p:cNvPr id="334" name="Connecteur droit avec flèche 43"/>
            <p:cNvCxnSpPr/>
            <p:nvPr/>
          </p:nvCxnSpPr>
          <p:spPr>
            <a:xfrm flipH="1">
              <a:off x="3156120" y="4905000"/>
              <a:ext cx="504360" cy="360"/>
            </a:xfrm>
            <a:prstGeom prst="straightConnector1">
              <a:avLst/>
            </a:prstGeom>
            <a:ln w="50800">
              <a:solidFill>
                <a:srgbClr val="00b050"/>
              </a:solidFill>
              <a:tailEnd len="med" type="triangle" w="med"/>
            </a:ln>
          </p:spPr>
        </p:cxnSp>
        <p:cxnSp>
          <p:nvCxnSpPr>
            <p:cNvPr id="335" name="Connecteur droit avec flèche 44"/>
            <p:cNvCxnSpPr/>
            <p:nvPr/>
          </p:nvCxnSpPr>
          <p:spPr>
            <a:xfrm flipH="1">
              <a:off x="3167640" y="3668760"/>
              <a:ext cx="900360" cy="360"/>
            </a:xfrm>
            <a:prstGeom prst="straightConnector1">
              <a:avLst/>
            </a:prstGeom>
            <a:ln w="50800">
              <a:solidFill>
                <a:srgbClr val="00b050"/>
              </a:solidFill>
              <a:tailEnd len="med" type="triangle" w="med"/>
            </a:ln>
          </p:spPr>
        </p:cxnSp>
      </p:grpSp>
      <p:cxnSp>
        <p:nvCxnSpPr>
          <p:cNvPr id="336" name="Connecteur droit avec flèche 46"/>
          <p:cNvCxnSpPr/>
          <p:nvPr/>
        </p:nvCxnSpPr>
        <p:spPr>
          <a:xfrm>
            <a:off x="2333520" y="1724400"/>
            <a:ext cx="360" cy="432360"/>
          </a:xfrm>
          <a:prstGeom prst="straightConnector1">
            <a:avLst/>
          </a:prstGeom>
          <a:ln w="47625">
            <a:solidFill>
              <a:srgbClr val="000000"/>
            </a:solidFill>
            <a:tailEnd len="med" type="stealth" w="med"/>
          </a:ln>
        </p:spPr>
      </p:cxnSp>
      <p:sp>
        <p:nvSpPr>
          <p:cNvPr id="337" name="Rectangle 53"/>
          <p:cNvSpPr/>
          <p:nvPr/>
        </p:nvSpPr>
        <p:spPr>
          <a:xfrm>
            <a:off x="1547640" y="2168640"/>
            <a:ext cx="1604160" cy="719640"/>
          </a:xfrm>
          <a:prstGeom prst="rect">
            <a:avLst/>
          </a:prstGeom>
          <a:solidFill>
            <a:schemeClr val="bg2">
              <a:lumMod val="25000"/>
            </a:schemeClr>
          </a:solid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chemeClr val="lt1"/>
                </a:solidFill>
                <a:latin typeface="Arial"/>
              </a:rPr>
              <a:t>PROBLEME</a:t>
            </a:r>
            <a:endParaRPr b="0" lang="fr-FR" sz="1800" spc="-1" strike="noStrike">
              <a:solidFill>
                <a:srgbClr val="ffffff"/>
              </a:solidFill>
              <a:latin typeface="Arial"/>
            </a:endParaRPr>
          </a:p>
        </p:txBody>
      </p:sp>
      <p:cxnSp>
        <p:nvCxnSpPr>
          <p:cNvPr id="338" name="Connecteur droit avec flèche 54"/>
          <p:cNvCxnSpPr/>
          <p:nvPr/>
        </p:nvCxnSpPr>
        <p:spPr>
          <a:xfrm>
            <a:off x="4496400" y="7101360"/>
            <a:ext cx="360" cy="432360"/>
          </a:xfrm>
          <a:prstGeom prst="straightConnector1">
            <a:avLst/>
          </a:prstGeom>
          <a:ln w="47625">
            <a:solidFill>
              <a:srgbClr val="000000"/>
            </a:solidFill>
            <a:tailEnd len="med" type="stealth" w="med"/>
          </a:ln>
        </p:spPr>
      </p:cxnSp>
      <p:sp>
        <p:nvSpPr>
          <p:cNvPr id="339" name="Rectangle 55"/>
          <p:cNvSpPr/>
          <p:nvPr/>
        </p:nvSpPr>
        <p:spPr>
          <a:xfrm>
            <a:off x="1564560" y="3321000"/>
            <a:ext cx="1523520" cy="719640"/>
          </a:xfrm>
          <a:prstGeom prst="rect">
            <a:avLst/>
          </a:prstGeom>
          <a:solidFill>
            <a:schemeClr val="bg2">
              <a:lumMod val="25000"/>
            </a:schemeClr>
          </a:solidFill>
          <a:ln>
            <a:solidFill>
              <a:srgbClr val="af5c24"/>
            </a:solidFill>
          </a:ln>
        </p:spPr>
        <p:style>
          <a:lnRef idx="2">
            <a:schemeClr val="accent2">
              <a:shade val="50000"/>
            </a:schemeClr>
          </a:lnRef>
          <a:fillRef idx="1">
            <a:schemeClr val="accent2"/>
          </a:fillRef>
          <a:effectRef idx="0">
            <a:schemeClr val="accent2"/>
          </a:effectRef>
          <a:fontRef idx="minor"/>
        </p:style>
        <p:txBody>
          <a:bodyPr lIns="90000" rIns="90000" tIns="45000" bIns="45000" anchor="ctr">
            <a:noAutofit/>
          </a:bodyPr>
          <a:p>
            <a:pPr algn="ctr">
              <a:lnSpc>
                <a:spcPct val="100000"/>
              </a:lnSpc>
            </a:pPr>
            <a:r>
              <a:rPr b="1" lang="fr-FR" sz="1800" spc="-1" strike="noStrike">
                <a:solidFill>
                  <a:schemeClr val="lt1"/>
                </a:solidFill>
                <a:latin typeface="Arial"/>
              </a:rPr>
              <a:t>SOLUTION</a:t>
            </a:r>
            <a:endParaRPr b="0" lang="fr-FR" sz="1800" spc="-1" strike="noStrike">
              <a:solidFill>
                <a:srgbClr val="ffffff"/>
              </a:solidFill>
              <a:latin typeface="Arial"/>
            </a:endParaRPr>
          </a:p>
        </p:txBody>
      </p:sp>
      <p:sp>
        <p:nvSpPr>
          <p:cNvPr id="340" name="Rectangle 56"/>
          <p:cNvSpPr/>
          <p:nvPr/>
        </p:nvSpPr>
        <p:spPr>
          <a:xfrm>
            <a:off x="1585080" y="4473000"/>
            <a:ext cx="1563120" cy="719640"/>
          </a:xfrm>
          <a:prstGeom prst="rect">
            <a:avLst/>
          </a:prstGeom>
          <a:solidFill>
            <a:schemeClr val="bg2">
              <a:lumMod val="25000"/>
            </a:schemeClr>
          </a:solidFill>
          <a:ln>
            <a:solidFill>
              <a:srgbClr val="ffffff"/>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1" lang="fr-FR" sz="1800" spc="-1" strike="noStrike">
                <a:solidFill>
                  <a:schemeClr val="lt1"/>
                </a:solidFill>
                <a:latin typeface="Arial"/>
              </a:rPr>
              <a:t>EQUIPE</a:t>
            </a:r>
            <a:endParaRPr b="0" lang="fr-FR" sz="1800" spc="-1" strike="noStrike">
              <a:solidFill>
                <a:srgbClr val="ffffff"/>
              </a:solidFill>
              <a:latin typeface="Arial"/>
            </a:endParaRPr>
          </a:p>
        </p:txBody>
      </p:sp>
      <p:cxnSp>
        <p:nvCxnSpPr>
          <p:cNvPr id="341" name="Connecteur droit avec flèche 57"/>
          <p:cNvCxnSpPr/>
          <p:nvPr/>
        </p:nvCxnSpPr>
        <p:spPr>
          <a:xfrm>
            <a:off x="2356200" y="4041000"/>
            <a:ext cx="360" cy="432360"/>
          </a:xfrm>
          <a:prstGeom prst="straightConnector1">
            <a:avLst/>
          </a:prstGeom>
          <a:ln w="47625">
            <a:solidFill>
              <a:srgbClr val="000000"/>
            </a:solidFill>
            <a:tailEnd len="med" type="stealth" w="med"/>
          </a:ln>
        </p:spPr>
      </p:cxnSp>
      <p:cxnSp>
        <p:nvCxnSpPr>
          <p:cNvPr id="342" name="Connecteur droit avec flèche 58"/>
          <p:cNvCxnSpPr/>
          <p:nvPr/>
        </p:nvCxnSpPr>
        <p:spPr>
          <a:xfrm>
            <a:off x="2356200" y="2888640"/>
            <a:ext cx="360" cy="432360"/>
          </a:xfrm>
          <a:prstGeom prst="straightConnector1">
            <a:avLst/>
          </a:prstGeom>
          <a:ln w="47625">
            <a:solidFill>
              <a:srgbClr val="000000"/>
            </a:solidFill>
            <a:tailEnd len="med" type="stealth" w="med"/>
          </a:ln>
        </p:spPr>
      </p:cxnSp>
      <p:sp>
        <p:nvSpPr>
          <p:cNvPr id="343" name="ZoneTexte 59"/>
          <p:cNvSpPr/>
          <p:nvPr/>
        </p:nvSpPr>
        <p:spPr>
          <a:xfrm>
            <a:off x="0" y="5301360"/>
            <a:ext cx="9143640" cy="165816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Aft>
                <a:spcPts val="799"/>
              </a:spcAft>
            </a:pPr>
            <a:r>
              <a:rPr b="0" lang="fr-FR" sz="1800" spc="-1" strike="noStrike">
                <a:solidFill>
                  <a:srgbClr val="000000"/>
                </a:solidFill>
                <a:latin typeface="Arial"/>
                <a:ea typeface="Calibri"/>
              </a:rPr>
              <a:t>Le modèle ENTREPRENEURIRAL est important à comprendre, parce qu’on parle d’</a:t>
            </a:r>
            <a:r>
              <a:rPr b="1" lang="fr-FR" sz="1800" spc="-1" strike="noStrike">
                <a:solidFill>
                  <a:srgbClr val="000000"/>
                </a:solidFill>
                <a:latin typeface="Arial"/>
                <a:ea typeface="Calibri"/>
              </a:rPr>
              <a:t>IDEE</a:t>
            </a:r>
            <a:r>
              <a:rPr b="0" lang="fr-FR" sz="1800" spc="-1" strike="noStrike">
                <a:solidFill>
                  <a:srgbClr val="000000"/>
                </a:solidFill>
                <a:latin typeface="Arial"/>
                <a:ea typeface="Calibri"/>
              </a:rPr>
              <a:t>, lorsqu’on a pas encore résolu le PROBLEME, et de </a:t>
            </a:r>
            <a:r>
              <a:rPr b="1" lang="fr-FR" sz="1800" spc="-1" strike="noStrike">
                <a:solidFill>
                  <a:srgbClr val="000000"/>
                </a:solidFill>
                <a:latin typeface="Arial"/>
                <a:ea typeface="Calibri"/>
              </a:rPr>
              <a:t>PROJET</a:t>
            </a:r>
            <a:r>
              <a:rPr b="0" lang="fr-FR" sz="1800" spc="-1" strike="noStrike">
                <a:solidFill>
                  <a:srgbClr val="000000"/>
                </a:solidFill>
                <a:latin typeface="Arial"/>
                <a:ea typeface="Calibri"/>
              </a:rPr>
              <a:t>, lorsqu’on a débuté la résolution du PROBLEME</a:t>
            </a:r>
            <a:endParaRPr b="0" lang="fr-FR" sz="1800" spc="-1" strike="noStrike">
              <a:solidFill>
                <a:srgbClr val="000000"/>
              </a:solidFill>
              <a:latin typeface="Arial"/>
            </a:endParaRPr>
          </a:p>
          <a:p>
            <a:pPr algn="just">
              <a:lnSpc>
                <a:spcPct val="107000"/>
              </a:lnSpc>
              <a:spcAft>
                <a:spcPts val="799"/>
              </a:spcAft>
            </a:pPr>
            <a:r>
              <a:rPr b="0" lang="fr-FR" sz="1800" spc="-1" strike="noStrike">
                <a:solidFill>
                  <a:srgbClr val="000000"/>
                </a:solidFill>
                <a:latin typeface="Arial"/>
                <a:ea typeface="Calibri"/>
              </a:rPr>
              <a:t>Le </a:t>
            </a:r>
            <a:r>
              <a:rPr b="1" lang="fr-FR" sz="1800" spc="-1" strike="noStrike">
                <a:solidFill>
                  <a:srgbClr val="000000"/>
                </a:solidFill>
                <a:latin typeface="Arial"/>
                <a:ea typeface="Calibri"/>
              </a:rPr>
              <a:t>PROJET</a:t>
            </a:r>
            <a:r>
              <a:rPr b="0" lang="fr-FR" sz="1800" spc="-1" strike="noStrike">
                <a:solidFill>
                  <a:srgbClr val="000000"/>
                </a:solidFill>
                <a:latin typeface="Arial"/>
                <a:ea typeface="Calibri"/>
              </a:rPr>
              <a:t> c’est lorsque vous avez commencé à résoudre de manière opérationnelle le </a:t>
            </a:r>
            <a:r>
              <a:rPr b="1" lang="fr-FR" sz="1800" spc="-1" strike="noStrike">
                <a:solidFill>
                  <a:srgbClr val="000000"/>
                </a:solidFill>
                <a:latin typeface="Arial"/>
                <a:ea typeface="Calibri"/>
              </a:rPr>
              <a:t>PROBLEME</a:t>
            </a:r>
            <a:r>
              <a:rPr b="0" lang="fr-FR" sz="1800" spc="-1" strike="noStrike">
                <a:solidFill>
                  <a:srgbClr val="000000"/>
                </a:solidFill>
                <a:latin typeface="Arial"/>
                <a:ea typeface="Calibri"/>
              </a:rPr>
              <a:t>. Tant que vous n’avez pas commencer, ça reste une</a:t>
            </a:r>
            <a:r>
              <a:rPr b="1" lang="fr-FR" sz="1800" spc="-1" strike="noStrike">
                <a:solidFill>
                  <a:srgbClr val="000000"/>
                </a:solidFill>
                <a:latin typeface="Arial"/>
                <a:ea typeface="Calibri"/>
              </a:rPr>
              <a:t> IDEE</a:t>
            </a:r>
            <a:r>
              <a:rPr b="0" lang="fr-FR" sz="1800" spc="-1" strike="noStrike">
                <a:solidFill>
                  <a:srgbClr val="000000"/>
                </a:solidFill>
                <a:latin typeface="Arial"/>
                <a:ea typeface="Calibri"/>
              </a:rPr>
              <a:t>.</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17" dur="indefinite" restart="never" nodeType="tmRoot">
          <p:childTnLst>
            <p:seq>
              <p:cTn id="218" dur="indefinite" nodeType="mainSeq">
                <p:childTnLst>
                  <p:par>
                    <p:cTn id="219" fill="hold">
                      <p:stCondLst>
                        <p:cond delay="0"/>
                      </p:stCondLst>
                      <p:childTnLst>
                        <p:par>
                          <p:cTn id="220" fill="hold">
                            <p:stCondLst>
                              <p:cond delay="0"/>
                            </p:stCondLst>
                            <p:childTnLst>
                              <p:par>
                                <p:cTn id="221" nodeType="withEffect" fill="hold" presetClass="entr" presetID="47">
                                  <p:stCondLst>
                                    <p:cond delay="0"/>
                                  </p:stCondLst>
                                  <p:childTnLst>
                                    <p:set>
                                      <p:cBhvr>
                                        <p:cTn id="222" dur="1" fill="hold">
                                          <p:stCondLst>
                                            <p:cond delay="0"/>
                                          </p:stCondLst>
                                        </p:cTn>
                                        <p:tgtEl>
                                          <p:spTgt spid="320"/>
                                        </p:tgtEl>
                                        <p:attrNameLst>
                                          <p:attrName>style.visibility</p:attrName>
                                        </p:attrNameLst>
                                      </p:cBhvr>
                                      <p:to>
                                        <p:strVal val="visible"/>
                                      </p:to>
                                    </p:set>
                                    <p:animEffect filter="fade" transition="in">
                                      <p:cBhvr additive="repl">
                                        <p:cTn id="223" dur="1500"/>
                                        <p:tgtEl>
                                          <p:spTgt spid="320"/>
                                        </p:tgtEl>
                                      </p:cBhvr>
                                    </p:animEffect>
                                    <p:anim calcmode="lin" valueType="num">
                                      <p:cBhvr additive="repl">
                                        <p:cTn id="224" dur="1500" fill="hold"/>
                                        <p:tgtEl>
                                          <p:spTgt spid="320"/>
                                        </p:tgtEl>
                                        <p:attrNameLst>
                                          <p:attrName>ppt_x</p:attrName>
                                        </p:attrNameLst>
                                      </p:cBhvr>
                                      <p:tavLst>
                                        <p:tav tm="0">
                                          <p:val>
                                            <p:strVal val="#ppt_x"/>
                                          </p:val>
                                        </p:tav>
                                        <p:tav tm="100000">
                                          <p:val>
                                            <p:strVal val="#ppt_x"/>
                                          </p:val>
                                        </p:tav>
                                      </p:tavLst>
                                    </p:anim>
                                    <p:anim calcmode="lin" valueType="num">
                                      <p:cBhvr additive="repl">
                                        <p:cTn id="225" dur="1500" fill="hold"/>
                                        <p:tgtEl>
                                          <p:spTgt spid="320"/>
                                        </p:tgtEl>
                                        <p:attrNameLst>
                                          <p:attrName>ppt_y</p:attrName>
                                        </p:attrNameLst>
                                      </p:cBhvr>
                                      <p:tavLst>
                                        <p:tav tm="0">
                                          <p:val>
                                            <p:strVal val="#ppt_y-.1"/>
                                          </p:val>
                                        </p:tav>
                                        <p:tav tm="100000">
                                          <p:val>
                                            <p:strVal val="#ppt_y"/>
                                          </p:val>
                                        </p:tav>
                                      </p:tavLst>
                                    </p:anim>
                                  </p:childTnLst>
                                </p:cTn>
                              </p:par>
                              <p:par>
                                <p:cTn id="226" nodeType="withEffect" fill="hold" presetClass="entr" presetID="2" presetSubtype="2">
                                  <p:stCondLst>
                                    <p:cond delay="0"/>
                                  </p:stCondLst>
                                  <p:childTnLst>
                                    <p:set>
                                      <p:cBhvr>
                                        <p:cTn id="227" dur="1" fill="hold">
                                          <p:stCondLst>
                                            <p:cond delay="0"/>
                                          </p:stCondLst>
                                        </p:cTn>
                                        <p:tgtEl>
                                          <p:spTgt spid="321"/>
                                        </p:tgtEl>
                                        <p:attrNameLst>
                                          <p:attrName>style.visibility</p:attrName>
                                        </p:attrNameLst>
                                      </p:cBhvr>
                                      <p:to>
                                        <p:strVal val="visible"/>
                                      </p:to>
                                    </p:set>
                                    <p:anim calcmode="lin" valueType="num">
                                      <p:cBhvr additive="repl">
                                        <p:cTn id="228" dur="500" fill="hold"/>
                                        <p:tgtEl>
                                          <p:spTgt spid="321"/>
                                        </p:tgtEl>
                                        <p:attrNameLst>
                                          <p:attrName>ppt_x</p:attrName>
                                        </p:attrNameLst>
                                      </p:cBhvr>
                                      <p:tavLst>
                                        <p:tav tm="0">
                                          <p:val>
                                            <p:strVal val="1+#ppt_w/2"/>
                                          </p:val>
                                        </p:tav>
                                        <p:tav tm="100000">
                                          <p:val>
                                            <p:strVal val="#ppt_x"/>
                                          </p:val>
                                        </p:tav>
                                      </p:tavLst>
                                    </p:anim>
                                    <p:anim calcmode="lin" valueType="num">
                                      <p:cBhvr additive="repl">
                                        <p:cTn id="229" dur="500" fill="hold"/>
                                        <p:tgtEl>
                                          <p:spTgt spid="321"/>
                                        </p:tgtEl>
                                        <p:attrNameLst>
                                          <p:attrName>ppt_y</p:attrName>
                                        </p:attrNameLst>
                                      </p:cBhvr>
                                      <p:tavLst>
                                        <p:tav tm="0">
                                          <p:val>
                                            <p:strVal val="#ppt_y"/>
                                          </p:val>
                                        </p:tav>
                                        <p:tav tm="100000">
                                          <p:val>
                                            <p:strVal val="#ppt_y"/>
                                          </p:val>
                                        </p:tav>
                                      </p:tavLst>
                                    </p:anim>
                                  </p:childTnLst>
                                </p:cTn>
                              </p:par>
                              <p:par>
                                <p:cTn id="230" nodeType="withEffect" fill="hold" presetClass="entr" presetID="21" presetSubtype="2">
                                  <p:stCondLst>
                                    <p:cond delay="0"/>
                                  </p:stCondLst>
                                  <p:childTnLst>
                                    <p:set>
                                      <p:cBhvr>
                                        <p:cTn id="231" dur="1" fill="hold">
                                          <p:stCondLst>
                                            <p:cond delay="0"/>
                                          </p:stCondLst>
                                        </p:cTn>
                                        <p:tgtEl>
                                          <p:spTgt spid="322"/>
                                        </p:tgtEl>
                                        <p:attrNameLst>
                                          <p:attrName>style.visibility</p:attrName>
                                        </p:attrNameLst>
                                      </p:cBhvr>
                                      <p:to>
                                        <p:strVal val="visible"/>
                                      </p:to>
                                    </p:set>
                                    <p:animEffect filter="wheel(2)" transition="in">
                                      <p:cBhvr additive="repl">
                                        <p:cTn id="232" dur="3500"/>
                                        <p:tgtEl>
                                          <p:spTgt spid="322"/>
                                        </p:tgtEl>
                                      </p:cBhvr>
                                    </p:animEffect>
                                  </p:childTnLst>
                                </p:cTn>
                              </p:par>
                              <p:par>
                                <p:cTn id="233" nodeType="withEffect" fill="hold" presetClass="entr" presetID="21" presetSubtype="2">
                                  <p:stCondLst>
                                    <p:cond delay="0"/>
                                  </p:stCondLst>
                                  <p:childTnLst>
                                    <p:set>
                                      <p:cBhvr>
                                        <p:cTn id="234" dur="1" fill="hold">
                                          <p:stCondLst>
                                            <p:cond delay="0"/>
                                          </p:stCondLst>
                                        </p:cTn>
                                        <p:tgtEl>
                                          <p:spTgt spid="323"/>
                                        </p:tgtEl>
                                        <p:attrNameLst>
                                          <p:attrName>style.visibility</p:attrName>
                                        </p:attrNameLst>
                                      </p:cBhvr>
                                      <p:to>
                                        <p:strVal val="visible"/>
                                      </p:to>
                                    </p:set>
                                    <p:animEffect filter="wheel(2)" transition="in">
                                      <p:cBhvr additive="repl">
                                        <p:cTn id="235" dur="3500"/>
                                        <p:tgtEl>
                                          <p:spTgt spid="323"/>
                                        </p:tgtEl>
                                      </p:cBhvr>
                                    </p:animEffect>
                                  </p:childTnLst>
                                </p:cTn>
                              </p:par>
                              <p:par>
                                <p:cTn id="236" nodeType="withEffect" fill="hold" presetClass="entr" presetID="26">
                                  <p:stCondLst>
                                    <p:cond delay="0"/>
                                  </p:stCondLst>
                                  <p:childTnLst>
                                    <p:set>
                                      <p:cBhvr>
                                        <p:cTn id="237" dur="1" fill="hold">
                                          <p:stCondLst>
                                            <p:cond delay="0"/>
                                          </p:stCondLst>
                                        </p:cTn>
                                        <p:tgtEl>
                                          <p:spTgt spid="325"/>
                                        </p:tgtEl>
                                        <p:attrNameLst>
                                          <p:attrName>style.visibility</p:attrName>
                                        </p:attrNameLst>
                                      </p:cBhvr>
                                      <p:to>
                                        <p:strVal val="visible"/>
                                      </p:to>
                                    </p:set>
                                    <p:animEffect filter="wipe(down)" transition="in">
                                      <p:cBhvr additive="repl">
                                        <p:cTn id="238" dur="435">
                                          <p:stCondLst>
                                            <p:cond delay="0"/>
                                          </p:stCondLst>
                                        </p:cTn>
                                        <p:tgtEl>
                                          <p:spTgt spid="325"/>
                                        </p:tgtEl>
                                      </p:cBhvr>
                                    </p:animEffect>
                                    <p:anim calcmode="lin" valueType="num">
                                      <p:cBhvr additive="repl">
                                        <p:cTn id="239" dur="1367">
                                          <p:stCondLst>
                                            <p:cond delay="0"/>
                                          </p:stCondLst>
                                        </p:cTn>
                                        <p:tgtEl>
                                          <p:spTgt spid="325"/>
                                        </p:tgtEl>
                                        <p:attrNameLst>
                                          <p:attrName>ppt_x</p:attrName>
                                        </p:attrNameLst>
                                      </p:cBhvr>
                                      <p:tavLst>
                                        <p:tav tm="0">
                                          <p:val>
                                            <p:strVal val="#ppt_x-0.25"/>
                                          </p:val>
                                        </p:tav>
                                        <p:tav tm="100000">
                                          <p:val>
                                            <p:strVal val="#ppt_x"/>
                                          </p:val>
                                        </p:tav>
                                      </p:tavLst>
                                    </p:anim>
                                    <p:anim calcmode="lin" valueType="num">
                                      <p:cBhvr additive="repl">
                                        <p:cTn id="240" dur="498">
                                          <p:stCondLst>
                                            <p:cond delay="0"/>
                                          </p:stCondLst>
                                        </p:cTn>
                                        <p:tgtEl>
                                          <p:spTgt spid="325"/>
                                        </p:tgtEl>
                                        <p:attrNameLst>
                                          <p:attrName>ppt_y</p:attrName>
                                        </p:attrNameLst>
                                      </p:cBhvr>
                                      <p:tavLst>
                                        <p:tav fmla="y-sin(pi*$)/3" tm="0">
                                          <p:val>
                                            <p:fltVal val="0.5"/>
                                          </p:val>
                                        </p:tav>
                                        <p:tav fmla="y-sin(pi*$)/3" tm="100000">
                                          <p:val>
                                            <p:fltVal val="1"/>
                                          </p:val>
                                        </p:tav>
                                      </p:tavLst>
                                    </p:anim>
                                    <p:anim calcmode="lin" valueType="num">
                                      <p:cBhvr additive="repl">
                                        <p:cTn id="241" dur="498">
                                          <p:stCondLst>
                                            <p:cond delay="498"/>
                                          </p:stCondLst>
                                        </p:cTn>
                                        <p:tgtEl>
                                          <p:spTgt spid="325"/>
                                        </p:tgtEl>
                                        <p:attrNameLst>
                                          <p:attrName>ppt_y</p:attrName>
                                        </p:attrNameLst>
                                      </p:cBhvr>
                                      <p:tavLst>
                                        <p:tav fmla="y-sin(pi*$)/9" tm="0">
                                          <p:val>
                                            <p:fltVal val="0"/>
                                          </p:val>
                                        </p:tav>
                                        <p:tav fmla="y-sin(pi*$)/9" tm="100000">
                                          <p:val>
                                            <p:fltVal val="1"/>
                                          </p:val>
                                        </p:tav>
                                      </p:tavLst>
                                    </p:anim>
                                    <p:anim calcmode="lin" valueType="num">
                                      <p:cBhvr additive="repl">
                                        <p:cTn id="242" dur="249">
                                          <p:stCondLst>
                                            <p:cond delay="993"/>
                                          </p:stCondLst>
                                        </p:cTn>
                                        <p:tgtEl>
                                          <p:spTgt spid="325"/>
                                        </p:tgtEl>
                                        <p:attrNameLst>
                                          <p:attrName>ppt_y</p:attrName>
                                        </p:attrNameLst>
                                      </p:cBhvr>
                                      <p:tavLst>
                                        <p:tav fmla="y-sin(pi*$)/27" tm="0">
                                          <p:val>
                                            <p:fltVal val="0"/>
                                          </p:val>
                                        </p:tav>
                                        <p:tav fmla="y-sin(pi*$)/27" tm="100000">
                                          <p:val>
                                            <p:fltVal val="1"/>
                                          </p:val>
                                        </p:tav>
                                      </p:tavLst>
                                    </p:anim>
                                    <p:anim calcmode="lin" valueType="num">
                                      <p:cBhvr additive="repl">
                                        <p:cTn id="243" dur="123">
                                          <p:stCondLst>
                                            <p:cond delay="1242"/>
                                          </p:stCondLst>
                                        </p:cTn>
                                        <p:tgtEl>
                                          <p:spTgt spid="325"/>
                                        </p:tgtEl>
                                        <p:attrNameLst>
                                          <p:attrName>ppt_y</p:attrName>
                                        </p:attrNameLst>
                                      </p:cBhvr>
                                      <p:tavLst>
                                        <p:tav fmla="y-sin(pi*$)/81" tm="0">
                                          <p:val>
                                            <p:fltVal val="0"/>
                                          </p:val>
                                        </p:tav>
                                        <p:tav fmla="y-sin(pi*$)/81" tm="100000">
                                          <p:val>
                                            <p:fltVal val="1"/>
                                          </p:val>
                                        </p:tav>
                                      </p:tavLst>
                                    </p:anim>
                                    <p:animScale>
                                      <p:cBhvr>
                                        <p:cTn id="244" dur="20" fill="hold">
                                          <p:stCondLst>
                                            <p:cond delay="487"/>
                                          </p:stCondLst>
                                        </p:cTn>
                                        <p:tgtEl>
                                          <p:spTgt spid="325"/>
                                        </p:tgtEl>
                                      </p:cBhvr>
                                      <p:to x="100000" y="60000"/>
                                    </p:animScale>
                                    <p:animScale>
                                      <p:cBhvr>
                                        <p:cTn id="245" dur="124" fill="hold">
                                          <p:stCondLst>
                                            <p:cond delay="507"/>
                                          </p:stCondLst>
                                        </p:cTn>
                                        <p:tgtEl>
                                          <p:spTgt spid="325"/>
                                        </p:tgtEl>
                                      </p:cBhvr>
                                      <p:to x="100000" y="100000"/>
                                    </p:animScale>
                                    <p:animScale>
                                      <p:cBhvr>
                                        <p:cTn id="246" dur="20" fill="hold">
                                          <p:stCondLst>
                                            <p:cond delay="984"/>
                                          </p:stCondLst>
                                        </p:cTn>
                                        <p:tgtEl>
                                          <p:spTgt spid="325"/>
                                        </p:tgtEl>
                                      </p:cBhvr>
                                      <p:to x="100000" y="80000"/>
                                    </p:animScale>
                                    <p:animScale>
                                      <p:cBhvr>
                                        <p:cTn id="247" dur="124" fill="hold">
                                          <p:stCondLst>
                                            <p:cond delay="1004"/>
                                          </p:stCondLst>
                                        </p:cTn>
                                        <p:tgtEl>
                                          <p:spTgt spid="325"/>
                                        </p:tgtEl>
                                      </p:cBhvr>
                                      <p:to x="100000" y="100000"/>
                                    </p:animScale>
                                    <p:animScale>
                                      <p:cBhvr>
                                        <p:cTn id="248" dur="20" fill="hold">
                                          <p:stCondLst>
                                            <p:cond delay="1231"/>
                                          </p:stCondLst>
                                        </p:cTn>
                                        <p:tgtEl>
                                          <p:spTgt spid="325"/>
                                        </p:tgtEl>
                                      </p:cBhvr>
                                      <p:to x="100000" y="90000"/>
                                    </p:animScale>
                                    <p:animScale>
                                      <p:cBhvr>
                                        <p:cTn id="249" dur="124" fill="hold">
                                          <p:stCondLst>
                                            <p:cond delay="1251"/>
                                          </p:stCondLst>
                                        </p:cTn>
                                        <p:tgtEl>
                                          <p:spTgt spid="325"/>
                                        </p:tgtEl>
                                      </p:cBhvr>
                                      <p:to x="100000" y="100000"/>
                                    </p:animScale>
                                    <p:animScale>
                                      <p:cBhvr>
                                        <p:cTn id="250" dur="20" fill="hold">
                                          <p:stCondLst>
                                            <p:cond delay="1356"/>
                                          </p:stCondLst>
                                        </p:cTn>
                                        <p:tgtEl>
                                          <p:spTgt spid="325"/>
                                        </p:tgtEl>
                                      </p:cBhvr>
                                      <p:to x="100000" y="95000"/>
                                    </p:animScale>
                                    <p:animScale>
                                      <p:cBhvr>
                                        <p:cTn id="251" dur="124" fill="hold">
                                          <p:stCondLst>
                                            <p:cond delay="1376"/>
                                          </p:stCondLst>
                                        </p:cTn>
                                        <p:tgtEl>
                                          <p:spTgt spid="325"/>
                                        </p:tgtEl>
                                      </p:cBhvr>
                                      <p:to x="100000" y="100000"/>
                                    </p:animScale>
                                  </p:childTnLst>
                                </p:cTn>
                              </p:par>
                              <p:par>
                                <p:cTn id="252" nodeType="withEffect" fill="hold" presetClass="entr" presetID="47">
                                  <p:stCondLst>
                                    <p:cond delay="0"/>
                                  </p:stCondLst>
                                  <p:childTnLst>
                                    <p:set>
                                      <p:cBhvr>
                                        <p:cTn id="253" dur="1" fill="hold">
                                          <p:stCondLst>
                                            <p:cond delay="0"/>
                                          </p:stCondLst>
                                        </p:cTn>
                                        <p:tgtEl>
                                          <p:spTgt spid="329"/>
                                        </p:tgtEl>
                                        <p:attrNameLst>
                                          <p:attrName>style.visibility</p:attrName>
                                        </p:attrNameLst>
                                      </p:cBhvr>
                                      <p:to>
                                        <p:strVal val="visible"/>
                                      </p:to>
                                    </p:set>
                                    <p:animEffect filter="fade" transition="in">
                                      <p:cBhvr additive="repl">
                                        <p:cTn id="254" dur="1500"/>
                                        <p:tgtEl>
                                          <p:spTgt spid="329"/>
                                        </p:tgtEl>
                                      </p:cBhvr>
                                    </p:animEffect>
                                    <p:anim calcmode="lin" valueType="num">
                                      <p:cBhvr additive="repl">
                                        <p:cTn id="255" dur="1500" fill="hold"/>
                                        <p:tgtEl>
                                          <p:spTgt spid="329"/>
                                        </p:tgtEl>
                                        <p:attrNameLst>
                                          <p:attrName>ppt_x</p:attrName>
                                        </p:attrNameLst>
                                      </p:cBhvr>
                                      <p:tavLst>
                                        <p:tav tm="0">
                                          <p:val>
                                            <p:strVal val="#ppt_x"/>
                                          </p:val>
                                        </p:tav>
                                        <p:tav tm="100000">
                                          <p:val>
                                            <p:strVal val="#ppt_x"/>
                                          </p:val>
                                        </p:tav>
                                      </p:tavLst>
                                    </p:anim>
                                    <p:anim calcmode="lin" valueType="num">
                                      <p:cBhvr additive="repl">
                                        <p:cTn id="256" dur="1500" fill="hold"/>
                                        <p:tgtEl>
                                          <p:spTgt spid="329"/>
                                        </p:tgtEl>
                                        <p:attrNameLst>
                                          <p:attrName>ppt_y</p:attrName>
                                        </p:attrNameLst>
                                      </p:cBhvr>
                                      <p:tavLst>
                                        <p:tav tm="0">
                                          <p:val>
                                            <p:strVal val="#ppt_y-.1"/>
                                          </p:val>
                                        </p:tav>
                                        <p:tav tm="100000">
                                          <p:val>
                                            <p:strVal val="#ppt_y"/>
                                          </p:val>
                                        </p:tav>
                                      </p:tavLst>
                                    </p:anim>
                                  </p:childTnLst>
                                </p:cTn>
                              </p:par>
                              <p:par>
                                <p:cTn id="257" nodeType="withEffect" fill="hold" presetClass="entr" presetID="47">
                                  <p:stCondLst>
                                    <p:cond delay="0"/>
                                  </p:stCondLst>
                                  <p:childTnLst>
                                    <p:set>
                                      <p:cBhvr>
                                        <p:cTn id="258" dur="1" fill="hold">
                                          <p:stCondLst>
                                            <p:cond delay="0"/>
                                          </p:stCondLst>
                                        </p:cTn>
                                        <p:tgtEl>
                                          <p:spTgt spid="326"/>
                                        </p:tgtEl>
                                        <p:attrNameLst>
                                          <p:attrName>style.visibility</p:attrName>
                                        </p:attrNameLst>
                                      </p:cBhvr>
                                      <p:to>
                                        <p:strVal val="visible"/>
                                      </p:to>
                                    </p:set>
                                    <p:animEffect filter="fade" transition="in">
                                      <p:cBhvr additive="repl">
                                        <p:cTn id="259" dur="1500"/>
                                        <p:tgtEl>
                                          <p:spTgt spid="326"/>
                                        </p:tgtEl>
                                      </p:cBhvr>
                                    </p:animEffect>
                                    <p:anim calcmode="lin" valueType="num">
                                      <p:cBhvr additive="repl">
                                        <p:cTn id="260" dur="1500" fill="hold"/>
                                        <p:tgtEl>
                                          <p:spTgt spid="326"/>
                                        </p:tgtEl>
                                        <p:attrNameLst>
                                          <p:attrName>ppt_x</p:attrName>
                                        </p:attrNameLst>
                                      </p:cBhvr>
                                      <p:tavLst>
                                        <p:tav tm="0">
                                          <p:val>
                                            <p:strVal val="#ppt_x"/>
                                          </p:val>
                                        </p:tav>
                                        <p:tav tm="100000">
                                          <p:val>
                                            <p:strVal val="#ppt_x"/>
                                          </p:val>
                                        </p:tav>
                                      </p:tavLst>
                                    </p:anim>
                                    <p:anim calcmode="lin" valueType="num">
                                      <p:cBhvr additive="repl">
                                        <p:cTn id="261" dur="1500" fill="hold"/>
                                        <p:tgtEl>
                                          <p:spTgt spid="326"/>
                                        </p:tgtEl>
                                        <p:attrNameLst>
                                          <p:attrName>ppt_y</p:attrName>
                                        </p:attrNameLst>
                                      </p:cBhvr>
                                      <p:tavLst>
                                        <p:tav tm="0">
                                          <p:val>
                                            <p:strVal val="#ppt_y-.1"/>
                                          </p:val>
                                        </p:tav>
                                        <p:tav tm="100000">
                                          <p:val>
                                            <p:strVal val="#ppt_y"/>
                                          </p:val>
                                        </p:tav>
                                      </p:tavLst>
                                    </p:anim>
                                  </p:childTnLst>
                                </p:cTn>
                              </p:par>
                              <p:par>
                                <p:cTn id="262" nodeType="withEffect" fill="hold" presetClass="entr" presetID="47">
                                  <p:stCondLst>
                                    <p:cond delay="0"/>
                                  </p:stCondLst>
                                  <p:childTnLst>
                                    <p:set>
                                      <p:cBhvr>
                                        <p:cTn id="263" dur="1" fill="hold">
                                          <p:stCondLst>
                                            <p:cond delay="0"/>
                                          </p:stCondLst>
                                        </p:cTn>
                                        <p:tgtEl>
                                          <p:spTgt spid="331"/>
                                        </p:tgtEl>
                                        <p:attrNameLst>
                                          <p:attrName>style.visibility</p:attrName>
                                        </p:attrNameLst>
                                      </p:cBhvr>
                                      <p:to>
                                        <p:strVal val="visible"/>
                                      </p:to>
                                    </p:set>
                                    <p:animEffect filter="fade" transition="in">
                                      <p:cBhvr additive="repl">
                                        <p:cTn id="264" dur="1500"/>
                                        <p:tgtEl>
                                          <p:spTgt spid="331"/>
                                        </p:tgtEl>
                                      </p:cBhvr>
                                    </p:animEffect>
                                    <p:anim calcmode="lin" valueType="num">
                                      <p:cBhvr additive="repl">
                                        <p:cTn id="265" dur="1500" fill="hold"/>
                                        <p:tgtEl>
                                          <p:spTgt spid="331"/>
                                        </p:tgtEl>
                                        <p:attrNameLst>
                                          <p:attrName>ppt_x</p:attrName>
                                        </p:attrNameLst>
                                      </p:cBhvr>
                                      <p:tavLst>
                                        <p:tav tm="0">
                                          <p:val>
                                            <p:strVal val="#ppt_x"/>
                                          </p:val>
                                        </p:tav>
                                        <p:tav tm="100000">
                                          <p:val>
                                            <p:strVal val="#ppt_x"/>
                                          </p:val>
                                        </p:tav>
                                      </p:tavLst>
                                    </p:anim>
                                    <p:anim calcmode="lin" valueType="num">
                                      <p:cBhvr additive="repl">
                                        <p:cTn id="266" dur="1500" fill="hold"/>
                                        <p:tgtEl>
                                          <p:spTgt spid="331"/>
                                        </p:tgtEl>
                                        <p:attrNameLst>
                                          <p:attrName>ppt_y</p:attrName>
                                        </p:attrNameLst>
                                      </p:cBhvr>
                                      <p:tavLst>
                                        <p:tav tm="0">
                                          <p:val>
                                            <p:strVal val="#ppt_y-.1"/>
                                          </p:val>
                                        </p:tav>
                                        <p:tav tm="100000">
                                          <p:val>
                                            <p:strVal val="#ppt_y"/>
                                          </p:val>
                                        </p:tav>
                                      </p:tavLst>
                                    </p:anim>
                                  </p:childTnLst>
                                </p:cTn>
                              </p:par>
                              <p:par>
                                <p:cTn id="267" nodeType="withEffect" fill="hold" presetClass="entr" presetID="2" presetSubtype="2">
                                  <p:stCondLst>
                                    <p:cond delay="0"/>
                                  </p:stCondLst>
                                  <p:childTnLst>
                                    <p:set>
                                      <p:cBhvr>
                                        <p:cTn id="268" dur="1" fill="hold">
                                          <p:stCondLst>
                                            <p:cond delay="0"/>
                                          </p:stCondLst>
                                        </p:cTn>
                                        <p:tgtEl>
                                          <p:spTgt spid="330"/>
                                        </p:tgtEl>
                                        <p:attrNameLst>
                                          <p:attrName>style.visibility</p:attrName>
                                        </p:attrNameLst>
                                      </p:cBhvr>
                                      <p:to>
                                        <p:strVal val="visible"/>
                                      </p:to>
                                    </p:set>
                                    <p:anim calcmode="lin" valueType="num">
                                      <p:cBhvr additive="repl">
                                        <p:cTn id="269" dur="500" fill="hold"/>
                                        <p:tgtEl>
                                          <p:spTgt spid="330"/>
                                        </p:tgtEl>
                                        <p:attrNameLst>
                                          <p:attrName>ppt_x</p:attrName>
                                        </p:attrNameLst>
                                      </p:cBhvr>
                                      <p:tavLst>
                                        <p:tav tm="0">
                                          <p:val>
                                            <p:strVal val="1+#ppt_w/2"/>
                                          </p:val>
                                        </p:tav>
                                        <p:tav tm="100000">
                                          <p:val>
                                            <p:strVal val="#ppt_x"/>
                                          </p:val>
                                        </p:tav>
                                      </p:tavLst>
                                    </p:anim>
                                    <p:anim calcmode="lin" valueType="num">
                                      <p:cBhvr additive="repl">
                                        <p:cTn id="270" dur="500" fill="hold"/>
                                        <p:tgtEl>
                                          <p:spTgt spid="330"/>
                                        </p:tgtEl>
                                        <p:attrNameLst>
                                          <p:attrName>ppt_y</p:attrName>
                                        </p:attrNameLst>
                                      </p:cBhvr>
                                      <p:tavLst>
                                        <p:tav tm="0">
                                          <p:val>
                                            <p:strVal val="#ppt_y"/>
                                          </p:val>
                                        </p:tav>
                                        <p:tav tm="100000">
                                          <p:val>
                                            <p:strVal val="#ppt_y"/>
                                          </p:val>
                                        </p:tav>
                                      </p:tavLst>
                                    </p:anim>
                                  </p:childTnLst>
                                </p:cTn>
                              </p:par>
                              <p:par>
                                <p:cTn id="271" nodeType="withEffect" fill="hold" presetClass="entr" presetID="2" presetSubtype="2">
                                  <p:stCondLst>
                                    <p:cond delay="0"/>
                                  </p:stCondLst>
                                  <p:childTnLst>
                                    <p:set>
                                      <p:cBhvr>
                                        <p:cTn id="272" dur="1" fill="hold">
                                          <p:stCondLst>
                                            <p:cond delay="0"/>
                                          </p:stCondLst>
                                        </p:cTn>
                                        <p:tgtEl>
                                          <p:spTgt spid="327"/>
                                        </p:tgtEl>
                                        <p:attrNameLst>
                                          <p:attrName>style.visibility</p:attrName>
                                        </p:attrNameLst>
                                      </p:cBhvr>
                                      <p:to>
                                        <p:strVal val="visible"/>
                                      </p:to>
                                    </p:set>
                                    <p:anim calcmode="lin" valueType="num">
                                      <p:cBhvr additive="repl">
                                        <p:cTn id="273" dur="500" fill="hold"/>
                                        <p:tgtEl>
                                          <p:spTgt spid="327"/>
                                        </p:tgtEl>
                                        <p:attrNameLst>
                                          <p:attrName>ppt_x</p:attrName>
                                        </p:attrNameLst>
                                      </p:cBhvr>
                                      <p:tavLst>
                                        <p:tav tm="0">
                                          <p:val>
                                            <p:strVal val="1+#ppt_w/2"/>
                                          </p:val>
                                        </p:tav>
                                        <p:tav tm="100000">
                                          <p:val>
                                            <p:strVal val="#ppt_x"/>
                                          </p:val>
                                        </p:tav>
                                      </p:tavLst>
                                    </p:anim>
                                    <p:anim calcmode="lin" valueType="num">
                                      <p:cBhvr additive="repl">
                                        <p:cTn id="274" dur="500" fill="hold"/>
                                        <p:tgtEl>
                                          <p:spTgt spid="327"/>
                                        </p:tgtEl>
                                        <p:attrNameLst>
                                          <p:attrName>ppt_y</p:attrName>
                                        </p:attrNameLst>
                                      </p:cBhvr>
                                      <p:tavLst>
                                        <p:tav tm="0">
                                          <p:val>
                                            <p:strVal val="#ppt_y"/>
                                          </p:val>
                                        </p:tav>
                                        <p:tav tm="100000">
                                          <p:val>
                                            <p:strVal val="#ppt_y"/>
                                          </p:val>
                                        </p:tav>
                                      </p:tavLst>
                                    </p:anim>
                                  </p:childTnLst>
                                </p:cTn>
                              </p:par>
                              <p:par>
                                <p:cTn id="275" nodeType="withEffect" fill="hold" presetClass="entr" presetID="2" presetSubtype="2">
                                  <p:stCondLst>
                                    <p:cond delay="0"/>
                                  </p:stCondLst>
                                  <p:childTnLst>
                                    <p:set>
                                      <p:cBhvr>
                                        <p:cTn id="276" dur="1" fill="hold">
                                          <p:stCondLst>
                                            <p:cond delay="0"/>
                                          </p:stCondLst>
                                        </p:cTn>
                                        <p:tgtEl>
                                          <p:spTgt spid="328"/>
                                        </p:tgtEl>
                                        <p:attrNameLst>
                                          <p:attrName>style.visibility</p:attrName>
                                        </p:attrNameLst>
                                      </p:cBhvr>
                                      <p:to>
                                        <p:strVal val="visible"/>
                                      </p:to>
                                    </p:set>
                                    <p:anim calcmode="lin" valueType="num">
                                      <p:cBhvr additive="repl">
                                        <p:cTn id="277" dur="500" fill="hold"/>
                                        <p:tgtEl>
                                          <p:spTgt spid="328"/>
                                        </p:tgtEl>
                                        <p:attrNameLst>
                                          <p:attrName>ppt_x</p:attrName>
                                        </p:attrNameLst>
                                      </p:cBhvr>
                                      <p:tavLst>
                                        <p:tav tm="0">
                                          <p:val>
                                            <p:strVal val="1+#ppt_w/2"/>
                                          </p:val>
                                        </p:tav>
                                        <p:tav tm="100000">
                                          <p:val>
                                            <p:strVal val="#ppt_x"/>
                                          </p:val>
                                        </p:tav>
                                      </p:tavLst>
                                    </p:anim>
                                    <p:anim calcmode="lin" valueType="num">
                                      <p:cBhvr additive="repl">
                                        <p:cTn id="278" dur="500" fill="hold"/>
                                        <p:tgtEl>
                                          <p:spTgt spid="328"/>
                                        </p:tgtEl>
                                        <p:attrNameLst>
                                          <p:attrName>ppt_y</p:attrName>
                                        </p:attrNameLst>
                                      </p:cBhvr>
                                      <p:tavLst>
                                        <p:tav tm="0">
                                          <p:val>
                                            <p:strVal val="#ppt_y"/>
                                          </p:val>
                                        </p:tav>
                                        <p:tav tm="100000">
                                          <p:val>
                                            <p:strVal val="#ppt_y"/>
                                          </p:val>
                                        </p:tav>
                                      </p:tavLst>
                                    </p:anim>
                                  </p:childTnLst>
                                </p:cTn>
                              </p:par>
                              <p:par>
                                <p:cTn id="279" nodeType="withEffect" fill="hold" presetClass="entr" presetID="2" presetSubtype="8">
                                  <p:stCondLst>
                                    <p:cond delay="0"/>
                                  </p:stCondLst>
                                  <p:childTnLst>
                                    <p:set>
                                      <p:cBhvr>
                                        <p:cTn id="280" dur="1" fill="hold">
                                          <p:stCondLst>
                                            <p:cond delay="0"/>
                                          </p:stCondLst>
                                        </p:cTn>
                                        <p:tgtEl>
                                          <p:spTgt spid="336"/>
                                        </p:tgtEl>
                                        <p:attrNameLst>
                                          <p:attrName>style.visibility</p:attrName>
                                        </p:attrNameLst>
                                      </p:cBhvr>
                                      <p:to>
                                        <p:strVal val="visible"/>
                                      </p:to>
                                    </p:set>
                                    <p:anim calcmode="lin" valueType="num">
                                      <p:cBhvr additive="repl">
                                        <p:cTn id="281" dur="500" fill="hold"/>
                                        <p:tgtEl>
                                          <p:spTgt spid="336"/>
                                        </p:tgtEl>
                                        <p:attrNameLst>
                                          <p:attrName>ppt_x</p:attrName>
                                        </p:attrNameLst>
                                      </p:cBhvr>
                                      <p:tavLst>
                                        <p:tav tm="0">
                                          <p:val>
                                            <p:strVal val="0-#ppt_w/2"/>
                                          </p:val>
                                        </p:tav>
                                        <p:tav tm="100000">
                                          <p:val>
                                            <p:strVal val="#ppt_x"/>
                                          </p:val>
                                        </p:tav>
                                      </p:tavLst>
                                    </p:anim>
                                    <p:anim calcmode="lin" valueType="num">
                                      <p:cBhvr additive="repl">
                                        <p:cTn id="282" dur="500" fill="hold"/>
                                        <p:tgtEl>
                                          <p:spTgt spid="336"/>
                                        </p:tgtEl>
                                        <p:attrNameLst>
                                          <p:attrName>ppt_y</p:attrName>
                                        </p:attrNameLst>
                                      </p:cBhvr>
                                      <p:tavLst>
                                        <p:tav tm="0">
                                          <p:val>
                                            <p:strVal val="#ppt_y"/>
                                          </p:val>
                                        </p:tav>
                                        <p:tav tm="100000">
                                          <p:val>
                                            <p:strVal val="#ppt_y"/>
                                          </p:val>
                                        </p:tav>
                                      </p:tavLst>
                                    </p:anim>
                                  </p:childTnLst>
                                </p:cTn>
                              </p:par>
                              <p:par>
                                <p:cTn id="283" nodeType="withEffect" fill="hold" presetClass="entr" presetID="2" presetSubtype="8">
                                  <p:stCondLst>
                                    <p:cond delay="0"/>
                                  </p:stCondLst>
                                  <p:childTnLst>
                                    <p:set>
                                      <p:cBhvr>
                                        <p:cTn id="284" dur="1" fill="hold">
                                          <p:stCondLst>
                                            <p:cond delay="0"/>
                                          </p:stCondLst>
                                        </p:cTn>
                                        <p:tgtEl>
                                          <p:spTgt spid="337"/>
                                        </p:tgtEl>
                                        <p:attrNameLst>
                                          <p:attrName>style.visibility</p:attrName>
                                        </p:attrNameLst>
                                      </p:cBhvr>
                                      <p:to>
                                        <p:strVal val="visible"/>
                                      </p:to>
                                    </p:set>
                                    <p:anim calcmode="lin" valueType="num">
                                      <p:cBhvr additive="repl">
                                        <p:cTn id="285" dur="500" fill="hold"/>
                                        <p:tgtEl>
                                          <p:spTgt spid="337"/>
                                        </p:tgtEl>
                                        <p:attrNameLst>
                                          <p:attrName>ppt_x</p:attrName>
                                        </p:attrNameLst>
                                      </p:cBhvr>
                                      <p:tavLst>
                                        <p:tav tm="0">
                                          <p:val>
                                            <p:strVal val="0-#ppt_w/2"/>
                                          </p:val>
                                        </p:tav>
                                        <p:tav tm="100000">
                                          <p:val>
                                            <p:strVal val="#ppt_x"/>
                                          </p:val>
                                        </p:tav>
                                      </p:tavLst>
                                    </p:anim>
                                    <p:anim calcmode="lin" valueType="num">
                                      <p:cBhvr additive="repl">
                                        <p:cTn id="286" dur="500" fill="hold"/>
                                        <p:tgtEl>
                                          <p:spTgt spid="337"/>
                                        </p:tgtEl>
                                        <p:attrNameLst>
                                          <p:attrName>ppt_y</p:attrName>
                                        </p:attrNameLst>
                                      </p:cBhvr>
                                      <p:tavLst>
                                        <p:tav tm="0">
                                          <p:val>
                                            <p:strVal val="#ppt_y"/>
                                          </p:val>
                                        </p:tav>
                                        <p:tav tm="100000">
                                          <p:val>
                                            <p:strVal val="#ppt_y"/>
                                          </p:val>
                                        </p:tav>
                                      </p:tavLst>
                                    </p:anim>
                                  </p:childTnLst>
                                </p:cTn>
                              </p:par>
                              <p:par>
                                <p:cTn id="287" nodeType="withEffect" fill="hold" presetClass="entr" presetID="47">
                                  <p:stCondLst>
                                    <p:cond delay="0"/>
                                  </p:stCondLst>
                                  <p:childTnLst>
                                    <p:set>
                                      <p:cBhvr>
                                        <p:cTn id="288" dur="1" fill="hold">
                                          <p:stCondLst>
                                            <p:cond delay="0"/>
                                          </p:stCondLst>
                                        </p:cTn>
                                        <p:tgtEl>
                                          <p:spTgt spid="339"/>
                                        </p:tgtEl>
                                        <p:attrNameLst>
                                          <p:attrName>style.visibility</p:attrName>
                                        </p:attrNameLst>
                                      </p:cBhvr>
                                      <p:to>
                                        <p:strVal val="visible"/>
                                      </p:to>
                                    </p:set>
                                    <p:animEffect filter="fade" transition="in">
                                      <p:cBhvr additive="repl">
                                        <p:cTn id="289" dur="1000"/>
                                        <p:tgtEl>
                                          <p:spTgt spid="339"/>
                                        </p:tgtEl>
                                      </p:cBhvr>
                                    </p:animEffect>
                                    <p:anim calcmode="lin" valueType="num">
                                      <p:cBhvr additive="repl">
                                        <p:cTn id="290" dur="1000" fill="hold"/>
                                        <p:tgtEl>
                                          <p:spTgt spid="339"/>
                                        </p:tgtEl>
                                        <p:attrNameLst>
                                          <p:attrName>ppt_x</p:attrName>
                                        </p:attrNameLst>
                                      </p:cBhvr>
                                      <p:tavLst>
                                        <p:tav tm="0">
                                          <p:val>
                                            <p:strVal val="#ppt_x"/>
                                          </p:val>
                                        </p:tav>
                                        <p:tav tm="100000">
                                          <p:val>
                                            <p:strVal val="#ppt_x"/>
                                          </p:val>
                                        </p:tav>
                                      </p:tavLst>
                                    </p:anim>
                                    <p:anim calcmode="lin" valueType="num">
                                      <p:cBhvr additive="repl">
                                        <p:cTn id="291" dur="1000" fill="hold"/>
                                        <p:tgtEl>
                                          <p:spTgt spid="339"/>
                                        </p:tgtEl>
                                        <p:attrNameLst>
                                          <p:attrName>ppt_y</p:attrName>
                                        </p:attrNameLst>
                                      </p:cBhvr>
                                      <p:tavLst>
                                        <p:tav tm="0">
                                          <p:val>
                                            <p:strVal val="#ppt_y-.1"/>
                                          </p:val>
                                        </p:tav>
                                        <p:tav tm="100000">
                                          <p:val>
                                            <p:strVal val="#ppt_y"/>
                                          </p:val>
                                        </p:tav>
                                      </p:tavLst>
                                    </p:anim>
                                  </p:childTnLst>
                                </p:cTn>
                              </p:par>
                              <p:par>
                                <p:cTn id="292" nodeType="withEffect" fill="hold" presetClass="entr" presetID="47">
                                  <p:stCondLst>
                                    <p:cond delay="0"/>
                                  </p:stCondLst>
                                  <p:childTnLst>
                                    <p:set>
                                      <p:cBhvr>
                                        <p:cTn id="293" dur="1" fill="hold">
                                          <p:stCondLst>
                                            <p:cond delay="0"/>
                                          </p:stCondLst>
                                        </p:cTn>
                                        <p:tgtEl>
                                          <p:spTgt spid="341"/>
                                        </p:tgtEl>
                                        <p:attrNameLst>
                                          <p:attrName>style.visibility</p:attrName>
                                        </p:attrNameLst>
                                      </p:cBhvr>
                                      <p:to>
                                        <p:strVal val="visible"/>
                                      </p:to>
                                    </p:set>
                                    <p:animEffect filter="fade" transition="in">
                                      <p:cBhvr additive="repl">
                                        <p:cTn id="294" dur="1000"/>
                                        <p:tgtEl>
                                          <p:spTgt spid="341"/>
                                        </p:tgtEl>
                                      </p:cBhvr>
                                    </p:animEffect>
                                    <p:anim calcmode="lin" valueType="num">
                                      <p:cBhvr additive="repl">
                                        <p:cTn id="295" dur="1000" fill="hold"/>
                                        <p:tgtEl>
                                          <p:spTgt spid="341"/>
                                        </p:tgtEl>
                                        <p:attrNameLst>
                                          <p:attrName>ppt_x</p:attrName>
                                        </p:attrNameLst>
                                      </p:cBhvr>
                                      <p:tavLst>
                                        <p:tav tm="0">
                                          <p:val>
                                            <p:strVal val="#ppt_x"/>
                                          </p:val>
                                        </p:tav>
                                        <p:tav tm="100000">
                                          <p:val>
                                            <p:strVal val="#ppt_x"/>
                                          </p:val>
                                        </p:tav>
                                      </p:tavLst>
                                    </p:anim>
                                    <p:anim calcmode="lin" valueType="num">
                                      <p:cBhvr additive="repl">
                                        <p:cTn id="296" dur="1000" fill="hold"/>
                                        <p:tgtEl>
                                          <p:spTgt spid="341"/>
                                        </p:tgtEl>
                                        <p:attrNameLst>
                                          <p:attrName>ppt_y</p:attrName>
                                        </p:attrNameLst>
                                      </p:cBhvr>
                                      <p:tavLst>
                                        <p:tav tm="0">
                                          <p:val>
                                            <p:strVal val="#ppt_y-.1"/>
                                          </p:val>
                                        </p:tav>
                                        <p:tav tm="100000">
                                          <p:val>
                                            <p:strVal val="#ppt_y"/>
                                          </p:val>
                                        </p:tav>
                                      </p:tavLst>
                                    </p:anim>
                                  </p:childTnLst>
                                </p:cTn>
                              </p:par>
                              <p:par>
                                <p:cTn id="297" nodeType="withEffect" fill="hold" presetClass="entr" presetID="47">
                                  <p:stCondLst>
                                    <p:cond delay="0"/>
                                  </p:stCondLst>
                                  <p:childTnLst>
                                    <p:set>
                                      <p:cBhvr>
                                        <p:cTn id="298" dur="1" fill="hold">
                                          <p:stCondLst>
                                            <p:cond delay="0"/>
                                          </p:stCondLst>
                                        </p:cTn>
                                        <p:tgtEl>
                                          <p:spTgt spid="340"/>
                                        </p:tgtEl>
                                        <p:attrNameLst>
                                          <p:attrName>style.visibility</p:attrName>
                                        </p:attrNameLst>
                                      </p:cBhvr>
                                      <p:to>
                                        <p:strVal val="visible"/>
                                      </p:to>
                                    </p:set>
                                    <p:animEffect filter="fade" transition="in">
                                      <p:cBhvr additive="repl">
                                        <p:cTn id="299" dur="1000"/>
                                        <p:tgtEl>
                                          <p:spTgt spid="340"/>
                                        </p:tgtEl>
                                      </p:cBhvr>
                                    </p:animEffect>
                                    <p:anim calcmode="lin" valueType="num">
                                      <p:cBhvr additive="repl">
                                        <p:cTn id="300" dur="1000" fill="hold"/>
                                        <p:tgtEl>
                                          <p:spTgt spid="340"/>
                                        </p:tgtEl>
                                        <p:attrNameLst>
                                          <p:attrName>ppt_x</p:attrName>
                                        </p:attrNameLst>
                                      </p:cBhvr>
                                      <p:tavLst>
                                        <p:tav tm="0">
                                          <p:val>
                                            <p:strVal val="#ppt_x"/>
                                          </p:val>
                                        </p:tav>
                                        <p:tav tm="100000">
                                          <p:val>
                                            <p:strVal val="#ppt_x"/>
                                          </p:val>
                                        </p:tav>
                                      </p:tavLst>
                                    </p:anim>
                                    <p:anim calcmode="lin" valueType="num">
                                      <p:cBhvr additive="repl">
                                        <p:cTn id="301" dur="1000" fill="hold"/>
                                        <p:tgtEl>
                                          <p:spTgt spid="340"/>
                                        </p:tgtEl>
                                        <p:attrNameLst>
                                          <p:attrName>ppt_y</p:attrName>
                                        </p:attrNameLst>
                                      </p:cBhvr>
                                      <p:tavLst>
                                        <p:tav tm="0">
                                          <p:val>
                                            <p:strVal val="#ppt_y-.1"/>
                                          </p:val>
                                        </p:tav>
                                        <p:tav tm="100000">
                                          <p:val>
                                            <p:strVal val="#ppt_y"/>
                                          </p:val>
                                        </p:tav>
                                      </p:tavLst>
                                    </p:anim>
                                  </p:childTnLst>
                                </p:cTn>
                              </p:par>
                              <p:par>
                                <p:cTn id="302" nodeType="withEffect" fill="hold" presetClass="entr" presetID="47">
                                  <p:stCondLst>
                                    <p:cond delay="0"/>
                                  </p:stCondLst>
                                  <p:childTnLst>
                                    <p:set>
                                      <p:cBhvr>
                                        <p:cTn id="303" dur="1" fill="hold">
                                          <p:stCondLst>
                                            <p:cond delay="0"/>
                                          </p:stCondLst>
                                        </p:cTn>
                                        <p:tgtEl>
                                          <p:spTgt spid="342"/>
                                        </p:tgtEl>
                                        <p:attrNameLst>
                                          <p:attrName>style.visibility</p:attrName>
                                        </p:attrNameLst>
                                      </p:cBhvr>
                                      <p:to>
                                        <p:strVal val="visible"/>
                                      </p:to>
                                    </p:set>
                                    <p:animEffect filter="fade" transition="in">
                                      <p:cBhvr additive="repl">
                                        <p:cTn id="304" dur="1000"/>
                                        <p:tgtEl>
                                          <p:spTgt spid="342"/>
                                        </p:tgtEl>
                                      </p:cBhvr>
                                    </p:animEffect>
                                    <p:anim calcmode="lin" valueType="num">
                                      <p:cBhvr additive="repl">
                                        <p:cTn id="305" dur="1000" fill="hold"/>
                                        <p:tgtEl>
                                          <p:spTgt spid="342"/>
                                        </p:tgtEl>
                                        <p:attrNameLst>
                                          <p:attrName>ppt_x</p:attrName>
                                        </p:attrNameLst>
                                      </p:cBhvr>
                                      <p:tavLst>
                                        <p:tav tm="0">
                                          <p:val>
                                            <p:strVal val="#ppt_x"/>
                                          </p:val>
                                        </p:tav>
                                        <p:tav tm="100000">
                                          <p:val>
                                            <p:strVal val="#ppt_x"/>
                                          </p:val>
                                        </p:tav>
                                      </p:tavLst>
                                    </p:anim>
                                    <p:anim calcmode="lin" valueType="num">
                                      <p:cBhvr additive="repl">
                                        <p:cTn id="306" dur="1000" fill="hold"/>
                                        <p:tgtEl>
                                          <p:spTgt spid="342"/>
                                        </p:tgtEl>
                                        <p:attrNameLst>
                                          <p:attrName>ppt_y</p:attrName>
                                        </p:attrNameLst>
                                      </p:cBhvr>
                                      <p:tavLst>
                                        <p:tav tm="0">
                                          <p:val>
                                            <p:strVal val="#ppt_y-.1"/>
                                          </p:val>
                                        </p:tav>
                                        <p:tav tm="100000">
                                          <p:val>
                                            <p:strVal val="#ppt_y"/>
                                          </p:val>
                                        </p:tav>
                                      </p:tavLst>
                                    </p:anim>
                                  </p:childTnLst>
                                </p:cTn>
                              </p:par>
                              <p:par>
                                <p:cTn id="307" nodeType="withEffect" fill="hold" presetClass="entr" presetID="47">
                                  <p:stCondLst>
                                    <p:cond delay="0"/>
                                  </p:stCondLst>
                                  <p:childTnLst>
                                    <p:set>
                                      <p:cBhvr>
                                        <p:cTn id="308" dur="1" fill="hold">
                                          <p:stCondLst>
                                            <p:cond delay="0"/>
                                          </p:stCondLst>
                                        </p:cTn>
                                        <p:tgtEl>
                                          <p:spTgt spid="343"/>
                                        </p:tgtEl>
                                        <p:attrNameLst>
                                          <p:attrName>style.visibility</p:attrName>
                                        </p:attrNameLst>
                                      </p:cBhvr>
                                      <p:to>
                                        <p:strVal val="visible"/>
                                      </p:to>
                                    </p:set>
                                    <p:animEffect filter="fade" transition="in">
                                      <p:cBhvr additive="repl">
                                        <p:cTn id="309" dur="1000"/>
                                        <p:tgtEl>
                                          <p:spTgt spid="343"/>
                                        </p:tgtEl>
                                      </p:cBhvr>
                                    </p:animEffect>
                                    <p:anim calcmode="lin" valueType="num">
                                      <p:cBhvr additive="repl">
                                        <p:cTn id="310" dur="1000" fill="hold"/>
                                        <p:tgtEl>
                                          <p:spTgt spid="343"/>
                                        </p:tgtEl>
                                        <p:attrNameLst>
                                          <p:attrName>ppt_x</p:attrName>
                                        </p:attrNameLst>
                                      </p:cBhvr>
                                      <p:tavLst>
                                        <p:tav tm="0">
                                          <p:val>
                                            <p:strVal val="#ppt_x"/>
                                          </p:val>
                                        </p:tav>
                                        <p:tav tm="100000">
                                          <p:val>
                                            <p:strVal val="#ppt_x"/>
                                          </p:val>
                                        </p:tav>
                                      </p:tavLst>
                                    </p:anim>
                                    <p:anim calcmode="lin" valueType="num">
                                      <p:cBhvr additive="repl">
                                        <p:cTn id="311" dur="1000" fill="hold"/>
                                        <p:tgtEl>
                                          <p:spTgt spid="343"/>
                                        </p:tgtEl>
                                        <p:attrNameLst>
                                          <p:attrName>ppt_y</p:attrName>
                                        </p:attrNameLst>
                                      </p:cBhvr>
                                      <p:tavLst>
                                        <p:tav tm="0">
                                          <p:val>
                                            <p:strVal val="#ppt_y-.1"/>
                                          </p:val>
                                        </p:tav>
                                        <p:tav tm="100000">
                                          <p:val>
                                            <p:strVal val="#ppt_y"/>
                                          </p:val>
                                        </p:tav>
                                      </p:tavLst>
                                    </p:anim>
                                  </p:childTnLst>
                                </p:cTn>
                              </p:par>
                              <p:par>
                                <p:cTn id="312" nodeType="withEffect" fill="hold" presetClass="entr" presetID="1">
                                  <p:stCondLst>
                                    <p:cond delay="0"/>
                                  </p:stCondLst>
                                  <p:childTnLst>
                                    <p:set>
                                      <p:cBhvr>
                                        <p:cTn id="313" dur="1" fill="hold">
                                          <p:stCondLst>
                                            <p:cond delay="0"/>
                                          </p:stCondLst>
                                        </p:cTn>
                                        <p:tgtEl>
                                          <p:spTgt spid="324"/>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nodeType="clickEffect" fill="hold" presetClass="entr" presetID="47">
                                  <p:stCondLst>
                                    <p:cond delay="0"/>
                                  </p:stCondLst>
                                  <p:childTnLst>
                                    <p:set>
                                      <p:cBhvr>
                                        <p:cTn id="317" dur="1" fill="hold">
                                          <p:stCondLst>
                                            <p:cond delay="0"/>
                                          </p:stCondLst>
                                        </p:cTn>
                                        <p:tgtEl>
                                          <p:spTgt spid="338"/>
                                        </p:tgtEl>
                                        <p:attrNameLst>
                                          <p:attrName>style.visibility</p:attrName>
                                        </p:attrNameLst>
                                      </p:cBhvr>
                                      <p:to>
                                        <p:strVal val="visible"/>
                                      </p:to>
                                    </p:set>
                                    <p:animEffect filter="fade" transition="in">
                                      <p:cBhvr additive="repl">
                                        <p:cTn id="318" dur="1000"/>
                                        <p:tgtEl>
                                          <p:spTgt spid="338"/>
                                        </p:tgtEl>
                                      </p:cBhvr>
                                    </p:animEffect>
                                    <p:anim calcmode="lin" valueType="num">
                                      <p:cBhvr additive="repl">
                                        <p:cTn id="319" dur="1000" fill="hold"/>
                                        <p:tgtEl>
                                          <p:spTgt spid="338"/>
                                        </p:tgtEl>
                                        <p:attrNameLst>
                                          <p:attrName>ppt_x</p:attrName>
                                        </p:attrNameLst>
                                      </p:cBhvr>
                                      <p:tavLst>
                                        <p:tav tm="0">
                                          <p:val>
                                            <p:strVal val="#ppt_x"/>
                                          </p:val>
                                        </p:tav>
                                        <p:tav tm="100000">
                                          <p:val>
                                            <p:strVal val="#ppt_x"/>
                                          </p:val>
                                        </p:tav>
                                      </p:tavLst>
                                    </p:anim>
                                    <p:anim calcmode="lin" valueType="num">
                                      <p:cBhvr additive="repl">
                                        <p:cTn id="320" dur="1000" fill="hold"/>
                                        <p:tgtEl>
                                          <p:spTgt spid="3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611640" y="1989000"/>
            <a:ext cx="7920360" cy="2169000"/>
          </a:xfrm>
          <a:prstGeom prst="rect">
            <a:avLst/>
          </a:prstGeom>
          <a:noFill/>
          <a:ln w="0">
            <a:noFill/>
          </a:ln>
        </p:spPr>
        <p:txBody>
          <a:bodyPr numCol="1" spcCol="0" anchor="b">
            <a:noAutofit/>
          </a:bodyPr>
          <a:p>
            <a:pPr indent="0" algn="ctr">
              <a:lnSpc>
                <a:spcPct val="90000"/>
              </a:lnSpc>
              <a:buNone/>
            </a:pPr>
            <a:r>
              <a:rPr b="1" lang="fr-FR" sz="6000" spc="-1" strike="noStrike">
                <a:solidFill>
                  <a:srgbClr val="000000"/>
                </a:solidFill>
                <a:latin typeface="Alef"/>
              </a:rPr>
              <a:t>CO</a:t>
            </a:r>
            <a:r>
              <a:rPr b="1" lang="fr-FR" sz="6000" spc="-1" strike="noStrike">
                <a:solidFill>
                  <a:srgbClr val="000000"/>
                </a:solidFill>
                <a:latin typeface="Alef"/>
              </a:rPr>
              <a:t>MM</a:t>
            </a:r>
            <a:r>
              <a:rPr b="1" lang="fr-FR" sz="6000" spc="-1" strike="noStrike">
                <a:solidFill>
                  <a:srgbClr val="000000"/>
                </a:solidFill>
                <a:latin typeface="Alef"/>
              </a:rPr>
              <a:t>ENT </a:t>
            </a:r>
            <a:r>
              <a:rPr b="1" lang="fr-FR" sz="6000" spc="-1" strike="noStrike">
                <a:solidFill>
                  <a:srgbClr val="000000"/>
                </a:solidFill>
                <a:latin typeface="Alef"/>
              </a:rPr>
              <a:t>DE</a:t>
            </a:r>
            <a:r>
              <a:rPr b="1" lang="fr-FR" sz="6000" spc="-1" strike="noStrike">
                <a:solidFill>
                  <a:srgbClr val="000000"/>
                </a:solidFill>
                <a:latin typeface="Alef"/>
              </a:rPr>
              <a:t>MA</a:t>
            </a:r>
            <a:r>
              <a:rPr b="1" lang="fr-FR" sz="6000" spc="-1" strike="noStrike">
                <a:solidFill>
                  <a:srgbClr val="000000"/>
                </a:solidFill>
                <a:latin typeface="Alef"/>
              </a:rPr>
              <a:t>RRE</a:t>
            </a:r>
            <a:r>
              <a:rPr b="1" lang="fr-FR" sz="6000" spc="-1" strike="noStrike">
                <a:solidFill>
                  <a:srgbClr val="000000"/>
                </a:solidFill>
                <a:latin typeface="Alef"/>
              </a:rPr>
              <a:t>R </a:t>
            </a:r>
            <a:r>
              <a:rPr b="1" lang="fr-FR" sz="6000" spc="-1" strike="noStrike">
                <a:solidFill>
                  <a:srgbClr val="000000"/>
                </a:solidFill>
                <a:latin typeface="Alef"/>
              </a:rPr>
              <a:t>EN </a:t>
            </a:r>
            <a:r>
              <a:rPr b="1" lang="fr-FR" sz="6000" spc="-1" strike="noStrike">
                <a:solidFill>
                  <a:srgbClr val="000000"/>
                </a:solidFill>
                <a:latin typeface="Alef"/>
              </a:rPr>
              <a:t>ENT</a:t>
            </a:r>
            <a:r>
              <a:rPr b="1" lang="fr-FR" sz="6000" spc="-1" strike="noStrike">
                <a:solidFill>
                  <a:srgbClr val="000000"/>
                </a:solidFill>
                <a:latin typeface="Alef"/>
              </a:rPr>
              <a:t>REP</a:t>
            </a:r>
            <a:r>
              <a:rPr b="1" lang="fr-FR" sz="6000" spc="-1" strike="noStrike">
                <a:solidFill>
                  <a:srgbClr val="000000"/>
                </a:solidFill>
                <a:latin typeface="Alef"/>
              </a:rPr>
              <a:t>REN</a:t>
            </a:r>
            <a:r>
              <a:rPr b="1" lang="fr-FR" sz="6000" spc="-1" strike="noStrike">
                <a:solidFill>
                  <a:srgbClr val="000000"/>
                </a:solidFill>
                <a:latin typeface="Alef"/>
              </a:rPr>
              <a:t>EUR</a:t>
            </a:r>
            <a:r>
              <a:rPr b="1" lang="fr-FR" sz="6000" spc="-1" strike="noStrike">
                <a:solidFill>
                  <a:srgbClr val="000000"/>
                </a:solidFill>
                <a:latin typeface="Alef"/>
              </a:rPr>
              <a:t>IAT </a:t>
            </a:r>
            <a:endParaRPr b="0" lang="fr-FR" sz="6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0" y="0"/>
            <a:ext cx="9143640" cy="620280"/>
          </a:xfrm>
          <a:prstGeom prst="rect">
            <a:avLst/>
          </a:prstGeom>
          <a:noFill/>
          <a:ln w="0">
            <a:noFill/>
          </a:ln>
        </p:spPr>
        <p:txBody>
          <a:bodyPr numCol="1" spcCol="0" anchor="ctr">
            <a:noAutofit/>
          </a:bodyPr>
          <a:p>
            <a:pPr indent="0" algn="ctr">
              <a:lnSpc>
                <a:spcPct val="90000"/>
              </a:lnSpc>
              <a:buNone/>
            </a:pPr>
            <a:r>
              <a:rPr b="1" lang="fr-FR" sz="3300" spc="-1" strike="noStrike">
                <a:solidFill>
                  <a:srgbClr val="000000"/>
                </a:solidFill>
                <a:latin typeface="Calibri Light"/>
              </a:rPr>
              <a:t>Comment démarrer</a:t>
            </a:r>
            <a:endParaRPr b="0" lang="fr-FR" sz="3300" spc="-1" strike="noStrike">
              <a:solidFill>
                <a:srgbClr val="000000"/>
              </a:solidFill>
              <a:latin typeface="Calibri"/>
            </a:endParaRPr>
          </a:p>
        </p:txBody>
      </p:sp>
      <p:sp>
        <p:nvSpPr>
          <p:cNvPr id="346" name="PlaceHolder 2"/>
          <p:cNvSpPr>
            <a:spLocks noGrp="1"/>
          </p:cNvSpPr>
          <p:nvPr>
            <p:ph/>
          </p:nvPr>
        </p:nvSpPr>
        <p:spPr>
          <a:xfrm>
            <a:off x="0" y="382320"/>
            <a:ext cx="9143640" cy="6092640"/>
          </a:xfrm>
          <a:prstGeom prst="rect">
            <a:avLst/>
          </a:prstGeom>
          <a:noFill/>
          <a:ln w="0">
            <a:noFill/>
          </a:ln>
        </p:spPr>
        <p:txBody>
          <a:bodyPr numCol="1" spcCol="0" anchor="t">
            <a:noAutofit/>
          </a:bodyPr>
          <a:p>
            <a:pPr indent="0" algn="just">
              <a:lnSpc>
                <a:spcPct val="90000"/>
              </a:lnSpc>
              <a:spcBef>
                <a:spcPts val="751"/>
              </a:spcBef>
              <a:buNone/>
              <a:tabLst>
                <a:tab algn="l" pos="0"/>
              </a:tabLst>
            </a:pPr>
            <a:r>
              <a:rPr b="0" lang="fr-FR" sz="2100" spc="-1" strike="noStrike">
                <a:solidFill>
                  <a:srgbClr val="333333"/>
                </a:solidFill>
                <a:latin typeface="Fira Sans"/>
              </a:rPr>
              <a:t>Deux approches :</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1/ L’approche formelle : </a:t>
            </a: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soit vous démarrer de façon formelle, il vous faut un business plan, une étude de marché, une étude financière. En tout cas tout ce qu’il vous faut pour décrire votre projet sur un papier. </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C’est à la mode et c’est une exigence de vos partenaires pour vous accompagner dans le développement et la mise en œuvre de votre projet</a:t>
            </a: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Cela a un risque, vous pouvez rester pendant plus de six mois pour développer votre approche de conception de projet, pour rechercher les personnes qui peuvent vous accompagner dans la recherche de financement.</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Contraintes majeures : TROUVER LE FINANCEMENT DE VOTRE PROJET</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2/l’approche informelle : avoir une idée et démarrer petits avec ses propres ressources sans aucun complexe.</a:t>
            </a:r>
            <a:endParaRPr b="0" lang="fr-FR" sz="21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0" y="0"/>
            <a:ext cx="9143640" cy="620280"/>
          </a:xfrm>
          <a:prstGeom prst="rect">
            <a:avLst/>
          </a:prstGeom>
          <a:noFill/>
          <a:ln w="0">
            <a:noFill/>
          </a:ln>
        </p:spPr>
        <p:txBody>
          <a:bodyPr numCol="1" spcCol="0" anchor="ctr">
            <a:noAutofit/>
          </a:bodyPr>
          <a:p>
            <a:pPr indent="0" algn="ctr">
              <a:lnSpc>
                <a:spcPct val="90000"/>
              </a:lnSpc>
              <a:buNone/>
            </a:pPr>
            <a:r>
              <a:rPr b="1" lang="fr-FR" sz="3300" spc="-1" strike="noStrike">
                <a:solidFill>
                  <a:srgbClr val="000000"/>
                </a:solidFill>
                <a:latin typeface="Calibri Light"/>
              </a:rPr>
              <a:t>Le Business Model Canvas (BMC)</a:t>
            </a:r>
            <a:endParaRPr b="0" lang="fr-FR" sz="3300" spc="-1" strike="noStrike">
              <a:solidFill>
                <a:srgbClr val="000000"/>
              </a:solidFill>
              <a:latin typeface="Calibri"/>
            </a:endParaRPr>
          </a:p>
        </p:txBody>
      </p:sp>
      <p:sp>
        <p:nvSpPr>
          <p:cNvPr id="348" name="PlaceHolder 2"/>
          <p:cNvSpPr>
            <a:spLocks noGrp="1"/>
          </p:cNvSpPr>
          <p:nvPr>
            <p:ph/>
          </p:nvPr>
        </p:nvSpPr>
        <p:spPr>
          <a:xfrm>
            <a:off x="0" y="764640"/>
            <a:ext cx="9143640" cy="5661000"/>
          </a:xfrm>
          <a:prstGeom prst="rect">
            <a:avLst/>
          </a:prstGeom>
          <a:noFill/>
          <a:ln w="0">
            <a:noFill/>
          </a:ln>
        </p:spPr>
        <p:txBody>
          <a:bodyPr numCol="1" spcCol="0" anchor="t">
            <a:noAutofit/>
          </a:bodyPr>
          <a:p>
            <a:pPr indent="0" algn="just">
              <a:lnSpc>
                <a:spcPct val="90000"/>
              </a:lnSpc>
              <a:spcBef>
                <a:spcPts val="751"/>
              </a:spcBef>
              <a:buNone/>
              <a:tabLst>
                <a:tab algn="l" pos="0"/>
              </a:tabLst>
            </a:pPr>
            <a:r>
              <a:rPr b="0" lang="fr-FR" sz="2100" spc="-1" strike="noStrike">
                <a:solidFill>
                  <a:srgbClr val="333333"/>
                </a:solidFill>
                <a:latin typeface="Fira Sans"/>
              </a:rPr>
              <a:t>Le </a:t>
            </a:r>
            <a:r>
              <a:rPr b="1" lang="fr-FR" sz="2100" spc="-1" strike="noStrike">
                <a:solidFill>
                  <a:srgbClr val="333333"/>
                </a:solidFill>
                <a:latin typeface="Fira Sans"/>
              </a:rPr>
              <a:t>BMC</a:t>
            </a:r>
            <a:r>
              <a:rPr b="0" lang="fr-FR" sz="2100" spc="-1" strike="noStrike">
                <a:solidFill>
                  <a:srgbClr val="333333"/>
                </a:solidFill>
                <a:latin typeface="Fira Sans"/>
              </a:rPr>
              <a:t> est issu du livre </a:t>
            </a:r>
            <a:r>
              <a:rPr b="1" i="1" lang="fr-FR" sz="2100" spc="-1" strike="noStrike">
                <a:solidFill>
                  <a:srgbClr val="333333"/>
                </a:solidFill>
                <a:latin typeface="Fira Sans"/>
              </a:rPr>
              <a:t>Business model generation </a:t>
            </a:r>
            <a:r>
              <a:rPr b="0" lang="fr-FR" sz="2100" spc="-1" strike="noStrike">
                <a:solidFill>
                  <a:srgbClr val="333333"/>
                </a:solidFill>
                <a:latin typeface="Fira Sans"/>
              </a:rPr>
              <a:t>d'Alexander OSTERWALDER et Yves PIGNEUR. Il permet de cartographier les éléments clés de votre projet et de les organiser en un tout, d'abord cohérent, ensuite pertinent, voire innovant.</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Le </a:t>
            </a:r>
            <a:r>
              <a:rPr b="1" lang="fr-FR" sz="2100" spc="-1" strike="noStrike">
                <a:solidFill>
                  <a:srgbClr val="333333"/>
                </a:solidFill>
                <a:latin typeface="Fira Sans"/>
              </a:rPr>
              <a:t>BMC </a:t>
            </a:r>
            <a:r>
              <a:rPr b="0" lang="fr-FR" sz="2100" spc="-1" strike="noStrike">
                <a:solidFill>
                  <a:srgbClr val="333333"/>
                </a:solidFill>
                <a:latin typeface="Fira Sans"/>
              </a:rPr>
              <a:t>est un outil que l’on utilise pour retranscrire de manière simple le modèle économique d’une entreprise. Il est parfaitement adapté à la phase de création, et peut aussi être utilisé pour le lancement d’un nouveau produit ou d’un nouveau service.</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Les éléments du BMC seront affinés au fil de l'étude de votre projet de façon à ce que tous les éléments clés du projet soient indiqués et visibles en un coup d'œil. Ce seront les premières lignes de votre business plan.</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Servez-vous de cet outil tout au long du travail sur votre projet en l'ajustant et en le précisant au fur et à mesure. Cela vous obligera, pour chaque composante du projet, à synthétiser la décision prise et à la poser noir sur blanc.</a:t>
            </a:r>
            <a:endParaRPr b="0" lang="fr-FR" sz="2100" spc="-1" strike="noStrike">
              <a:solidFill>
                <a:srgbClr val="000000"/>
              </a:solidFill>
              <a:latin typeface="Calibri"/>
            </a:endParaRPr>
          </a:p>
          <a:p>
            <a:pPr indent="0">
              <a:lnSpc>
                <a:spcPct val="90000"/>
              </a:lnSpc>
              <a:spcBef>
                <a:spcPts val="751"/>
              </a:spcBef>
              <a:buNone/>
              <a:tabLst>
                <a:tab algn="l" pos="0"/>
              </a:tabLst>
            </a:pPr>
            <a:endParaRPr b="0" lang="fr-FR" sz="2100" spc="-1" strike="noStrike">
              <a:solidFill>
                <a:srgbClr val="000000"/>
              </a:solidFill>
              <a:latin typeface="Calibri"/>
            </a:endParaRPr>
          </a:p>
          <a:p>
            <a:pPr indent="0">
              <a:lnSpc>
                <a:spcPct val="90000"/>
              </a:lnSpc>
              <a:spcBef>
                <a:spcPts val="751"/>
              </a:spcBef>
              <a:buNone/>
              <a:tabLst>
                <a:tab algn="l" pos="0"/>
              </a:tabLst>
            </a:pPr>
            <a:endParaRPr b="0" lang="fr-FR" sz="21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0" y="0"/>
            <a:ext cx="9143640" cy="664920"/>
          </a:xfrm>
          <a:prstGeom prst="rect">
            <a:avLst/>
          </a:prstGeom>
          <a:solidFill>
            <a:schemeClr val="accent3">
              <a:lumMod val="20000"/>
              <a:lumOff val="80000"/>
            </a:schemeClr>
          </a:solidFill>
          <a:ln w="0">
            <a:noFill/>
          </a:ln>
        </p:spPr>
        <p:txBody>
          <a:bodyPr numCol="1" spcCol="0" anchor="ctr">
            <a:noAutofit/>
          </a:bodyPr>
          <a:p>
            <a:pPr indent="0" algn="ctr">
              <a:lnSpc>
                <a:spcPct val="90000"/>
              </a:lnSpc>
              <a:buNone/>
            </a:pPr>
            <a:r>
              <a:rPr b="0" lang="fr-FR" sz="3300" spc="-1" strike="noStrike">
                <a:solidFill>
                  <a:srgbClr val="000000"/>
                </a:solidFill>
                <a:latin typeface="Calibri Light"/>
              </a:rPr>
              <a:t>09 BLOCS DU BMC</a:t>
            </a:r>
            <a:endParaRPr b="0" lang="fr-FR" sz="3300" spc="-1" strike="noStrike">
              <a:solidFill>
                <a:srgbClr val="000000"/>
              </a:solidFill>
              <a:latin typeface="Calibri"/>
            </a:endParaRPr>
          </a:p>
        </p:txBody>
      </p:sp>
      <p:sp>
        <p:nvSpPr>
          <p:cNvPr id="350" name="PlaceHolder 2"/>
          <p:cNvSpPr>
            <a:spLocks noGrp="1"/>
          </p:cNvSpPr>
          <p:nvPr>
            <p:ph/>
          </p:nvPr>
        </p:nvSpPr>
        <p:spPr>
          <a:xfrm>
            <a:off x="0" y="764640"/>
            <a:ext cx="9143640" cy="645300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100" spc="-1" strike="noStrike">
                <a:solidFill>
                  <a:srgbClr val="333333"/>
                </a:solidFill>
                <a:latin typeface="Fira Sans"/>
              </a:rPr>
              <a:t>Un segment de clientèle ou de marché</a:t>
            </a:r>
            <a:r>
              <a:rPr b="0" lang="fr-FR" sz="2100" spc="-1" strike="noStrike">
                <a:solidFill>
                  <a:srgbClr val="333333"/>
                </a:solidFill>
                <a:latin typeface="Fira Sans"/>
              </a:rPr>
              <a:t>: </a:t>
            </a:r>
            <a:r>
              <a:rPr b="1" lang="fr-FR" sz="2100" spc="-1" strike="noStrike">
                <a:solidFill>
                  <a:srgbClr val="333333"/>
                </a:solidFill>
                <a:latin typeface="Fira Sans"/>
              </a:rPr>
              <a:t>Pour qui? </a:t>
            </a:r>
            <a:r>
              <a:rPr b="0" lang="fr-FR" sz="2100" spc="-1" strike="noStrike">
                <a:solidFill>
                  <a:srgbClr val="333333"/>
                </a:solidFill>
                <a:latin typeface="Fira Sans"/>
              </a:rPr>
              <a:t>c’est un groupe homogéne de personnes ou d’entreprises qui ont les mêmes besoins, que vous pouvez servir via le même canal, et qui seront sensibles à la même communication, qui accepteront de payer le même prix, et avec lesquels vous aurez les mêmes types de relations.</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333333"/>
                </a:solidFill>
                <a:latin typeface="Fira Sans"/>
              </a:rPr>
              <a:t>Proposition de valeur </a:t>
            </a:r>
            <a:r>
              <a:rPr b="0" lang="fr-FR" sz="2100" spc="-1" strike="noStrike">
                <a:solidFill>
                  <a:srgbClr val="333333"/>
                </a:solidFill>
                <a:latin typeface="Fira Sans"/>
              </a:rPr>
              <a:t>: </a:t>
            </a:r>
            <a:r>
              <a:rPr b="1" lang="fr-FR" sz="2100" spc="-1" strike="noStrike">
                <a:solidFill>
                  <a:srgbClr val="333333"/>
                </a:solidFill>
                <a:latin typeface="Fira Sans"/>
              </a:rPr>
              <a:t>Quoi et pourquoi? </a:t>
            </a:r>
            <a:r>
              <a:rPr b="0" lang="fr-FR" sz="2100" spc="-1" strike="noStrike">
                <a:solidFill>
                  <a:srgbClr val="333333"/>
                </a:solidFill>
                <a:latin typeface="Fira Sans"/>
              </a:rPr>
              <a:t>c’est ce que vous allez offrir à votre client, la valeur que vous allez lui apporter. Il s’agit de la combinaison de produits et/ou de services qui répondent aux exigences de vos différents cibles de clientèle.</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333333"/>
                </a:solidFill>
                <a:latin typeface="Fira Sans"/>
              </a:rPr>
              <a:t>Canaux de communication </a:t>
            </a:r>
            <a:r>
              <a:rPr b="0" lang="fr-FR" sz="2100" spc="-1" strike="noStrike">
                <a:solidFill>
                  <a:srgbClr val="333333"/>
                </a:solidFill>
                <a:latin typeface="Fira Sans"/>
              </a:rPr>
              <a:t>: Comment? c’est par quel canal vous allez faire connaitre vos produits et/ou services (proposition de valeurs). </a:t>
            </a:r>
            <a:r>
              <a:rPr b="1" lang="fr-FR" sz="2100" spc="-1" strike="noStrike">
                <a:solidFill>
                  <a:srgbClr val="333333"/>
                </a:solidFill>
                <a:latin typeface="Fira Sans"/>
              </a:rPr>
              <a:t>Relations clients : </a:t>
            </a:r>
            <a:r>
              <a:rPr b="0" lang="fr-FR" sz="2100" spc="-1" strike="noStrike">
                <a:solidFill>
                  <a:srgbClr val="333333"/>
                </a:solidFill>
                <a:latin typeface="Fira Sans"/>
              </a:rPr>
              <a:t>Quel type de relations allez-vous établir avec votre cible / Quel type de service après vente?</a:t>
            </a: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000000"/>
                </a:solidFill>
                <a:latin typeface="Fira Sans"/>
              </a:rPr>
              <a:t>Ressources clés : Avec quoi? </a:t>
            </a:r>
            <a:r>
              <a:rPr b="0" lang="fr-FR" sz="2100" spc="-1" strike="noStrike">
                <a:solidFill>
                  <a:srgbClr val="333333"/>
                </a:solidFill>
                <a:latin typeface="Fira Sans"/>
              </a:rPr>
              <a:t>Ce sont les ressources indispensables au fonctionnement de votre activité : locaux, matériels, machines, fonds financiers, ressources humaines, achats de compétences, logiciels, marque…</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nSpc>
                <a:spcPct val="90000"/>
              </a:lnSpc>
              <a:spcBef>
                <a:spcPts val="751"/>
              </a:spcBef>
              <a:buNone/>
              <a:tabLst>
                <a:tab algn="l" pos="0"/>
              </a:tabLst>
            </a:pPr>
            <a:endParaRPr b="0" lang="fr-FR" sz="2100" spc="-1" strike="noStrike">
              <a:solidFill>
                <a:srgbClr val="000000"/>
              </a:solidFill>
              <a:latin typeface="Calibri"/>
            </a:endParaRPr>
          </a:p>
          <a:p>
            <a:pPr indent="0">
              <a:lnSpc>
                <a:spcPct val="90000"/>
              </a:lnSpc>
              <a:spcBef>
                <a:spcPts val="751"/>
              </a:spcBef>
              <a:buNone/>
              <a:tabLst>
                <a:tab algn="l" pos="0"/>
              </a:tabLst>
            </a:pPr>
            <a:endParaRPr b="0" lang="fr-FR" sz="21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0" y="0"/>
            <a:ext cx="9324000" cy="476280"/>
          </a:xfrm>
          <a:prstGeom prst="rect">
            <a:avLst/>
          </a:prstGeom>
          <a:noFill/>
          <a:ln w="0">
            <a:noFill/>
          </a:ln>
        </p:spPr>
        <p:txBody>
          <a:bodyPr numCol="1" spcCol="0" anchor="ctr">
            <a:noAutofit/>
          </a:bodyPr>
          <a:p>
            <a:pPr indent="0" algn="ctr">
              <a:lnSpc>
                <a:spcPct val="90000"/>
              </a:lnSpc>
              <a:buNone/>
            </a:pPr>
            <a:r>
              <a:rPr b="0" lang="fr-FR" sz="3300" spc="-1" strike="noStrike">
                <a:solidFill>
                  <a:srgbClr val="000000"/>
                </a:solidFill>
                <a:latin typeface="Calibri Light"/>
              </a:rPr>
              <a:t>09 BLOCS DU BMC (suite)</a:t>
            </a:r>
            <a:endParaRPr b="0" lang="fr-FR" sz="3300" spc="-1" strike="noStrike">
              <a:solidFill>
                <a:srgbClr val="000000"/>
              </a:solidFill>
              <a:latin typeface="Calibri"/>
            </a:endParaRPr>
          </a:p>
        </p:txBody>
      </p:sp>
      <p:sp>
        <p:nvSpPr>
          <p:cNvPr id="352" name="PlaceHolder 2"/>
          <p:cNvSpPr>
            <a:spLocks noGrp="1"/>
          </p:cNvSpPr>
          <p:nvPr>
            <p:ph/>
          </p:nvPr>
        </p:nvSpPr>
        <p:spPr>
          <a:xfrm>
            <a:off x="0" y="692640"/>
            <a:ext cx="9143640" cy="645300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100" spc="-1" strike="noStrike">
                <a:solidFill>
                  <a:srgbClr val="000000"/>
                </a:solidFill>
                <a:latin typeface="Fira Sans"/>
              </a:rPr>
              <a:t>Activités clés : quoi ? </a:t>
            </a:r>
            <a:r>
              <a:rPr b="0" lang="fr-FR" sz="2100" spc="-1" strike="noStrike">
                <a:solidFill>
                  <a:srgbClr val="000000"/>
                </a:solidFill>
                <a:latin typeface="Fira Sans"/>
              </a:rPr>
              <a:t>Ce sont les </a:t>
            </a:r>
            <a:r>
              <a:rPr b="1" lang="fr-FR" sz="2100" spc="-1" strike="noStrike">
                <a:solidFill>
                  <a:srgbClr val="000000"/>
                </a:solidFill>
                <a:latin typeface="Fira Sans"/>
              </a:rPr>
              <a:t>activités indispensables au fonctionnement de votre entreprise</a:t>
            </a:r>
            <a:r>
              <a:rPr b="0" lang="fr-FR" sz="2100" spc="-1" strike="noStrike">
                <a:solidFill>
                  <a:srgbClr val="000000"/>
                </a:solidFill>
                <a:latin typeface="Fira Sans"/>
              </a:rPr>
              <a:t> : la production, la gestion logistique, l’ingénierie, la gestion d’un site web… Posez-vous la question suivante : Posez-vous la question suivante : “Si je n’exerce pas cette activité, puis-je faire tourner mon entreprise ?”, si la réponse est “non”, c’est une activité-clé.</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000000"/>
                </a:solidFill>
                <a:latin typeface="Fira Sans"/>
              </a:rPr>
              <a:t>Partenariats clés : avec qui ? </a:t>
            </a:r>
            <a:r>
              <a:rPr b="0" lang="fr-FR" sz="2100" spc="-1" strike="noStrike">
                <a:solidFill>
                  <a:srgbClr val="000000"/>
                </a:solidFill>
                <a:latin typeface="Fira Sans"/>
              </a:rPr>
              <a:t>Ce sont les </a:t>
            </a:r>
            <a:r>
              <a:rPr b="1" lang="fr-FR" sz="2100" spc="-1" strike="noStrike">
                <a:solidFill>
                  <a:srgbClr val="000000"/>
                </a:solidFill>
                <a:latin typeface="Fira Sans"/>
              </a:rPr>
              <a:t>intervenants stratégiques</a:t>
            </a:r>
            <a:r>
              <a:rPr b="0" lang="fr-FR" sz="2100" spc="-1" strike="noStrike">
                <a:solidFill>
                  <a:srgbClr val="000000"/>
                </a:solidFill>
                <a:latin typeface="Fira Sans"/>
              </a:rPr>
              <a:t> du projet : fournisseurs clés, bailleurs de fonds, partenaires clés… Des ressources que vous allez vous procurer grâce aux partenariats. </a:t>
            </a:r>
            <a:r>
              <a:rPr b="1" lang="fr-FR" sz="2100" spc="-1" strike="noStrike">
                <a:solidFill>
                  <a:srgbClr val="000000"/>
                </a:solidFill>
                <a:latin typeface="Fira Sans"/>
              </a:rPr>
              <a:t>Parfois, des partenaires sont aussi des clients.</a:t>
            </a:r>
            <a:r>
              <a:rPr b="0" lang="fr-FR" sz="2100" spc="-1" strike="noStrike">
                <a:solidFill>
                  <a:srgbClr val="000000"/>
                </a:solidFill>
                <a:latin typeface="Fira Sans"/>
              </a:rPr>
              <a:t> Posez-vous la question suivante “Si je n'ai pas ce partenaire, puis-je faire tourner mon entreprise ?”, si la réponse est “non”, c’est un partenaire-clé.</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000000"/>
                </a:solidFill>
                <a:latin typeface="Fira Sans"/>
              </a:rPr>
              <a:t>Structure des coûts : combien ?</a:t>
            </a:r>
            <a:r>
              <a:rPr b="0" lang="fr-FR" sz="2100" spc="-1" strike="noStrike">
                <a:solidFill>
                  <a:srgbClr val="000000"/>
                </a:solidFill>
                <a:latin typeface="Fira Sans"/>
              </a:rPr>
              <a:t>Quels sont les coûts les plus importants ? Quelles sont les activités les plus coûteuses </a:t>
            </a:r>
            <a:r>
              <a:rPr b="0" lang="fr-FR" sz="2100" spc="-1" strike="noStrike">
                <a:solidFill>
                  <a:srgbClr val="333333"/>
                </a:solidFill>
                <a:latin typeface="Fira Sans"/>
              </a:rPr>
              <a:t>? Quelles sont les ressources les plus coûteuses ?.</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nSpc>
                <a:spcPct val="90000"/>
              </a:lnSpc>
              <a:spcBef>
                <a:spcPts val="751"/>
              </a:spcBef>
              <a:buNone/>
              <a:tabLst>
                <a:tab algn="l" pos="0"/>
              </a:tabLst>
            </a:pPr>
            <a:endParaRPr b="0" lang="fr-FR" sz="2100" spc="-1" strike="noStrike">
              <a:solidFill>
                <a:srgbClr val="000000"/>
              </a:solidFill>
              <a:latin typeface="Calibri"/>
            </a:endParaRPr>
          </a:p>
          <a:p>
            <a:pPr indent="0">
              <a:lnSpc>
                <a:spcPct val="90000"/>
              </a:lnSpc>
              <a:spcBef>
                <a:spcPts val="751"/>
              </a:spcBef>
              <a:buNone/>
              <a:tabLst>
                <a:tab algn="l" pos="0"/>
              </a:tabLst>
            </a:pPr>
            <a:endParaRPr b="0" lang="fr-FR" sz="21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Image 5" descr=""/>
          <p:cNvPicPr/>
          <p:nvPr/>
        </p:nvPicPr>
        <p:blipFill>
          <a:blip r:embed="rId1"/>
          <a:stretch/>
        </p:blipFill>
        <p:spPr>
          <a:xfrm>
            <a:off x="1043640" y="836640"/>
            <a:ext cx="7560360" cy="5802120"/>
          </a:xfrm>
          <a:prstGeom prst="rect">
            <a:avLst/>
          </a:prstGeom>
          <a:ln w="0">
            <a:noFill/>
          </a:ln>
        </p:spPr>
      </p:pic>
      <p:sp>
        <p:nvSpPr>
          <p:cNvPr id="354" name="ZoneTexte 6"/>
          <p:cNvSpPr/>
          <p:nvPr/>
        </p:nvSpPr>
        <p:spPr>
          <a:xfrm>
            <a:off x="2483640" y="280800"/>
            <a:ext cx="46080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r-FR" sz="1800" spc="-1" strike="noStrike">
                <a:solidFill>
                  <a:srgbClr val="000000"/>
                </a:solidFill>
                <a:latin typeface="Arial"/>
              </a:rPr>
              <a:t>BMC : Business Model Canvas</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5" name="Image 1" descr=""/>
          <p:cNvPicPr/>
          <p:nvPr/>
        </p:nvPicPr>
        <p:blipFill>
          <a:blip r:embed="rId1"/>
          <a:stretch/>
        </p:blipFill>
        <p:spPr>
          <a:xfrm>
            <a:off x="28080" y="642240"/>
            <a:ext cx="9210600" cy="6309000"/>
          </a:xfrm>
          <a:prstGeom prst="rect">
            <a:avLst/>
          </a:prstGeom>
          <a:ln w="0">
            <a:noFill/>
          </a:ln>
        </p:spPr>
      </p:pic>
      <p:sp>
        <p:nvSpPr>
          <p:cNvPr id="356" name="ZoneTexte 2"/>
          <p:cNvSpPr/>
          <p:nvPr/>
        </p:nvSpPr>
        <p:spPr>
          <a:xfrm>
            <a:off x="8316360" y="5877360"/>
            <a:ext cx="719640" cy="98028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endParaRPr b="0" lang="fr-FR" sz="1800" spc="-1" strike="noStrike">
              <a:solidFill>
                <a:srgbClr val="000000"/>
              </a:solidFill>
              <a:latin typeface="Calibri"/>
            </a:endParaRPr>
          </a:p>
        </p:txBody>
      </p:sp>
      <p:sp>
        <p:nvSpPr>
          <p:cNvPr id="357" name="ZoneTexte 3"/>
          <p:cNvSpPr/>
          <p:nvPr/>
        </p:nvSpPr>
        <p:spPr>
          <a:xfrm>
            <a:off x="2267640" y="190440"/>
            <a:ext cx="46080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r-FR" sz="1800" spc="-1" strike="noStrike">
                <a:solidFill>
                  <a:srgbClr val="000000"/>
                </a:solidFill>
                <a:latin typeface="Arial"/>
              </a:rPr>
              <a:t>BMC : Business Model Canvas</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Rectangle 8"/>
          <p:cNvSpPr/>
          <p:nvPr/>
        </p:nvSpPr>
        <p:spPr>
          <a:xfrm>
            <a:off x="0" y="1096920"/>
            <a:ext cx="9143640" cy="2636640"/>
          </a:xfrm>
          <a:prstGeom prst="rect">
            <a:avLst/>
          </a:prstGeom>
          <a:noFill/>
          <a:ln w="0">
            <a:noFill/>
          </a:ln>
        </p:spPr>
        <p:style>
          <a:lnRef idx="0"/>
          <a:fillRef idx="0"/>
          <a:effectRef idx="0"/>
          <a:fontRef idx="minor"/>
        </p:style>
        <p:txBody>
          <a:bodyPr lIns="68760" rIns="68760" tIns="34200" bIns="34200" anchor="t">
            <a:normAutofit fontScale="95000"/>
          </a:bodyPr>
          <a:p>
            <a:pPr marL="542880" indent="-542880" algn="just">
              <a:lnSpc>
                <a:spcPct val="90000"/>
              </a:lnSpc>
              <a:spcAft>
                <a:spcPts val="451"/>
              </a:spcAft>
              <a:buClr>
                <a:srgbClr val="000000"/>
              </a:buClr>
              <a:buFont typeface="Arial"/>
              <a:buChar char="•"/>
            </a:pPr>
            <a:r>
              <a:rPr b="1" lang="en-US" sz="3600" spc="-1" strike="noStrike">
                <a:solidFill>
                  <a:srgbClr val="000000"/>
                </a:solidFill>
                <a:latin typeface="Calibri"/>
              </a:rPr>
              <a:t>10-12 </a:t>
            </a:r>
            <a:r>
              <a:rPr b="0" lang="en-US" sz="3200" spc="-1" strike="noStrike">
                <a:solidFill>
                  <a:srgbClr val="000000"/>
                </a:solidFill>
                <a:latin typeface="Calibri"/>
              </a:rPr>
              <a:t>Millions de jeunes entrent chaque année dans le marché de l’emploi</a:t>
            </a:r>
            <a:endParaRPr b="0" lang="fr-FR" sz="3200" spc="-1" strike="noStrike">
              <a:solidFill>
                <a:srgbClr val="000000"/>
              </a:solidFill>
              <a:latin typeface="Arial"/>
            </a:endParaRPr>
          </a:p>
          <a:p>
            <a:pPr algn="just">
              <a:lnSpc>
                <a:spcPct val="90000"/>
              </a:lnSpc>
              <a:spcAft>
                <a:spcPts val="451"/>
              </a:spcAft>
            </a:pPr>
            <a:endParaRPr b="0" lang="fr-FR" sz="3200" spc="-1" strike="noStrike">
              <a:solidFill>
                <a:srgbClr val="000000"/>
              </a:solidFill>
              <a:latin typeface="Arial"/>
            </a:endParaRPr>
          </a:p>
          <a:p>
            <a:pPr marL="434160" indent="-434160" algn="just">
              <a:lnSpc>
                <a:spcPct val="90000"/>
              </a:lnSpc>
              <a:spcAft>
                <a:spcPts val="451"/>
              </a:spcAft>
              <a:buClr>
                <a:srgbClr val="000000"/>
              </a:buClr>
              <a:buFont typeface="Arial"/>
              <a:buChar char="•"/>
            </a:pPr>
            <a:r>
              <a:rPr b="0" lang="en-US" sz="3200" spc="-1" strike="noStrike">
                <a:solidFill>
                  <a:srgbClr val="000000"/>
                </a:solidFill>
                <a:latin typeface="Calibri"/>
              </a:rPr>
              <a:t>Seuls, </a:t>
            </a:r>
            <a:r>
              <a:rPr b="1" lang="en-US" sz="3200" spc="-1" strike="noStrike">
                <a:solidFill>
                  <a:srgbClr val="000000"/>
                </a:solidFill>
                <a:latin typeface="Calibri"/>
              </a:rPr>
              <a:t>3 millions </a:t>
            </a:r>
            <a:r>
              <a:rPr b="0" lang="en-US" sz="3200" spc="-1" strike="noStrike">
                <a:solidFill>
                  <a:srgbClr val="000000"/>
                </a:solidFill>
                <a:latin typeface="Calibri"/>
              </a:rPr>
              <a:t>d’entre eux trouvent un emploi formel</a:t>
            </a:r>
            <a:endParaRPr b="0" lang="fr-FR" sz="3200" spc="-1" strike="noStrike">
              <a:solidFill>
                <a:srgbClr val="000000"/>
              </a:solidFill>
              <a:latin typeface="Arial"/>
            </a:endParaRPr>
          </a:p>
        </p:txBody>
      </p:sp>
      <p:pic>
        <p:nvPicPr>
          <p:cNvPr id="140" name="Picture 6" descr="Recrutement d&amp;#39;un secrétaire Bureautique – Recrutements Au Senegal"/>
          <p:cNvPicPr/>
          <p:nvPr/>
        </p:nvPicPr>
        <p:blipFill>
          <a:blip r:embed="rId1"/>
          <a:stretch/>
        </p:blipFill>
        <p:spPr>
          <a:xfrm>
            <a:off x="3054960" y="4419720"/>
            <a:ext cx="3034080" cy="2437920"/>
          </a:xfrm>
          <a:prstGeom prst="rect">
            <a:avLst/>
          </a:prstGeom>
          <a:ln w="0">
            <a:noFill/>
          </a:ln>
        </p:spPr>
      </p:pic>
      <p:pic>
        <p:nvPicPr>
          <p:cNvPr id="141" name="Picture 8" descr="Back to Galsen&amp;quot;: Des jeunes diplômés sénégalais de l&amp;#39;étranger lancent un  appel - AfrikMag"/>
          <p:cNvPicPr/>
          <p:nvPr/>
        </p:nvPicPr>
        <p:blipFill>
          <a:blip r:embed="rId2"/>
          <a:stretch/>
        </p:blipFill>
        <p:spPr>
          <a:xfrm>
            <a:off x="0" y="4419720"/>
            <a:ext cx="3034080" cy="2437920"/>
          </a:xfrm>
          <a:prstGeom prst="rect">
            <a:avLst/>
          </a:prstGeom>
          <a:ln w="0">
            <a:noFill/>
          </a:ln>
        </p:spPr>
      </p:pic>
      <p:pic>
        <p:nvPicPr>
          <p:cNvPr id="142" name="Picture 4" descr="Chômage au Sénégal les jeunes diplômés les plus touchés"/>
          <p:cNvPicPr/>
          <p:nvPr/>
        </p:nvPicPr>
        <p:blipFill>
          <a:blip r:embed="rId3"/>
          <a:stretch/>
        </p:blipFill>
        <p:spPr>
          <a:xfrm>
            <a:off x="6126480" y="4442400"/>
            <a:ext cx="3021480" cy="2437920"/>
          </a:xfrm>
          <a:prstGeom prst="rect">
            <a:avLst/>
          </a:prstGeom>
          <a:ln w="0">
            <a:noFill/>
          </a:ln>
        </p:spPr>
      </p:pic>
      <p:sp>
        <p:nvSpPr>
          <p:cNvPr id="143" name="ZoneTexte 1"/>
          <p:cNvSpPr/>
          <p:nvPr/>
        </p:nvSpPr>
        <p:spPr>
          <a:xfrm>
            <a:off x="-16560" y="116640"/>
            <a:ext cx="9176400" cy="1064520"/>
          </a:xfrm>
          <a:prstGeom prst="rect">
            <a:avLst/>
          </a:prstGeom>
          <a:solidFill>
            <a:schemeClr val="accent1">
              <a:lumMod val="20000"/>
              <a:lumOff val="80000"/>
            </a:schemeClr>
          </a:solidFill>
          <a:ln w="0">
            <a:noFill/>
          </a:ln>
        </p:spPr>
        <p:style>
          <a:lnRef idx="0"/>
          <a:fillRef idx="0"/>
          <a:effectRef idx="0"/>
          <a:fontRef idx="minor"/>
        </p:style>
        <p:txBody>
          <a:bodyPr lIns="90000" rIns="90000" tIns="45000" bIns="45000" anchor="t">
            <a:spAutoFit/>
          </a:bodyPr>
          <a:p>
            <a:pPr algn="ctr">
              <a:lnSpc>
                <a:spcPct val="100000"/>
              </a:lnSpc>
            </a:pPr>
            <a:r>
              <a:rPr b="1" lang="fr-FR" sz="3200" spc="-1" strike="noStrike">
                <a:solidFill>
                  <a:srgbClr val="000000"/>
                </a:solidFill>
                <a:latin typeface="Calibri"/>
              </a:rPr>
              <a:t>Le sous-emplois / chômage des jeunes en Afrique</a:t>
            </a:r>
            <a:endParaRPr b="0" lang="fr-F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Image 1" descr=""/>
          <p:cNvPicPr/>
          <p:nvPr/>
        </p:nvPicPr>
        <p:blipFill>
          <a:blip r:embed="rId1"/>
          <a:stretch/>
        </p:blipFill>
        <p:spPr>
          <a:xfrm>
            <a:off x="251640" y="168120"/>
            <a:ext cx="8640720" cy="6408360"/>
          </a:xfrm>
          <a:prstGeom prst="rect">
            <a:avLst/>
          </a:prstGeom>
          <a:ln w="0">
            <a:noFill/>
          </a:ln>
        </p:spPr>
      </p:pic>
      <p:sp>
        <p:nvSpPr>
          <p:cNvPr id="359" name="ZoneTexte 2"/>
          <p:cNvSpPr/>
          <p:nvPr/>
        </p:nvSpPr>
        <p:spPr>
          <a:xfrm>
            <a:off x="7164360" y="6021360"/>
            <a:ext cx="1511640" cy="36900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endParaRPr b="0" lang="fr-FR" sz="1800" spc="-1" strike="noStrike">
              <a:solidFill>
                <a:srgbClr val="000000"/>
              </a:solidFill>
              <a:latin typeface="Calibri"/>
            </a:endParaRPr>
          </a:p>
        </p:txBody>
      </p:sp>
      <p:sp>
        <p:nvSpPr>
          <p:cNvPr id="360" name="ZoneTexte 3"/>
          <p:cNvSpPr/>
          <p:nvPr/>
        </p:nvSpPr>
        <p:spPr>
          <a:xfrm>
            <a:off x="467640" y="6165360"/>
            <a:ext cx="1583640" cy="369000"/>
          </a:xfrm>
          <a:prstGeom prst="rect">
            <a:avLst/>
          </a:prstGeom>
          <a:solidFill>
            <a:schemeClr val="bg1"/>
          </a:solidFill>
          <a:ln w="0">
            <a:noFill/>
          </a:ln>
        </p:spPr>
        <p:style>
          <a:lnRef idx="0"/>
          <a:fillRef idx="0"/>
          <a:effectRef idx="0"/>
          <a:fontRef idx="minor"/>
        </p:style>
        <p:txBody>
          <a:bodyPr lIns="90000" rIns="90000" tIns="45000" bIns="45000" anchor="t">
            <a:spAutoFit/>
          </a:bodyPr>
          <a:p>
            <a:pPr>
              <a:lnSpc>
                <a:spcPct val="100000"/>
              </a:lnSpc>
            </a:pPr>
            <a:endParaRPr b="0" lang="fr-FR" sz="1800" spc="-1" strike="noStrike">
              <a:solidFill>
                <a:srgbClr val="000000"/>
              </a:solidFill>
              <a:latin typeface="Calibri"/>
            </a:endParaRPr>
          </a:p>
        </p:txBody>
      </p:sp>
      <p:sp>
        <p:nvSpPr>
          <p:cNvPr id="361" name="Flèche : droite 4"/>
          <p:cNvSpPr/>
          <p:nvPr/>
        </p:nvSpPr>
        <p:spPr>
          <a:xfrm>
            <a:off x="3204000" y="4754520"/>
            <a:ext cx="2736000" cy="215640"/>
          </a:xfrm>
          <a:prstGeom prst="rightArrow">
            <a:avLst>
              <a:gd name="adj1" fmla="val 50000"/>
              <a:gd name="adj2" fmla="val 50000"/>
            </a:avLst>
          </a:prstGeom>
          <a:solidFill>
            <a:schemeClr val="tx1"/>
          </a:solidFill>
          <a:ln>
            <a:solidFill>
              <a:srgbClr val="70ad47"/>
            </a:solidFill>
          </a:ln>
        </p:spPr>
        <p:style>
          <a:lnRef idx="1">
            <a:schemeClr val="accent6"/>
          </a:lnRef>
          <a:fillRef idx="3">
            <a:schemeClr val="accent6"/>
          </a:fillRef>
          <a:effectRef idx="2">
            <a:schemeClr val="accent6"/>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ndParaRPr>
          </a:p>
        </p:txBody>
      </p:sp>
      <p:sp>
        <p:nvSpPr>
          <p:cNvPr id="362" name="Flèche : droite 5"/>
          <p:cNvSpPr/>
          <p:nvPr/>
        </p:nvSpPr>
        <p:spPr>
          <a:xfrm>
            <a:off x="3348000" y="2853000"/>
            <a:ext cx="2592000" cy="215640"/>
          </a:xfrm>
          <a:prstGeom prst="righ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ndParaRPr>
          </a:p>
        </p:txBody>
      </p:sp>
      <p:sp>
        <p:nvSpPr>
          <p:cNvPr id="363" name="Flèche : droite 6"/>
          <p:cNvSpPr/>
          <p:nvPr/>
        </p:nvSpPr>
        <p:spPr>
          <a:xfrm>
            <a:off x="2699640" y="3717000"/>
            <a:ext cx="1872000" cy="136440"/>
          </a:xfrm>
          <a:prstGeom prst="rightArrow">
            <a:avLst>
              <a:gd name="adj1" fmla="val 50000"/>
              <a:gd name="adj2" fmla="val 50000"/>
            </a:avLst>
          </a:prstGeom>
          <a:solidFill>
            <a:srgbClr val="00b050"/>
          </a:solidFill>
          <a:ln w="3175">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23400" bIns="23400" anchor="ctr">
            <a:noAutofit/>
          </a:bodyPr>
          <a:p>
            <a:pPr algn="ctr">
              <a:lnSpc>
                <a:spcPct val="100000"/>
              </a:lnSpc>
            </a:pPr>
            <a:endParaRPr b="0" lang="fr-FR" sz="1800" spc="-1" strike="noStrike">
              <a:solidFill>
                <a:schemeClr val="lt1"/>
              </a:solidFill>
              <a:latin typeface="Calibri"/>
            </a:endParaRPr>
          </a:p>
        </p:txBody>
      </p:sp>
      <p:sp>
        <p:nvSpPr>
          <p:cNvPr id="364" name="Flèche : droite 8"/>
          <p:cNvSpPr/>
          <p:nvPr/>
        </p:nvSpPr>
        <p:spPr>
          <a:xfrm rot="10800000">
            <a:off x="4572360" y="3717360"/>
            <a:ext cx="1800000" cy="136440"/>
          </a:xfrm>
          <a:prstGeom prst="rightArrow">
            <a:avLst>
              <a:gd name="adj1" fmla="val 50000"/>
              <a:gd name="adj2" fmla="val 50000"/>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23400" bIns="23400" anchor="ctr">
            <a:noAutofit/>
          </a:bodyPr>
          <a:p>
            <a:pPr algn="ctr">
              <a:lnSpc>
                <a:spcPct val="100000"/>
              </a:lnSpc>
            </a:pPr>
            <a:endParaRPr b="0" lang="fr-FR"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Image 6" descr=""/>
          <p:cNvPicPr/>
          <p:nvPr/>
        </p:nvPicPr>
        <p:blipFill>
          <a:blip r:embed="rId1"/>
          <a:stretch/>
        </p:blipFill>
        <p:spPr>
          <a:xfrm>
            <a:off x="125640" y="584280"/>
            <a:ext cx="8892360" cy="5688720"/>
          </a:xfrm>
          <a:prstGeom prst="rect">
            <a:avLst/>
          </a:prstGeom>
          <a:ln w="0">
            <a:noFill/>
          </a:ln>
        </p:spPr>
      </p:pic>
      <p:sp>
        <p:nvSpPr>
          <p:cNvPr id="366" name="ZoneTexte 8"/>
          <p:cNvSpPr/>
          <p:nvPr/>
        </p:nvSpPr>
        <p:spPr>
          <a:xfrm>
            <a:off x="467640" y="116640"/>
            <a:ext cx="7920360" cy="38304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pPr>
            <a:r>
              <a:rPr b="1" lang="fr-FR" sz="1800" spc="-1" strike="noStrike">
                <a:solidFill>
                  <a:srgbClr val="000000"/>
                </a:solidFill>
                <a:latin typeface="Arial"/>
                <a:ea typeface="Calibri"/>
              </a:rPr>
              <a:t>Exemple : BMC : Entreprise de production de lait frais de vache</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Rectangle 3"/>
          <p:cNvSpPr/>
          <p:nvPr/>
        </p:nvSpPr>
        <p:spPr>
          <a:xfrm>
            <a:off x="0" y="620640"/>
            <a:ext cx="9143640" cy="5904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tabLst>
                <a:tab algn="l" pos="0"/>
              </a:tabLst>
            </a:pPr>
            <a:r>
              <a:rPr b="1" lang="fr-FR" sz="2000" spc="-1" strike="noStrike" u="sng">
                <a:solidFill>
                  <a:srgbClr val="000000"/>
                </a:solidFill>
                <a:uFillTx/>
                <a:latin typeface="Arial"/>
              </a:rPr>
              <a:t>Qu’est ce que le Business Plan: </a:t>
            </a:r>
            <a:endParaRPr b="0" lang="fr-FR" sz="2000" spc="-1" strike="noStrike">
              <a:solidFill>
                <a:srgbClr val="000000"/>
              </a:solidFill>
              <a:latin typeface="Arial"/>
            </a:endParaRPr>
          </a:p>
          <a:p>
            <a:pPr>
              <a:lnSpc>
                <a:spcPct val="100000"/>
              </a:lnSpc>
              <a:spcBef>
                <a:spcPts val="400"/>
              </a:spcBef>
              <a:tabLst>
                <a:tab algn="l" pos="0"/>
              </a:tabLst>
            </a:pPr>
            <a:endParaRPr b="0" lang="fr-FR" sz="2000" spc="-1" strike="noStrike">
              <a:solidFill>
                <a:srgbClr val="000000"/>
              </a:solidFill>
              <a:latin typeface="Arial"/>
            </a:endParaRPr>
          </a:p>
          <a:p>
            <a:pPr marL="343080" indent="-343080">
              <a:lnSpc>
                <a:spcPct val="100000"/>
              </a:lnSpc>
              <a:spcBef>
                <a:spcPts val="400"/>
              </a:spcBef>
              <a:buClr>
                <a:srgbClr val="000000"/>
              </a:buClr>
              <a:buSzPct val="75000"/>
              <a:buFont typeface="Wingdings" charset="2"/>
              <a:buChar char=""/>
              <a:tabLst>
                <a:tab algn="l" pos="0"/>
              </a:tabLst>
            </a:pPr>
            <a:r>
              <a:rPr b="0" lang="fr-FR" sz="2000" spc="-1" strike="noStrike">
                <a:solidFill>
                  <a:srgbClr val="000000"/>
                </a:solidFill>
                <a:latin typeface="Arial"/>
              </a:rPr>
              <a:t>C’est ce que le bulletin de naissance est pour l’individu</a:t>
            </a:r>
            <a:endParaRPr b="0" lang="fr-FR" sz="2000" spc="-1" strike="noStrike">
              <a:solidFill>
                <a:srgbClr val="000000"/>
              </a:solidFill>
              <a:latin typeface="Arial"/>
            </a:endParaRPr>
          </a:p>
          <a:p>
            <a:pPr marL="343080" indent="-343080">
              <a:lnSpc>
                <a:spcPct val="100000"/>
              </a:lnSpc>
              <a:spcBef>
                <a:spcPts val="400"/>
              </a:spcBef>
              <a:buClr>
                <a:srgbClr val="000000"/>
              </a:buClr>
              <a:buSzPct val="75000"/>
              <a:buFont typeface="Wingdings" charset="2"/>
              <a:buChar char=""/>
              <a:tabLst>
                <a:tab algn="l" pos="0"/>
              </a:tabLst>
            </a:pPr>
            <a:r>
              <a:rPr b="0" lang="fr-FR" sz="2000" spc="-1" strike="noStrike">
                <a:solidFill>
                  <a:srgbClr val="000000"/>
                </a:solidFill>
                <a:latin typeface="Arial"/>
              </a:rPr>
              <a:t>C’est ce que la carte grise est à la voiture</a:t>
            </a:r>
            <a:endParaRPr b="0" lang="fr-FR" sz="2000" spc="-1" strike="noStrike">
              <a:solidFill>
                <a:srgbClr val="000000"/>
              </a:solidFill>
              <a:latin typeface="Arial"/>
            </a:endParaRPr>
          </a:p>
          <a:p>
            <a:pPr marL="343080" indent="-343080" algn="just">
              <a:lnSpc>
                <a:spcPct val="100000"/>
              </a:lnSpc>
              <a:spcBef>
                <a:spcPts val="400"/>
              </a:spcBef>
              <a:buClr>
                <a:srgbClr val="000000"/>
              </a:buClr>
              <a:buSzPct val="75000"/>
              <a:buFont typeface="Wingdings" charset="2"/>
              <a:buChar char=""/>
              <a:tabLst>
                <a:tab algn="l" pos="0"/>
              </a:tabLst>
            </a:pPr>
            <a:r>
              <a:rPr b="0" lang="fr-FR" sz="2000" spc="-1" strike="noStrike">
                <a:solidFill>
                  <a:srgbClr val="000000"/>
                </a:solidFill>
                <a:latin typeface="Arial"/>
              </a:rPr>
              <a:t>Le business plan est un instrument, un outil de pilotage, une référence, un cadre de lecture, une synthèse, un état des lieux, un GPS et aussi un tableau de bord pour l’entrepreneur débutant  ou non comme pour le chef d’entreprise</a:t>
            </a:r>
            <a:endParaRPr b="0" lang="fr-FR" sz="2000" spc="-1" strike="noStrike">
              <a:solidFill>
                <a:srgbClr val="000000"/>
              </a:solidFill>
              <a:latin typeface="Arial"/>
            </a:endParaRPr>
          </a:p>
          <a:p>
            <a:pPr marL="343080" indent="-343080" algn="just">
              <a:lnSpc>
                <a:spcPct val="100000"/>
              </a:lnSpc>
              <a:spcBef>
                <a:spcPts val="400"/>
              </a:spcBef>
              <a:buClr>
                <a:srgbClr val="000000"/>
              </a:buClr>
              <a:buSzPct val="75000"/>
              <a:buFont typeface="Wingdings" charset="2"/>
              <a:buChar char=""/>
              <a:tabLst>
                <a:tab algn="l" pos="0"/>
              </a:tabLst>
            </a:pPr>
            <a:r>
              <a:rPr b="0" lang="fr-FR" sz="2000" spc="-1" strike="noStrike">
                <a:solidFill>
                  <a:srgbClr val="000000"/>
                </a:solidFill>
                <a:latin typeface="Arial"/>
              </a:rPr>
              <a:t>C’est le Business plan qui structure l’idée d’entreprise en une réalité compréhensible par les analystes comme les banquiers, les comptables, les investisseurs, les bailleurs de fonds, les individus intéressés par votre idée</a:t>
            </a:r>
            <a:endParaRPr b="0" lang="fr-FR" sz="2000" spc="-1" strike="noStrike">
              <a:solidFill>
                <a:srgbClr val="000000"/>
              </a:solidFill>
              <a:latin typeface="Arial"/>
            </a:endParaRPr>
          </a:p>
          <a:p>
            <a:pPr marL="343080" indent="-343080" algn="just">
              <a:lnSpc>
                <a:spcPct val="100000"/>
              </a:lnSpc>
              <a:spcBef>
                <a:spcPts val="400"/>
              </a:spcBef>
              <a:buClr>
                <a:srgbClr val="000000"/>
              </a:buClr>
              <a:buSzPct val="75000"/>
              <a:buFont typeface="Wingdings" charset="2"/>
              <a:buChar char=""/>
              <a:tabLst>
                <a:tab algn="l" pos="0"/>
              </a:tabLst>
            </a:pPr>
            <a:r>
              <a:rPr b="0" lang="fr-FR" sz="2000" spc="-1" strike="noStrike">
                <a:solidFill>
                  <a:srgbClr val="000000"/>
                </a:solidFill>
                <a:latin typeface="Arial"/>
              </a:rPr>
              <a:t>Le Business plan est une traduction littérale de l’entreprise en suffisance abrégée</a:t>
            </a:r>
            <a:endParaRPr b="0" lang="fr-FR" sz="2000" spc="-1" strike="noStrike">
              <a:solidFill>
                <a:srgbClr val="000000"/>
              </a:solidFill>
              <a:latin typeface="Arial"/>
            </a:endParaRPr>
          </a:p>
          <a:p>
            <a:pPr marL="343080" indent="-343080" algn="just">
              <a:lnSpc>
                <a:spcPct val="100000"/>
              </a:lnSpc>
              <a:spcBef>
                <a:spcPts val="400"/>
              </a:spcBef>
              <a:buClr>
                <a:srgbClr val="000000"/>
              </a:buClr>
              <a:buSzPct val="75000"/>
              <a:buFont typeface="Wingdings" charset="2"/>
              <a:buChar char=""/>
              <a:tabLst>
                <a:tab algn="l" pos="0"/>
              </a:tabLst>
            </a:pPr>
            <a:r>
              <a:rPr b="0" lang="fr-FR" sz="2000" spc="-1" strike="noStrike">
                <a:solidFill>
                  <a:srgbClr val="000000"/>
                </a:solidFill>
                <a:latin typeface="Arial"/>
              </a:rPr>
              <a:t>Il est possible de le faire que quand la personne a une bonne visibilité sur ses produits et/ou services, les coûts associés et les bénéfices prévus</a:t>
            </a:r>
            <a:endParaRPr b="0" lang="fr-FR" sz="2000" spc="-1" strike="noStrike">
              <a:solidFill>
                <a:srgbClr val="000000"/>
              </a:solidFill>
              <a:latin typeface="Arial"/>
            </a:endParaRPr>
          </a:p>
          <a:p>
            <a:pPr marL="343080" indent="-343080" algn="just">
              <a:lnSpc>
                <a:spcPct val="100000"/>
              </a:lnSpc>
              <a:spcBef>
                <a:spcPts val="400"/>
              </a:spcBef>
              <a:buClr>
                <a:srgbClr val="000000"/>
              </a:buClr>
              <a:buSzPct val="75000"/>
              <a:buFont typeface="Wingdings" charset="2"/>
              <a:buChar char=""/>
              <a:tabLst>
                <a:tab algn="l" pos="0"/>
              </a:tabLst>
            </a:pPr>
            <a:r>
              <a:rPr b="0" lang="fr-FR" sz="2000" spc="-1" strike="noStrike">
                <a:solidFill>
                  <a:srgbClr val="000000"/>
                </a:solidFill>
                <a:latin typeface="Arial"/>
              </a:rPr>
              <a:t>Un business plan reste un élément d’argumentaire, un document de conviction pour les entrepreneurs comme les décideurs.</a:t>
            </a:r>
            <a:endParaRPr b="0" lang="fr-FR" sz="2000" spc="-1" strike="noStrike">
              <a:solidFill>
                <a:srgbClr val="000000"/>
              </a:solidFill>
              <a:latin typeface="Arial"/>
            </a:endParaRPr>
          </a:p>
          <a:p>
            <a:pPr>
              <a:lnSpc>
                <a:spcPct val="100000"/>
              </a:lnSpc>
              <a:spcBef>
                <a:spcPts val="479"/>
              </a:spcBef>
              <a:tabLst>
                <a:tab algn="l" pos="0"/>
              </a:tabLst>
            </a:pPr>
            <a:endParaRPr b="0" lang="fr-FR" sz="2400" spc="-1" strike="noStrike">
              <a:solidFill>
                <a:srgbClr val="000000"/>
              </a:solidFill>
              <a:latin typeface="Arial"/>
            </a:endParaRPr>
          </a:p>
        </p:txBody>
      </p:sp>
      <p:sp>
        <p:nvSpPr>
          <p:cNvPr id="368" name="ZoneTexte 4"/>
          <p:cNvSpPr/>
          <p:nvPr/>
        </p:nvSpPr>
        <p:spPr>
          <a:xfrm>
            <a:off x="0" y="-36000"/>
            <a:ext cx="9143640" cy="51624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800" spc="-1" strike="noStrike">
                <a:solidFill>
                  <a:srgbClr val="ffffff"/>
                </a:solidFill>
                <a:latin typeface="Arial"/>
              </a:rPr>
              <a:t>LE BUSINESS PLAN ou PLAN D’AFFAIRE</a:t>
            </a:r>
            <a:endParaRPr b="0" lang="fr-FR" sz="28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321" dur="indefinite" restart="never" nodeType="tmRoot">
          <p:childTnLst>
            <p:seq>
              <p:cTn id="322" dur="indefinite" nodeType="mainSeq">
                <p:childTnLst>
                  <p:par>
                    <p:cTn id="323" nodeType="clickEffect" fill="hold">
                      <p:stCondLst>
                        <p:cond delay="0"/>
                      </p:stCondLst>
                      <p:childTnLst>
                        <p:par>
                          <p:cTn id="324" nodeType="withEffect" fill="hold">
                            <p:stCondLst>
                              <p:cond delay="0"/>
                            </p:stCondLst>
                            <p:childTnLst>
                              <p:par>
                                <p:cTn id="325" nodeType="withEffect" fill="hold" presetClass="entr" presetID="1">
                                  <p:stCondLst>
                                    <p:cond delay="0"/>
                                  </p:stCondLst>
                                  <p:childTnLst>
                                    <p:set>
                                      <p:cBhvr>
                                        <p:cTn id="326" dur="1" fill="hold">
                                          <p:stCondLst>
                                            <p:cond delay="0"/>
                                          </p:stCondLst>
                                        </p:cTn>
                                        <p:tgtEl>
                                          <p:spTgt spid="367">
                                            <p:txEl>
                                              <p:pRg st="0" end="0"/>
                                            </p:txEl>
                                          </p:spTgt>
                                        </p:tgtEl>
                                        <p:attrNameLst>
                                          <p:attrName>style.visibility</p:attrName>
                                        </p:attrNameLst>
                                      </p:cBhvr>
                                      <p:to>
                                        <p:strVal val="visible"/>
                                      </p:to>
                                    </p:set>
                                  </p:childTnLst>
                                </p:cTn>
                              </p:par>
                              <p:par>
                                <p:cTn id="327" nodeType="withEffect" fill="hold" presetClass="entr" presetID="1">
                                  <p:stCondLst>
                                    <p:cond delay="0"/>
                                  </p:stCondLst>
                                  <p:childTnLst>
                                    <p:set>
                                      <p:cBhvr>
                                        <p:cTn id="328" dur="1" fill="hold">
                                          <p:stCondLst>
                                            <p:cond delay="0"/>
                                          </p:stCondLst>
                                        </p:cTn>
                                        <p:tgtEl>
                                          <p:spTgt spid="367">
                                            <p:txEl>
                                              <p:pRg st="2" end="2"/>
                                            </p:txEl>
                                          </p:spTgt>
                                        </p:tgtEl>
                                        <p:attrNameLst>
                                          <p:attrName>style.visibility</p:attrName>
                                        </p:attrNameLst>
                                      </p:cBhvr>
                                      <p:to>
                                        <p:strVal val="visible"/>
                                      </p:to>
                                    </p:set>
                                  </p:childTnLst>
                                </p:cTn>
                              </p:par>
                              <p:par>
                                <p:cTn id="329" nodeType="withEffect" fill="hold" presetClass="entr" presetID="1">
                                  <p:stCondLst>
                                    <p:cond delay="0"/>
                                  </p:stCondLst>
                                  <p:childTnLst>
                                    <p:set>
                                      <p:cBhvr>
                                        <p:cTn id="330" dur="1" fill="hold">
                                          <p:stCondLst>
                                            <p:cond delay="0"/>
                                          </p:stCondLst>
                                        </p:cTn>
                                        <p:tgtEl>
                                          <p:spTgt spid="367">
                                            <p:txEl>
                                              <p:pRg st="3" end="3"/>
                                            </p:txEl>
                                          </p:spTgt>
                                        </p:tgtEl>
                                        <p:attrNameLst>
                                          <p:attrName>style.visibility</p:attrName>
                                        </p:attrNameLst>
                                      </p:cBhvr>
                                      <p:to>
                                        <p:strVal val="visible"/>
                                      </p:to>
                                    </p:set>
                                  </p:childTnLst>
                                </p:cTn>
                              </p:par>
                              <p:par>
                                <p:cTn id="331" nodeType="withEffect" fill="hold" presetClass="entr" presetID="1">
                                  <p:stCondLst>
                                    <p:cond delay="0"/>
                                  </p:stCondLst>
                                  <p:childTnLst>
                                    <p:set>
                                      <p:cBhvr>
                                        <p:cTn id="332" dur="1" fill="hold">
                                          <p:stCondLst>
                                            <p:cond delay="0"/>
                                          </p:stCondLst>
                                        </p:cTn>
                                        <p:tgtEl>
                                          <p:spTgt spid="367">
                                            <p:txEl>
                                              <p:pRg st="4" end="4"/>
                                            </p:txEl>
                                          </p:spTgt>
                                        </p:tgtEl>
                                        <p:attrNameLst>
                                          <p:attrName>style.visibility</p:attrName>
                                        </p:attrNameLst>
                                      </p:cBhvr>
                                      <p:to>
                                        <p:strVal val="visible"/>
                                      </p:to>
                                    </p:set>
                                  </p:childTnLst>
                                </p:cTn>
                              </p:par>
                              <p:par>
                                <p:cTn id="333" nodeType="withEffect" fill="hold" presetClass="entr" presetID="1">
                                  <p:stCondLst>
                                    <p:cond delay="0"/>
                                  </p:stCondLst>
                                  <p:childTnLst>
                                    <p:set>
                                      <p:cBhvr>
                                        <p:cTn id="334" dur="1" fill="hold">
                                          <p:stCondLst>
                                            <p:cond delay="0"/>
                                          </p:stCondLst>
                                        </p:cTn>
                                        <p:tgtEl>
                                          <p:spTgt spid="367">
                                            <p:txEl>
                                              <p:pRg st="5" end="5"/>
                                            </p:txEl>
                                          </p:spTgt>
                                        </p:tgtEl>
                                        <p:attrNameLst>
                                          <p:attrName>style.visibility</p:attrName>
                                        </p:attrNameLst>
                                      </p:cBhvr>
                                      <p:to>
                                        <p:strVal val="visible"/>
                                      </p:to>
                                    </p:set>
                                  </p:childTnLst>
                                </p:cTn>
                              </p:par>
                              <p:par>
                                <p:cTn id="335" nodeType="withEffect" fill="hold" presetClass="entr" presetID="1">
                                  <p:stCondLst>
                                    <p:cond delay="0"/>
                                  </p:stCondLst>
                                  <p:childTnLst>
                                    <p:set>
                                      <p:cBhvr>
                                        <p:cTn id="336" dur="1" fill="hold">
                                          <p:stCondLst>
                                            <p:cond delay="0"/>
                                          </p:stCondLst>
                                        </p:cTn>
                                        <p:tgtEl>
                                          <p:spTgt spid="367">
                                            <p:txEl>
                                              <p:pRg st="6" end="6"/>
                                            </p:txEl>
                                          </p:spTgt>
                                        </p:tgtEl>
                                        <p:attrNameLst>
                                          <p:attrName>style.visibility</p:attrName>
                                        </p:attrNameLst>
                                      </p:cBhvr>
                                      <p:to>
                                        <p:strVal val="visible"/>
                                      </p:to>
                                    </p:set>
                                  </p:childTnLst>
                                </p:cTn>
                              </p:par>
                              <p:par>
                                <p:cTn id="337" nodeType="withEffect" fill="hold" presetClass="entr" presetID="1">
                                  <p:stCondLst>
                                    <p:cond delay="0"/>
                                  </p:stCondLst>
                                  <p:childTnLst>
                                    <p:set>
                                      <p:cBhvr>
                                        <p:cTn id="338" dur="1" fill="hold">
                                          <p:stCondLst>
                                            <p:cond delay="0"/>
                                          </p:stCondLst>
                                        </p:cTn>
                                        <p:tgtEl>
                                          <p:spTgt spid="367">
                                            <p:txEl>
                                              <p:pRg st="7" end="7"/>
                                            </p:txEl>
                                          </p:spTgt>
                                        </p:tgtEl>
                                        <p:attrNameLst>
                                          <p:attrName>style.visibility</p:attrName>
                                        </p:attrNameLst>
                                      </p:cBhvr>
                                      <p:to>
                                        <p:strVal val="visible"/>
                                      </p:to>
                                    </p:set>
                                  </p:childTnLst>
                                </p:cTn>
                              </p:par>
                              <p:par>
                                <p:cTn id="339" nodeType="withEffect" fill="hold" presetClass="entr" presetID="1">
                                  <p:stCondLst>
                                    <p:cond delay="0"/>
                                  </p:stCondLst>
                                  <p:childTnLst>
                                    <p:set>
                                      <p:cBhvr>
                                        <p:cTn id="340" dur="1" fill="hold">
                                          <p:stCondLst>
                                            <p:cond delay="0"/>
                                          </p:stCondLst>
                                        </p:cTn>
                                        <p:tgtEl>
                                          <p:spTgt spid="36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ZoneTexte 6"/>
          <p:cNvSpPr/>
          <p:nvPr/>
        </p:nvSpPr>
        <p:spPr>
          <a:xfrm>
            <a:off x="-14760" y="613080"/>
            <a:ext cx="9143640" cy="1004400"/>
          </a:xfrm>
          <a:prstGeom prst="rect">
            <a:avLst/>
          </a:prstGeom>
          <a:solidFill>
            <a:schemeClr val="accent4">
              <a:lumMod val="20000"/>
              <a:lumOff val="80000"/>
            </a:schemeClr>
          </a:solidFill>
          <a:ln w="0">
            <a:noFill/>
          </a:ln>
        </p:spPr>
        <p:style>
          <a:lnRef idx="0"/>
          <a:fillRef idx="0"/>
          <a:effectRef idx="0"/>
          <a:fontRef idx="minor"/>
        </p:style>
        <p:txBody>
          <a:bodyPr lIns="90000" rIns="90000" tIns="45000" bIns="45000" anchor="t">
            <a:spAutoFit/>
          </a:bodyPr>
          <a:p>
            <a:pPr>
              <a:lnSpc>
                <a:spcPct val="100000"/>
              </a:lnSpc>
            </a:pPr>
            <a:r>
              <a:rPr b="1" lang="fr-FR" sz="2000" spc="-1" strike="noStrike">
                <a:solidFill>
                  <a:srgbClr val="000000"/>
                </a:solidFill>
                <a:latin typeface="Arial"/>
              </a:rPr>
              <a:t>Est-il possible de faire passer son projet à l’analyse d’un banquier, bailleur de fonds, un investisseur sans un business plan</a:t>
            </a:r>
            <a:r>
              <a:rPr b="0" lang="fr-FR" sz="2000" spc="-1" strike="noStrike">
                <a:solidFill>
                  <a:srgbClr val="000000"/>
                </a:solidFill>
                <a:latin typeface="Arial"/>
              </a:rPr>
              <a:t>? </a:t>
            </a:r>
            <a:endParaRPr b="0" lang="fr-FR" sz="2000" spc="-1" strike="noStrike">
              <a:solidFill>
                <a:srgbClr val="000000"/>
              </a:solidFill>
              <a:latin typeface="Arial"/>
            </a:endParaRPr>
          </a:p>
          <a:p>
            <a:pPr>
              <a:lnSpc>
                <a:spcPct val="100000"/>
              </a:lnSpc>
            </a:pPr>
            <a:r>
              <a:rPr b="0" lang="fr-FR" sz="2000" spc="-1" strike="noStrike">
                <a:solidFill>
                  <a:srgbClr val="ff0000"/>
                </a:solidFill>
                <a:latin typeface="Arial"/>
              </a:rPr>
              <a:t>Nous pensons que NON.</a:t>
            </a:r>
            <a:endParaRPr b="0" lang="fr-FR" sz="2000" spc="-1" strike="noStrike">
              <a:solidFill>
                <a:srgbClr val="000000"/>
              </a:solidFill>
              <a:latin typeface="Arial"/>
            </a:endParaRPr>
          </a:p>
        </p:txBody>
      </p:sp>
      <p:sp>
        <p:nvSpPr>
          <p:cNvPr id="370" name="ZoneTexte 7"/>
          <p:cNvSpPr/>
          <p:nvPr/>
        </p:nvSpPr>
        <p:spPr>
          <a:xfrm>
            <a:off x="-16560" y="1754640"/>
            <a:ext cx="704088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2000" spc="-1" strike="noStrike">
                <a:solidFill>
                  <a:srgbClr val="000000"/>
                </a:solidFill>
                <a:latin typeface="Arial"/>
              </a:rPr>
              <a:t>C’est pourquoi: </a:t>
            </a:r>
            <a:endParaRPr b="0" lang="fr-FR" sz="2000" spc="-1" strike="noStrike">
              <a:solidFill>
                <a:srgbClr val="000000"/>
              </a:solidFill>
              <a:latin typeface="Arial"/>
            </a:endParaRPr>
          </a:p>
          <a:p>
            <a:pPr>
              <a:lnSpc>
                <a:spcPct val="100000"/>
              </a:lnSpc>
            </a:pPr>
            <a:r>
              <a:rPr b="0" lang="fr-FR" sz="2000" spc="-1" strike="noStrike">
                <a:solidFill>
                  <a:srgbClr val="000000"/>
                </a:solidFill>
                <a:latin typeface="Arial"/>
              </a:rPr>
              <a:t>A/ Il urge pour tout porteur de projet de formalisation son idée avec une photographie :</a:t>
            </a:r>
            <a:endParaRPr b="0" lang="fr-FR" sz="2000" spc="-1" strike="noStrike">
              <a:solidFill>
                <a:srgbClr val="000000"/>
              </a:solidFill>
              <a:latin typeface="Arial"/>
            </a:endParaRPr>
          </a:p>
          <a:p>
            <a:pPr lvl="1" marL="800280" indent="-343080">
              <a:lnSpc>
                <a:spcPct val="100000"/>
              </a:lnSpc>
              <a:buClr>
                <a:srgbClr val="000000"/>
              </a:buClr>
              <a:buFont typeface="Arial"/>
              <a:buChar char="•"/>
            </a:pPr>
            <a:r>
              <a:rPr b="0" lang="fr-FR" sz="2000" spc="-1" strike="noStrike">
                <a:solidFill>
                  <a:srgbClr val="000000"/>
                </a:solidFill>
                <a:latin typeface="Arial"/>
              </a:rPr>
              <a:t>Des besoins</a:t>
            </a:r>
            <a:endParaRPr b="0" lang="fr-FR" sz="2000" spc="-1" strike="noStrike">
              <a:solidFill>
                <a:srgbClr val="000000"/>
              </a:solidFill>
              <a:latin typeface="Arial"/>
            </a:endParaRPr>
          </a:p>
          <a:p>
            <a:pPr lvl="1" marL="800280" indent="-343080">
              <a:lnSpc>
                <a:spcPct val="100000"/>
              </a:lnSpc>
              <a:buClr>
                <a:srgbClr val="000000"/>
              </a:buClr>
              <a:buFont typeface="Arial"/>
              <a:buChar char="•"/>
            </a:pPr>
            <a:r>
              <a:rPr b="0" lang="fr-FR" sz="2000" spc="-1" strike="noStrike">
                <a:solidFill>
                  <a:srgbClr val="000000"/>
                </a:solidFill>
                <a:latin typeface="Arial"/>
              </a:rPr>
              <a:t>Des ressources financières disponibles, des investissements recherchés</a:t>
            </a:r>
            <a:endParaRPr b="0" lang="fr-FR" sz="2000" spc="-1" strike="noStrike">
              <a:solidFill>
                <a:srgbClr val="000000"/>
              </a:solidFill>
              <a:latin typeface="Arial"/>
            </a:endParaRPr>
          </a:p>
          <a:p>
            <a:pPr lvl="1" marL="800280" indent="-343080">
              <a:lnSpc>
                <a:spcPct val="100000"/>
              </a:lnSpc>
              <a:buClr>
                <a:srgbClr val="000000"/>
              </a:buClr>
              <a:buFont typeface="Arial"/>
              <a:buChar char="•"/>
            </a:pPr>
            <a:r>
              <a:rPr b="0" lang="fr-FR" sz="2000" spc="-1" strike="noStrike">
                <a:solidFill>
                  <a:srgbClr val="000000"/>
                </a:solidFill>
                <a:latin typeface="Arial"/>
              </a:rPr>
              <a:t>Du personnels nécessaires</a:t>
            </a:r>
            <a:endParaRPr b="0" lang="fr-FR" sz="2000" spc="-1" strike="noStrike">
              <a:solidFill>
                <a:srgbClr val="000000"/>
              </a:solidFill>
              <a:latin typeface="Arial"/>
            </a:endParaRPr>
          </a:p>
          <a:p>
            <a:pPr lvl="1" marL="800280" indent="-343080">
              <a:lnSpc>
                <a:spcPct val="100000"/>
              </a:lnSpc>
              <a:buClr>
                <a:srgbClr val="000000"/>
              </a:buClr>
              <a:buFont typeface="Arial"/>
              <a:buChar char="•"/>
            </a:pPr>
            <a:r>
              <a:rPr b="0" lang="fr-FR" sz="2000" spc="-1" strike="noStrike">
                <a:solidFill>
                  <a:srgbClr val="000000"/>
                </a:solidFill>
                <a:latin typeface="Arial"/>
              </a:rPr>
              <a:t>Des intrants, technologies, équipements, infrastructures nécessaires à la production des biens et services</a:t>
            </a:r>
            <a:endParaRPr b="0" lang="fr-FR" sz="2000" spc="-1" strike="noStrike">
              <a:solidFill>
                <a:srgbClr val="000000"/>
              </a:solidFill>
              <a:latin typeface="Arial"/>
            </a:endParaRPr>
          </a:p>
          <a:p>
            <a:pPr>
              <a:lnSpc>
                <a:spcPct val="100000"/>
              </a:lnSpc>
            </a:pPr>
            <a:endParaRPr b="0" lang="fr-FR" sz="2000" spc="-1" strike="noStrike">
              <a:solidFill>
                <a:srgbClr val="000000"/>
              </a:solidFill>
              <a:latin typeface="Arial"/>
            </a:endParaRPr>
          </a:p>
          <a:p>
            <a:pPr>
              <a:lnSpc>
                <a:spcPct val="100000"/>
              </a:lnSpc>
            </a:pPr>
            <a:r>
              <a:rPr b="0" lang="fr-FR" sz="2000" spc="-1" strike="noStrike">
                <a:solidFill>
                  <a:srgbClr val="000000"/>
                </a:solidFill>
                <a:latin typeface="Arial"/>
              </a:rPr>
              <a:t>B/ Il est aussi important de connaitre : </a:t>
            </a:r>
            <a:endParaRPr b="0" lang="fr-FR" sz="2000" spc="-1" strike="noStrike">
              <a:solidFill>
                <a:srgbClr val="000000"/>
              </a:solidFill>
              <a:latin typeface="Arial"/>
            </a:endParaRPr>
          </a:p>
          <a:p>
            <a:pPr lvl="1" marL="800280" indent="-343080">
              <a:lnSpc>
                <a:spcPct val="100000"/>
              </a:lnSpc>
              <a:buClr>
                <a:srgbClr val="000000"/>
              </a:buClr>
              <a:buFont typeface="Arial"/>
              <a:buChar char="•"/>
            </a:pPr>
            <a:r>
              <a:rPr b="0" lang="fr-FR" sz="2000" spc="-1" strike="noStrike">
                <a:solidFill>
                  <a:srgbClr val="000000"/>
                </a:solidFill>
                <a:latin typeface="Arial"/>
              </a:rPr>
              <a:t>Son marché</a:t>
            </a:r>
            <a:endParaRPr b="0" lang="fr-FR" sz="2000" spc="-1" strike="noStrike">
              <a:solidFill>
                <a:srgbClr val="000000"/>
              </a:solidFill>
              <a:latin typeface="Arial"/>
            </a:endParaRPr>
          </a:p>
          <a:p>
            <a:pPr lvl="1" marL="800280" indent="-343080">
              <a:lnSpc>
                <a:spcPct val="100000"/>
              </a:lnSpc>
              <a:buClr>
                <a:srgbClr val="000000"/>
              </a:buClr>
              <a:buFont typeface="Arial"/>
              <a:buChar char="•"/>
            </a:pPr>
            <a:r>
              <a:rPr b="0" lang="fr-FR" sz="2000" spc="-1" strike="noStrike">
                <a:solidFill>
                  <a:srgbClr val="000000"/>
                </a:solidFill>
                <a:latin typeface="Arial"/>
              </a:rPr>
              <a:t>Ses produits, services</a:t>
            </a:r>
            <a:endParaRPr b="0" lang="fr-FR" sz="2000" spc="-1" strike="noStrike">
              <a:solidFill>
                <a:srgbClr val="000000"/>
              </a:solidFill>
              <a:latin typeface="Arial"/>
            </a:endParaRPr>
          </a:p>
          <a:p>
            <a:pPr lvl="1" marL="800280" indent="-343080">
              <a:lnSpc>
                <a:spcPct val="100000"/>
              </a:lnSpc>
              <a:buClr>
                <a:srgbClr val="000000"/>
              </a:buClr>
              <a:buFont typeface="Arial"/>
              <a:buChar char="•"/>
            </a:pPr>
            <a:r>
              <a:rPr b="0" lang="fr-FR" sz="2000" spc="-1" strike="noStrike">
                <a:solidFill>
                  <a:srgbClr val="000000"/>
                </a:solidFill>
                <a:latin typeface="Arial"/>
              </a:rPr>
              <a:t>Sa compétitivité, ses avantages comparatifs</a:t>
            </a:r>
            <a:endParaRPr b="0" lang="fr-FR" sz="2000" spc="-1" strike="noStrike">
              <a:solidFill>
                <a:srgbClr val="000000"/>
              </a:solidFill>
              <a:latin typeface="Arial"/>
            </a:endParaRPr>
          </a:p>
        </p:txBody>
      </p:sp>
      <p:sp>
        <p:nvSpPr>
          <p:cNvPr id="371" name="ZoneTexte 8"/>
          <p:cNvSpPr/>
          <p:nvPr/>
        </p:nvSpPr>
        <p:spPr>
          <a:xfrm>
            <a:off x="0" y="-36000"/>
            <a:ext cx="9143640" cy="51624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800" spc="-1" strike="noStrike">
                <a:solidFill>
                  <a:srgbClr val="ffffff"/>
                </a:solidFill>
                <a:latin typeface="Arial"/>
              </a:rPr>
              <a:t>LE BUSINESS PLAN ou PLAN D’AFFAIRE</a:t>
            </a:r>
            <a:endParaRPr b="0" lang="fr-FR" sz="2800" spc="-1" strike="noStrike">
              <a:solidFill>
                <a:srgbClr val="ffffff"/>
              </a:solidFill>
              <a:latin typeface="Arial"/>
            </a:endParaRPr>
          </a:p>
        </p:txBody>
      </p:sp>
      <p:pic>
        <p:nvPicPr>
          <p:cNvPr id="372" name="Image 3" descr="C:\Program Files\Microsoft Office\MEDIA\CAGCAT10\j0233018.wmf"/>
          <p:cNvPicPr/>
          <p:nvPr/>
        </p:nvPicPr>
        <p:blipFill>
          <a:blip r:embed="rId1"/>
          <a:stretch/>
        </p:blipFill>
        <p:spPr>
          <a:xfrm>
            <a:off x="6756120" y="2493000"/>
            <a:ext cx="2387520" cy="1728000"/>
          </a:xfrm>
          <a:prstGeom prst="rect">
            <a:avLst/>
          </a:prstGeom>
          <a:ln w="9525">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Rectangle 3"/>
          <p:cNvSpPr/>
          <p:nvPr/>
        </p:nvSpPr>
        <p:spPr>
          <a:xfrm>
            <a:off x="0" y="476640"/>
            <a:ext cx="5723640" cy="59043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00"/>
              </a:spcBef>
              <a:tabLst>
                <a:tab algn="l" pos="0"/>
              </a:tabLst>
            </a:pPr>
            <a:r>
              <a:rPr b="1" lang="fr-FR" sz="2000" spc="-1" strike="noStrike" u="sng">
                <a:solidFill>
                  <a:srgbClr val="000000"/>
                </a:solidFill>
                <a:uFillTx/>
                <a:latin typeface="Arial"/>
              </a:rPr>
              <a:t>La structure d’un business plan</a:t>
            </a:r>
            <a:endParaRPr b="0" lang="fr-FR" sz="2000" spc="-1" strike="noStrike">
              <a:solidFill>
                <a:srgbClr val="000000"/>
              </a:solidFill>
              <a:latin typeface="Arial"/>
            </a:endParaRPr>
          </a:p>
          <a:p>
            <a:pPr algn="just">
              <a:lnSpc>
                <a:spcPct val="100000"/>
              </a:lnSpc>
              <a:spcBef>
                <a:spcPts val="400"/>
              </a:spcBef>
              <a:tabLst>
                <a:tab algn="l" pos="0"/>
              </a:tabLst>
            </a:pPr>
            <a:r>
              <a:rPr b="0" lang="fr-FR" sz="2000" spc="-1" strike="noStrike">
                <a:solidFill>
                  <a:srgbClr val="000000"/>
                </a:solidFill>
                <a:latin typeface="Arial"/>
              </a:rPr>
              <a:t>Un business plan comprend deux parties essentielles: </a:t>
            </a:r>
            <a:endParaRPr b="0" lang="fr-FR" sz="2000" spc="-1" strike="noStrike">
              <a:solidFill>
                <a:srgbClr val="000000"/>
              </a:solidFill>
              <a:latin typeface="Arial"/>
            </a:endParaRPr>
          </a:p>
          <a:p>
            <a:pPr marL="343080" indent="-343080">
              <a:lnSpc>
                <a:spcPct val="100000"/>
              </a:lnSpc>
              <a:spcBef>
                <a:spcPts val="400"/>
              </a:spcBef>
              <a:buClr>
                <a:srgbClr val="000000"/>
              </a:buClr>
              <a:buSzPct val="75000"/>
              <a:buFont typeface="Wingdings" charset="2"/>
              <a:buChar char=""/>
              <a:tabLst>
                <a:tab algn="l" pos="0"/>
              </a:tabLst>
            </a:pPr>
            <a:r>
              <a:rPr b="1" lang="fr-FR" sz="2000" spc="-1" strike="noStrike">
                <a:solidFill>
                  <a:srgbClr val="000000"/>
                </a:solidFill>
                <a:latin typeface="Arial"/>
              </a:rPr>
              <a:t>La présentation générale du projet : </a:t>
            </a:r>
            <a:endParaRPr b="0" lang="fr-FR" sz="2000" spc="-1" strike="noStrike">
              <a:solidFill>
                <a:srgbClr val="000000"/>
              </a:solidFill>
              <a:latin typeface="Arial"/>
            </a:endParaRPr>
          </a:p>
          <a:p>
            <a:pPr algn="just">
              <a:lnSpc>
                <a:spcPct val="100000"/>
              </a:lnSpc>
              <a:spcBef>
                <a:spcPts val="400"/>
              </a:spcBef>
              <a:tabLst>
                <a:tab algn="l" pos="0"/>
              </a:tabLst>
            </a:pPr>
            <a:r>
              <a:rPr b="0" lang="fr-FR" sz="2000" spc="-1" strike="noStrike">
                <a:solidFill>
                  <a:srgbClr val="000000"/>
                </a:solidFill>
                <a:latin typeface="Arial"/>
              </a:rPr>
              <a:t>Dans cette partie le porteur de projet est tenu d’expliquer les motivations, les espoirs et les réalités du marché basées sur les besoins des consommateurs pour un produit ou service donné</a:t>
            </a:r>
            <a:endParaRPr b="0" lang="fr-FR" sz="2000" spc="-1" strike="noStrike">
              <a:solidFill>
                <a:srgbClr val="000000"/>
              </a:solidFill>
              <a:latin typeface="Arial"/>
            </a:endParaRPr>
          </a:p>
          <a:p>
            <a:pPr marL="343080" indent="-343080">
              <a:lnSpc>
                <a:spcPct val="100000"/>
              </a:lnSpc>
              <a:spcBef>
                <a:spcPts val="400"/>
              </a:spcBef>
              <a:buClr>
                <a:srgbClr val="000000"/>
              </a:buClr>
              <a:buSzPct val="75000"/>
              <a:buFont typeface="Wingdings" charset="2"/>
              <a:buChar char=""/>
              <a:tabLst>
                <a:tab algn="l" pos="0"/>
              </a:tabLst>
            </a:pPr>
            <a:r>
              <a:rPr b="1" lang="fr-FR" sz="2000" spc="-1" strike="noStrike">
                <a:solidFill>
                  <a:srgbClr val="000000"/>
                </a:solidFill>
                <a:latin typeface="Arial"/>
              </a:rPr>
              <a:t>Les éléments quantitatifs : </a:t>
            </a:r>
            <a:endParaRPr b="0" lang="fr-FR" sz="2000" spc="-1" strike="noStrike">
              <a:solidFill>
                <a:srgbClr val="000000"/>
              </a:solidFill>
              <a:latin typeface="Arial"/>
            </a:endParaRPr>
          </a:p>
          <a:p>
            <a:pPr algn="just">
              <a:lnSpc>
                <a:spcPct val="100000"/>
              </a:lnSpc>
              <a:spcBef>
                <a:spcPts val="400"/>
              </a:spcBef>
              <a:tabLst>
                <a:tab algn="l" pos="0"/>
              </a:tabLst>
            </a:pPr>
            <a:r>
              <a:rPr b="0" lang="fr-FR" sz="2000" spc="-1" strike="noStrike">
                <a:solidFill>
                  <a:srgbClr val="000000"/>
                </a:solidFill>
                <a:latin typeface="Arial"/>
              </a:rPr>
              <a:t>Cette partie est la synthèse des chiffres liées coûts et bénéfices de la production de biens ou de services. </a:t>
            </a:r>
            <a:endParaRPr b="0" lang="fr-FR" sz="2000" spc="-1" strike="noStrike">
              <a:solidFill>
                <a:srgbClr val="000000"/>
              </a:solidFill>
              <a:latin typeface="Arial"/>
            </a:endParaRPr>
          </a:p>
          <a:p>
            <a:pPr>
              <a:lnSpc>
                <a:spcPct val="100000"/>
              </a:lnSpc>
              <a:spcBef>
                <a:spcPts val="400"/>
              </a:spcBef>
              <a:tabLst>
                <a:tab algn="l" pos="0"/>
              </a:tabLst>
            </a:pPr>
            <a:endParaRPr b="0" lang="fr-FR" sz="2000" spc="-1" strike="noStrike">
              <a:solidFill>
                <a:srgbClr val="000000"/>
              </a:solidFill>
              <a:latin typeface="Arial"/>
            </a:endParaRPr>
          </a:p>
          <a:p>
            <a:pPr algn="just">
              <a:lnSpc>
                <a:spcPct val="100000"/>
              </a:lnSpc>
              <a:spcBef>
                <a:spcPts val="400"/>
              </a:spcBef>
              <a:tabLst>
                <a:tab algn="l" pos="0"/>
              </a:tabLst>
            </a:pPr>
            <a:r>
              <a:rPr b="0" lang="fr-FR" sz="2000" spc="-1" strike="noStrike">
                <a:solidFill>
                  <a:srgbClr val="000000"/>
                </a:solidFill>
                <a:latin typeface="Arial"/>
              </a:rPr>
              <a:t>Ce travail de fourmi est nécessaire avant de lancer ou de tester un produit ou un service.</a:t>
            </a:r>
            <a:endParaRPr b="0" lang="fr-FR" sz="2000" spc="-1" strike="noStrike">
              <a:solidFill>
                <a:srgbClr val="000000"/>
              </a:solidFill>
              <a:latin typeface="Arial"/>
            </a:endParaRPr>
          </a:p>
          <a:p>
            <a:pPr>
              <a:lnSpc>
                <a:spcPct val="100000"/>
              </a:lnSpc>
              <a:spcBef>
                <a:spcPts val="479"/>
              </a:spcBef>
              <a:tabLst>
                <a:tab algn="l" pos="0"/>
              </a:tabLst>
            </a:pPr>
            <a:endParaRPr b="0" lang="fr-FR" sz="2400" spc="-1" strike="noStrike">
              <a:solidFill>
                <a:srgbClr val="000000"/>
              </a:solidFill>
              <a:latin typeface="Arial"/>
            </a:endParaRPr>
          </a:p>
        </p:txBody>
      </p:sp>
      <p:sp>
        <p:nvSpPr>
          <p:cNvPr id="374" name="ZoneTexte 4"/>
          <p:cNvSpPr/>
          <p:nvPr/>
        </p:nvSpPr>
        <p:spPr>
          <a:xfrm>
            <a:off x="0" y="-36000"/>
            <a:ext cx="9143640" cy="51624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800" spc="-1" strike="noStrike">
                <a:solidFill>
                  <a:srgbClr val="ffffff"/>
                </a:solidFill>
                <a:latin typeface="Arial"/>
              </a:rPr>
              <a:t>LE BUSINESS PLAN ou PLAN D’AFFAIRE</a:t>
            </a:r>
            <a:endParaRPr b="0" lang="fr-FR" sz="2800" spc="-1" strike="noStrike">
              <a:solidFill>
                <a:srgbClr val="ffffff"/>
              </a:solidFill>
              <a:latin typeface="Arial"/>
            </a:endParaRPr>
          </a:p>
        </p:txBody>
      </p:sp>
      <p:pic>
        <p:nvPicPr>
          <p:cNvPr id="375" name="Image 14" descr="C:\Users\THIERNO MAMADOU BA\AppData\Local\Microsoft\Windows\Temporary Internet Files\Content.IE5\GB3WXKIH\MC900078705[1].wmf"/>
          <p:cNvPicPr/>
          <p:nvPr/>
        </p:nvPicPr>
        <p:blipFill>
          <a:blip r:embed="rId1"/>
          <a:stretch/>
        </p:blipFill>
        <p:spPr>
          <a:xfrm>
            <a:off x="5832360" y="1907640"/>
            <a:ext cx="3347640" cy="3042360"/>
          </a:xfrm>
          <a:prstGeom prst="rect">
            <a:avLst/>
          </a:prstGeom>
          <a:ln w="9525">
            <a:noFill/>
          </a:ln>
        </p:spPr>
      </p:pic>
    </p:spTree>
  </p:cSld>
  <mc:AlternateContent>
    <mc:Choice Requires="p14">
      <p:transition spd="slow" p14:dur="2000"/>
    </mc:Choice>
    <mc:Fallback>
      <p:transition spd="slow"/>
    </mc:Fallback>
  </mc:AlternateContent>
  <p:timing>
    <p:tnLst>
      <p:par>
        <p:cTn id="341" dur="indefinite" restart="never" nodeType="tmRoot">
          <p:childTnLst>
            <p:seq>
              <p:cTn id="342" dur="indefinite" nodeType="mainSeq">
                <p:childTnLst>
                  <p:par>
                    <p:cTn id="343" fill="hold">
                      <p:stCondLst>
                        <p:cond delay="0"/>
                      </p:stCondLst>
                      <p:childTnLst>
                        <p:par>
                          <p:cTn id="344" fill="hold">
                            <p:stCondLst>
                              <p:cond delay="0"/>
                            </p:stCondLst>
                            <p:childTnLst>
                              <p:par>
                                <p:cTn id="345" nodeType="withEffect" fill="hold" presetClass="entr" presetID="1">
                                  <p:stCondLst>
                                    <p:cond delay="0"/>
                                  </p:stCondLst>
                                  <p:childTnLst>
                                    <p:set>
                                      <p:cBhvr>
                                        <p:cTn id="346" dur="1" fill="hold">
                                          <p:stCondLst>
                                            <p:cond delay="0"/>
                                          </p:stCondLst>
                                        </p:cTn>
                                        <p:tgtEl>
                                          <p:spTgt spid="373">
                                            <p:txEl>
                                              <p:pRg st="0" end="0"/>
                                            </p:txEl>
                                          </p:spTgt>
                                        </p:tgtEl>
                                        <p:attrNameLst>
                                          <p:attrName>style.visibility</p:attrName>
                                        </p:attrNameLst>
                                      </p:cBhvr>
                                      <p:to>
                                        <p:strVal val="visible"/>
                                      </p:to>
                                    </p:set>
                                  </p:childTnLst>
                                </p:cTn>
                              </p:par>
                              <p:par>
                                <p:cTn id="347" nodeType="withEffect" fill="hold" presetClass="entr" presetID="1">
                                  <p:stCondLst>
                                    <p:cond delay="0"/>
                                  </p:stCondLst>
                                  <p:childTnLst>
                                    <p:set>
                                      <p:cBhvr>
                                        <p:cTn id="348" dur="1" fill="hold">
                                          <p:stCondLst>
                                            <p:cond delay="0"/>
                                          </p:stCondLst>
                                        </p:cTn>
                                        <p:tgtEl>
                                          <p:spTgt spid="373">
                                            <p:txEl>
                                              <p:pRg st="1" end="1"/>
                                            </p:txEl>
                                          </p:spTgt>
                                        </p:tgtEl>
                                        <p:attrNameLst>
                                          <p:attrName>style.visibility</p:attrName>
                                        </p:attrNameLst>
                                      </p:cBhvr>
                                      <p:to>
                                        <p:strVal val="visible"/>
                                      </p:to>
                                    </p:set>
                                  </p:childTnLst>
                                </p:cTn>
                              </p:par>
                              <p:par>
                                <p:cTn id="349" nodeType="withEffect" fill="hold" presetClass="entr" presetID="1">
                                  <p:stCondLst>
                                    <p:cond delay="0"/>
                                  </p:stCondLst>
                                  <p:childTnLst>
                                    <p:set>
                                      <p:cBhvr>
                                        <p:cTn id="350" dur="1" fill="hold">
                                          <p:stCondLst>
                                            <p:cond delay="0"/>
                                          </p:stCondLst>
                                        </p:cTn>
                                        <p:tgtEl>
                                          <p:spTgt spid="373">
                                            <p:txEl>
                                              <p:pRg st="2" end="2"/>
                                            </p:txEl>
                                          </p:spTgt>
                                        </p:tgtEl>
                                        <p:attrNameLst>
                                          <p:attrName>style.visibility</p:attrName>
                                        </p:attrNameLst>
                                      </p:cBhvr>
                                      <p:to>
                                        <p:strVal val="visible"/>
                                      </p:to>
                                    </p:set>
                                  </p:childTnLst>
                                </p:cTn>
                              </p:par>
                              <p:par>
                                <p:cTn id="351" nodeType="withEffect" fill="hold" presetClass="entr" presetID="1">
                                  <p:stCondLst>
                                    <p:cond delay="0"/>
                                  </p:stCondLst>
                                  <p:childTnLst>
                                    <p:set>
                                      <p:cBhvr>
                                        <p:cTn id="352" dur="1" fill="hold">
                                          <p:stCondLst>
                                            <p:cond delay="0"/>
                                          </p:stCondLst>
                                        </p:cTn>
                                        <p:tgtEl>
                                          <p:spTgt spid="373">
                                            <p:txEl>
                                              <p:pRg st="3" end="3"/>
                                            </p:txEl>
                                          </p:spTgt>
                                        </p:tgtEl>
                                        <p:attrNameLst>
                                          <p:attrName>style.visibility</p:attrName>
                                        </p:attrNameLst>
                                      </p:cBhvr>
                                      <p:to>
                                        <p:strVal val="visible"/>
                                      </p:to>
                                    </p:set>
                                  </p:childTnLst>
                                </p:cTn>
                              </p:par>
                              <p:par>
                                <p:cTn id="353" nodeType="withEffect" fill="hold" presetClass="entr" presetID="1">
                                  <p:stCondLst>
                                    <p:cond delay="0"/>
                                  </p:stCondLst>
                                  <p:childTnLst>
                                    <p:set>
                                      <p:cBhvr>
                                        <p:cTn id="354" dur="1" fill="hold">
                                          <p:stCondLst>
                                            <p:cond delay="0"/>
                                          </p:stCondLst>
                                        </p:cTn>
                                        <p:tgtEl>
                                          <p:spTgt spid="373">
                                            <p:txEl>
                                              <p:pRg st="4" end="4"/>
                                            </p:txEl>
                                          </p:spTgt>
                                        </p:tgtEl>
                                        <p:attrNameLst>
                                          <p:attrName>style.visibility</p:attrName>
                                        </p:attrNameLst>
                                      </p:cBhvr>
                                      <p:to>
                                        <p:strVal val="visible"/>
                                      </p:to>
                                    </p:set>
                                  </p:childTnLst>
                                </p:cTn>
                              </p:par>
                              <p:par>
                                <p:cTn id="355" nodeType="withEffect" fill="hold" presetClass="entr" presetID="1">
                                  <p:stCondLst>
                                    <p:cond delay="0"/>
                                  </p:stCondLst>
                                  <p:childTnLst>
                                    <p:set>
                                      <p:cBhvr>
                                        <p:cTn id="356" dur="1" fill="hold">
                                          <p:stCondLst>
                                            <p:cond delay="0"/>
                                          </p:stCondLst>
                                        </p:cTn>
                                        <p:tgtEl>
                                          <p:spTgt spid="373">
                                            <p:txEl>
                                              <p:pRg st="5" end="5"/>
                                            </p:txEl>
                                          </p:spTgt>
                                        </p:tgtEl>
                                        <p:attrNameLst>
                                          <p:attrName>style.visibility</p:attrName>
                                        </p:attrNameLst>
                                      </p:cBhvr>
                                      <p:to>
                                        <p:strVal val="visible"/>
                                      </p:to>
                                    </p:set>
                                  </p:childTnLst>
                                </p:cTn>
                              </p:par>
                              <p:par>
                                <p:cTn id="357" nodeType="withEffect" fill="hold" presetClass="entr" presetID="1">
                                  <p:stCondLst>
                                    <p:cond delay="0"/>
                                  </p:stCondLst>
                                  <p:childTnLst>
                                    <p:set>
                                      <p:cBhvr>
                                        <p:cTn id="358" dur="1" fill="hold">
                                          <p:stCondLst>
                                            <p:cond delay="0"/>
                                          </p:stCondLst>
                                        </p:cTn>
                                        <p:tgtEl>
                                          <p:spTgt spid="37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611640" y="1989000"/>
            <a:ext cx="7920360" cy="2169000"/>
          </a:xfrm>
          <a:prstGeom prst="rect">
            <a:avLst/>
          </a:prstGeom>
          <a:noFill/>
          <a:ln w="0">
            <a:noFill/>
          </a:ln>
        </p:spPr>
        <p:txBody>
          <a:bodyPr numCol="1" spcCol="0" anchor="b">
            <a:noAutofit/>
          </a:bodyPr>
          <a:p>
            <a:pPr indent="0" algn="ctr">
              <a:lnSpc>
                <a:spcPct val="90000"/>
              </a:lnSpc>
              <a:buNone/>
            </a:pPr>
            <a:r>
              <a:rPr b="1" lang="fr-FR" sz="6000" spc="-1" strike="noStrike">
                <a:solidFill>
                  <a:srgbClr val="000000"/>
                </a:solidFill>
                <a:latin typeface="Alef"/>
              </a:rPr>
              <a:t>COMMENT  CRÉER SON ENTREPRISE</a:t>
            </a:r>
            <a:endParaRPr b="0" lang="fr-FR" sz="6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p:nvPr>
        </p:nvSpPr>
        <p:spPr>
          <a:xfrm>
            <a:off x="-8280" y="476640"/>
            <a:ext cx="9143640" cy="6261120"/>
          </a:xfrm>
          <a:prstGeom prst="rect">
            <a:avLst/>
          </a:prstGeom>
          <a:noFill/>
          <a:ln w="0">
            <a:noFill/>
          </a:ln>
        </p:spPr>
        <p:txBody>
          <a:bodyPr numCol="1" spcCol="0" anchor="t">
            <a:noAutofit/>
          </a:bodyPr>
          <a:p>
            <a:pPr indent="0" algn="just">
              <a:lnSpc>
                <a:spcPct val="90000"/>
              </a:lnSpc>
              <a:spcBef>
                <a:spcPts val="751"/>
              </a:spcBef>
              <a:buNone/>
              <a:tabLst>
                <a:tab algn="l" pos="0"/>
              </a:tabLst>
            </a:pPr>
            <a:r>
              <a:rPr b="0" lang="fr-FR" sz="2400" spc="-1" strike="noStrike">
                <a:solidFill>
                  <a:srgbClr val="333333"/>
                </a:solidFill>
                <a:latin typeface="Arial"/>
              </a:rPr>
              <a:t>L’entreprise est une </a:t>
            </a:r>
            <a:r>
              <a:rPr b="1" lang="fr-FR" sz="2400" spc="-1" strike="noStrike">
                <a:solidFill>
                  <a:srgbClr val="333333"/>
                </a:solidFill>
                <a:latin typeface="Arial"/>
              </a:rPr>
              <a:t>personne morale </a:t>
            </a:r>
            <a:r>
              <a:rPr b="0" lang="fr-FR" sz="2400" spc="-1" strike="noStrike">
                <a:solidFill>
                  <a:srgbClr val="333333"/>
                </a:solidFill>
                <a:latin typeface="Arial"/>
              </a:rPr>
              <a:t>ayant une </a:t>
            </a:r>
            <a:r>
              <a:rPr b="1" lang="fr-FR" sz="2400" spc="-1" strike="noStrike">
                <a:solidFill>
                  <a:srgbClr val="333333"/>
                </a:solidFill>
                <a:latin typeface="Arial"/>
              </a:rPr>
              <a:t>dénomination juridique</a:t>
            </a:r>
            <a:r>
              <a:rPr b="0" lang="fr-FR" sz="2400" spc="-1" strike="noStrike">
                <a:solidFill>
                  <a:srgbClr val="333333"/>
                </a:solidFill>
                <a:latin typeface="Arial"/>
              </a:rPr>
              <a:t>. Vous devez vous informer sur les différents types de statuts juridiques existants avant de faire un choix définitif.</a:t>
            </a:r>
            <a:endParaRPr b="0" lang="fr-FR" sz="2400" spc="-1" strike="noStrike">
              <a:solidFill>
                <a:srgbClr val="000000"/>
              </a:solidFill>
              <a:latin typeface="Calibri"/>
            </a:endParaRPr>
          </a:p>
          <a:p>
            <a:pPr indent="0" algn="just">
              <a:lnSpc>
                <a:spcPct val="90000"/>
              </a:lnSpc>
              <a:spcBef>
                <a:spcPts val="751"/>
              </a:spcBef>
              <a:buNone/>
              <a:tabLst>
                <a:tab algn="l" pos="0"/>
              </a:tabLst>
            </a:pPr>
            <a:r>
              <a:rPr b="0" lang="fr-FR" sz="2400" spc="-1" strike="noStrike">
                <a:solidFill>
                  <a:srgbClr val="333333"/>
                </a:solidFill>
                <a:latin typeface="Arial"/>
              </a:rPr>
              <a:t>Chaque forme d’entreprise a ses </a:t>
            </a:r>
            <a:r>
              <a:rPr b="1" lang="fr-FR" sz="2400" spc="-1" strike="noStrike">
                <a:solidFill>
                  <a:srgbClr val="333333"/>
                </a:solidFill>
                <a:latin typeface="Arial"/>
              </a:rPr>
              <a:t>modalités qui lui sont propres, ses avantages et ses inconvénients</a:t>
            </a:r>
            <a:r>
              <a:rPr b="0" lang="fr-FR" sz="2400" spc="-1" strike="noStrike">
                <a:solidFill>
                  <a:srgbClr val="333333"/>
                </a:solidFill>
                <a:latin typeface="Arial"/>
              </a:rPr>
              <a:t>. L’essentiel pour vous est de choisir une forme juridique adaptée à votre situation personnelle. Le choix de votre statut juridique est un passage obligatoire pour la création de votre société. Il intervient au moment  de l’immatriculation activité au registre du commerce.</a:t>
            </a:r>
            <a:endParaRPr b="0" lang="fr-FR" sz="2400" spc="-1" strike="noStrike">
              <a:solidFill>
                <a:srgbClr val="000000"/>
              </a:solidFill>
              <a:latin typeface="Calibri"/>
            </a:endParaRPr>
          </a:p>
          <a:p>
            <a:pPr indent="0" algn="just">
              <a:lnSpc>
                <a:spcPct val="90000"/>
              </a:lnSpc>
              <a:spcBef>
                <a:spcPts val="751"/>
              </a:spcBef>
              <a:buNone/>
              <a:tabLst>
                <a:tab algn="l" pos="0"/>
              </a:tabLst>
            </a:pPr>
            <a:endParaRPr b="0" lang="fr-FR" sz="2400" spc="-1" strike="noStrike">
              <a:solidFill>
                <a:srgbClr val="000000"/>
              </a:solidFill>
              <a:latin typeface="Calibri"/>
            </a:endParaRPr>
          </a:p>
          <a:p>
            <a:pPr indent="0" algn="just">
              <a:lnSpc>
                <a:spcPct val="90000"/>
              </a:lnSpc>
              <a:spcBef>
                <a:spcPts val="751"/>
              </a:spcBef>
              <a:buNone/>
              <a:tabLst>
                <a:tab algn="l" pos="0"/>
              </a:tabLst>
            </a:pPr>
            <a:r>
              <a:rPr b="0" lang="fr-FR" sz="2400" spc="-1" strike="noStrike">
                <a:solidFill>
                  <a:srgbClr val="333333"/>
                </a:solidFill>
                <a:latin typeface="Arial"/>
              </a:rPr>
              <a:t>Le choix se fait sur la base de plusieurs critères : </a:t>
            </a:r>
            <a:endParaRPr b="0" lang="fr-FR" sz="24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400" spc="-1" strike="noStrike">
                <a:solidFill>
                  <a:srgbClr val="333333"/>
                </a:solidFill>
                <a:latin typeface="Arial"/>
              </a:rPr>
              <a:t>la nature de l’activité exercée</a:t>
            </a:r>
            <a:endParaRPr b="0" lang="fr-FR" sz="24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400" spc="-1" strike="noStrike">
                <a:solidFill>
                  <a:srgbClr val="333333"/>
                </a:solidFill>
                <a:latin typeface="Arial"/>
              </a:rPr>
              <a:t>le choix d’entreprendre seul ou avec des tiers</a:t>
            </a:r>
            <a:endParaRPr b="0" lang="fr-FR" sz="24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400" spc="-1" strike="noStrike">
                <a:solidFill>
                  <a:srgbClr val="333333"/>
                </a:solidFill>
                <a:latin typeface="Arial"/>
              </a:rPr>
              <a:t>le montant du capital social et les besoins en financement</a:t>
            </a:r>
            <a:endParaRPr b="0" lang="fr-FR" sz="24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400" spc="-1" strike="noStrike">
                <a:solidFill>
                  <a:srgbClr val="333333"/>
                </a:solidFill>
                <a:latin typeface="Arial"/>
              </a:rPr>
              <a:t>le mode d’imposition des bénéfices</a:t>
            </a:r>
            <a:endParaRPr b="0" lang="fr-FR" sz="24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400" spc="-1" strike="noStrike">
                <a:solidFill>
                  <a:srgbClr val="333333"/>
                </a:solidFill>
                <a:latin typeface="Arial"/>
              </a:rPr>
              <a:t>les perspectives de développement de votre business</a:t>
            </a:r>
            <a:endParaRPr b="0" lang="fr-FR" sz="2400" spc="-1" strike="noStrike">
              <a:solidFill>
                <a:srgbClr val="000000"/>
              </a:solidFill>
              <a:latin typeface="Calibri"/>
            </a:endParaRPr>
          </a:p>
          <a:p>
            <a:pPr indent="0">
              <a:lnSpc>
                <a:spcPct val="90000"/>
              </a:lnSpc>
              <a:spcBef>
                <a:spcPts val="751"/>
              </a:spcBef>
              <a:buNone/>
              <a:tabLst>
                <a:tab algn="l" pos="0"/>
              </a:tabLst>
            </a:pPr>
            <a:endParaRPr b="0" lang="fr-FR" sz="2400" spc="-1" strike="noStrike">
              <a:solidFill>
                <a:srgbClr val="000000"/>
              </a:solidFill>
              <a:latin typeface="Calibri"/>
            </a:endParaRPr>
          </a:p>
          <a:p>
            <a:pPr indent="0">
              <a:lnSpc>
                <a:spcPct val="90000"/>
              </a:lnSpc>
              <a:spcBef>
                <a:spcPts val="751"/>
              </a:spcBef>
              <a:buNone/>
              <a:tabLst>
                <a:tab algn="l" pos="0"/>
              </a:tabLst>
            </a:pPr>
            <a:endParaRPr b="0" lang="fr-FR" sz="2100" spc="-1" strike="noStrike">
              <a:solidFill>
                <a:srgbClr val="000000"/>
              </a:solidFill>
              <a:latin typeface="Calibri"/>
            </a:endParaRPr>
          </a:p>
        </p:txBody>
      </p:sp>
      <p:sp>
        <p:nvSpPr>
          <p:cNvPr id="378" name="PlaceHolder 2"/>
          <p:cNvSpPr>
            <a:spLocks noGrp="1"/>
          </p:cNvSpPr>
          <p:nvPr>
            <p:ph type="title"/>
          </p:nvPr>
        </p:nvSpPr>
        <p:spPr>
          <a:xfrm>
            <a:off x="0" y="0"/>
            <a:ext cx="9143640" cy="404280"/>
          </a:xfrm>
          <a:prstGeom prst="rect">
            <a:avLst/>
          </a:prstGeom>
          <a:solidFill>
            <a:srgbClr val="000000"/>
          </a:solidFill>
          <a:ln w="0">
            <a:noFill/>
          </a:ln>
        </p:spPr>
        <p:txBody>
          <a:bodyPr numCol="1" spcCol="0" anchor="ctr">
            <a:noAutofit/>
          </a:bodyPr>
          <a:p>
            <a:pPr indent="0" algn="ctr">
              <a:lnSpc>
                <a:spcPct val="90000"/>
              </a:lnSpc>
              <a:buNone/>
            </a:pPr>
            <a:r>
              <a:rPr b="1" lang="fr-FR" sz="3200" spc="-1" strike="noStrike">
                <a:solidFill>
                  <a:srgbClr val="ffffff"/>
                </a:solidFill>
                <a:latin typeface="Arial"/>
              </a:rPr>
              <a:t>STATUT JURIDIQUE DE L’ENTREPRISE (suite)</a:t>
            </a:r>
            <a:endParaRPr b="0" lang="fr-F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p:nvPr>
        </p:nvSpPr>
        <p:spPr>
          <a:xfrm>
            <a:off x="-14400" y="432000"/>
            <a:ext cx="9143640" cy="645300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100" spc="-1" strike="noStrike">
                <a:solidFill>
                  <a:srgbClr val="333333"/>
                </a:solidFill>
                <a:latin typeface="Fira Sans"/>
              </a:rPr>
              <a:t>Nature de l’activité : </a:t>
            </a:r>
            <a:r>
              <a:rPr b="0" lang="fr-FR" sz="2100" spc="-1" strike="noStrike">
                <a:solidFill>
                  <a:srgbClr val="333333"/>
                </a:solidFill>
                <a:latin typeface="Fira Sans"/>
              </a:rPr>
              <a:t>L’exploitation de certaines activités réglementées par les pouvoirs publics, impose à l’entrepreneur le choix du statut juridique de son entreprise. Il est primordial de se renseigner auprès des organismes chargés de l’immatriculation des sociétés pour valider les choix définitifs.</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333333"/>
                </a:solidFill>
                <a:latin typeface="Fira Sans"/>
              </a:rPr>
              <a:t>Volonté d’entreprendre seul ou de s’associer avec des tiers : </a:t>
            </a:r>
            <a:r>
              <a:rPr b="0" lang="fr-FR" sz="2100" spc="-1" strike="noStrike">
                <a:solidFill>
                  <a:srgbClr val="333333"/>
                </a:solidFill>
                <a:latin typeface="Fira Sans"/>
              </a:rPr>
              <a:t>Si vous  voulez avoir la liberté d’agir et de ne rendre compte à personne des décisions qui émanent de votre activité, le statut juridique le plus approprié est l’entreprise individuelle. </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Si vous envisagez de partager votre aventure entrepreneuriale avec d’autres personnes et gagner la confiance des institutions de crédit, il est important de penser à vous associer. </a:t>
            </a: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L’association en entreprise implique le partage de tout: les responsabilités, les énergies et les efforts à fournir, les bénéfices générées par l’activité.</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Fira Sans"/>
              </a:rPr>
              <a:t>Enfin, la volonté de s’associer ou non doit être prise avec une réflexion objective.</a:t>
            </a:r>
            <a:endParaRPr b="0" lang="fr-FR" sz="2100" spc="-1" strike="noStrike">
              <a:solidFill>
                <a:srgbClr val="000000"/>
              </a:solidFill>
              <a:latin typeface="Calibri"/>
            </a:endParaRPr>
          </a:p>
          <a:p>
            <a:pPr indent="0">
              <a:lnSpc>
                <a:spcPct val="90000"/>
              </a:lnSpc>
              <a:spcBef>
                <a:spcPts val="751"/>
              </a:spcBef>
              <a:buNone/>
              <a:tabLst>
                <a:tab algn="l" pos="0"/>
              </a:tabLst>
            </a:pPr>
            <a:endParaRPr b="0" lang="fr-FR" sz="2100" spc="-1" strike="noStrike">
              <a:solidFill>
                <a:srgbClr val="000000"/>
              </a:solidFill>
              <a:latin typeface="Calibri"/>
            </a:endParaRPr>
          </a:p>
        </p:txBody>
      </p:sp>
      <p:sp>
        <p:nvSpPr>
          <p:cNvPr id="380" name="PlaceHolder 2"/>
          <p:cNvSpPr>
            <a:spLocks noGrp="1"/>
          </p:cNvSpPr>
          <p:nvPr>
            <p:ph type="title"/>
          </p:nvPr>
        </p:nvSpPr>
        <p:spPr>
          <a:xfrm>
            <a:off x="0" y="0"/>
            <a:ext cx="9143640" cy="404280"/>
          </a:xfrm>
          <a:prstGeom prst="rect">
            <a:avLst/>
          </a:prstGeom>
          <a:solidFill>
            <a:srgbClr val="000000"/>
          </a:solidFill>
          <a:ln w="0">
            <a:noFill/>
          </a:ln>
        </p:spPr>
        <p:txBody>
          <a:bodyPr numCol="1" spcCol="0" anchor="ctr">
            <a:noAutofit/>
          </a:bodyPr>
          <a:p>
            <a:pPr indent="0" algn="ctr">
              <a:lnSpc>
                <a:spcPct val="90000"/>
              </a:lnSpc>
              <a:buNone/>
            </a:pPr>
            <a:r>
              <a:rPr b="1" lang="fr-FR" sz="3200" spc="-1" strike="noStrike">
                <a:solidFill>
                  <a:srgbClr val="ffffff"/>
                </a:solidFill>
                <a:latin typeface="Arial"/>
              </a:rPr>
              <a:t>STATUT </a:t>
            </a:r>
            <a:r>
              <a:rPr b="1" lang="fr-FR" sz="3200" spc="-1" strike="noStrike">
                <a:solidFill>
                  <a:srgbClr val="ffffff"/>
                </a:solidFill>
                <a:latin typeface="Arial"/>
              </a:rPr>
              <a:t>JURIDIQ</a:t>
            </a:r>
            <a:r>
              <a:rPr b="1" lang="fr-FR" sz="3200" spc="-1" strike="noStrike">
                <a:solidFill>
                  <a:srgbClr val="ffffff"/>
                </a:solidFill>
                <a:latin typeface="Arial"/>
              </a:rPr>
              <a:t>UE DE </a:t>
            </a:r>
            <a:r>
              <a:rPr b="1" lang="fr-FR" sz="3200" spc="-1" strike="noStrike">
                <a:solidFill>
                  <a:srgbClr val="ffffff"/>
                </a:solidFill>
                <a:latin typeface="Arial"/>
              </a:rPr>
              <a:t>L’ENTRE</a:t>
            </a:r>
            <a:r>
              <a:rPr b="1" lang="fr-FR" sz="3200" spc="-1" strike="noStrike">
                <a:solidFill>
                  <a:srgbClr val="ffffff"/>
                </a:solidFill>
                <a:latin typeface="Arial"/>
              </a:rPr>
              <a:t>PRISE </a:t>
            </a:r>
            <a:r>
              <a:rPr b="1" lang="fr-FR" sz="3200" spc="-1" strike="noStrike">
                <a:solidFill>
                  <a:srgbClr val="ffffff"/>
                </a:solidFill>
                <a:latin typeface="Arial"/>
              </a:rPr>
              <a:t>(suite)</a:t>
            </a:r>
            <a:endParaRPr b="0" lang="fr-F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p:nvPr>
        </p:nvSpPr>
        <p:spPr>
          <a:xfrm>
            <a:off x="-14400" y="432000"/>
            <a:ext cx="9143640" cy="645300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400" spc="-1" strike="noStrike">
                <a:solidFill>
                  <a:srgbClr val="333333"/>
                </a:solidFill>
                <a:latin typeface="Arial"/>
              </a:rPr>
              <a:t>Besoin en financement : </a:t>
            </a:r>
            <a:r>
              <a:rPr b="0" lang="fr-FR" sz="2400" spc="-1" strike="noStrike">
                <a:solidFill>
                  <a:srgbClr val="333333"/>
                </a:solidFill>
                <a:latin typeface="Arial"/>
              </a:rPr>
              <a:t>En fonction de l’importance des capitaux à mobiliser pour démarrer, votre business peut vous pousser à choisir un statut de société pour faciliter la recherche de partenaires financiers afin de couvrir vos besoins en financement.</a:t>
            </a:r>
            <a:endParaRPr b="0" lang="fr-FR" sz="2400" spc="-1" strike="noStrike">
              <a:solidFill>
                <a:srgbClr val="000000"/>
              </a:solidFill>
              <a:latin typeface="Calibri"/>
            </a:endParaRPr>
          </a:p>
          <a:p>
            <a:pPr indent="0" algn="just">
              <a:lnSpc>
                <a:spcPct val="90000"/>
              </a:lnSpc>
              <a:spcBef>
                <a:spcPts val="751"/>
              </a:spcBef>
              <a:buNone/>
              <a:tabLst>
                <a:tab algn="l" pos="0"/>
              </a:tabLst>
            </a:pPr>
            <a:endParaRPr b="0" lang="fr-FR" sz="2400" spc="-1" strike="noStrike">
              <a:solidFill>
                <a:srgbClr val="000000"/>
              </a:solidFill>
              <a:latin typeface="Calibri"/>
            </a:endParaRPr>
          </a:p>
          <a:p>
            <a:pPr indent="0" algn="just">
              <a:lnSpc>
                <a:spcPct val="90000"/>
              </a:lnSpc>
              <a:spcBef>
                <a:spcPts val="751"/>
              </a:spcBef>
              <a:buNone/>
              <a:tabLst>
                <a:tab algn="l" pos="0"/>
              </a:tabLst>
            </a:pPr>
            <a:r>
              <a:rPr b="1" lang="fr-FR" sz="2400" spc="-1" strike="noStrike">
                <a:solidFill>
                  <a:srgbClr val="333333"/>
                </a:solidFill>
                <a:latin typeface="Arial"/>
              </a:rPr>
              <a:t>Mode d’imposition des bénéfices : </a:t>
            </a:r>
            <a:r>
              <a:rPr b="0" lang="fr-FR" sz="2400" spc="-1" strike="noStrike">
                <a:solidFill>
                  <a:srgbClr val="333333"/>
                </a:solidFill>
                <a:latin typeface="Arial"/>
              </a:rPr>
              <a:t>Le régime fiscal des entreprises en Afrique est différent selon la personnalité juridique de votre société, la nature de l’activité et le montant du chiffre d’affaire annuel.</a:t>
            </a:r>
            <a:endParaRPr b="0" lang="fr-FR" sz="2400" spc="-1" strike="noStrike">
              <a:solidFill>
                <a:srgbClr val="000000"/>
              </a:solidFill>
              <a:latin typeface="Calibri"/>
            </a:endParaRPr>
          </a:p>
          <a:p>
            <a:pPr indent="0" algn="just">
              <a:lnSpc>
                <a:spcPct val="90000"/>
              </a:lnSpc>
              <a:spcBef>
                <a:spcPts val="751"/>
              </a:spcBef>
              <a:buNone/>
              <a:tabLst>
                <a:tab algn="l" pos="0"/>
              </a:tabLst>
            </a:pPr>
            <a:endParaRPr b="0" lang="fr-FR" sz="2400" spc="-1" strike="noStrike">
              <a:solidFill>
                <a:srgbClr val="000000"/>
              </a:solidFill>
              <a:latin typeface="Calibri"/>
            </a:endParaRPr>
          </a:p>
          <a:p>
            <a:pPr indent="0" algn="just">
              <a:lnSpc>
                <a:spcPct val="90000"/>
              </a:lnSpc>
              <a:spcBef>
                <a:spcPts val="751"/>
              </a:spcBef>
              <a:buNone/>
              <a:tabLst>
                <a:tab algn="l" pos="0"/>
              </a:tabLst>
            </a:pPr>
            <a:r>
              <a:rPr b="1" lang="fr-FR" sz="2400" spc="-1" strike="noStrike">
                <a:solidFill>
                  <a:srgbClr val="333333"/>
                </a:solidFill>
                <a:latin typeface="Arial"/>
              </a:rPr>
              <a:t>Perspective de développement de votre business: </a:t>
            </a:r>
            <a:r>
              <a:rPr b="0" lang="fr-FR" sz="2400" spc="-1" strike="noStrike">
                <a:solidFill>
                  <a:srgbClr val="333333"/>
                </a:solidFill>
                <a:latin typeface="Arial"/>
              </a:rPr>
              <a:t>le choix du statut de votre entreprise peut dépendre du plan de développement de votre business. </a:t>
            </a:r>
            <a:endParaRPr b="0" lang="fr-FR" sz="2400" spc="-1" strike="noStrike">
              <a:solidFill>
                <a:srgbClr val="000000"/>
              </a:solidFill>
              <a:latin typeface="Calibri"/>
            </a:endParaRPr>
          </a:p>
          <a:p>
            <a:pPr indent="0" algn="just">
              <a:lnSpc>
                <a:spcPct val="90000"/>
              </a:lnSpc>
              <a:spcBef>
                <a:spcPts val="751"/>
              </a:spcBef>
              <a:buNone/>
              <a:tabLst>
                <a:tab algn="l" pos="0"/>
              </a:tabLst>
            </a:pPr>
            <a:r>
              <a:rPr b="0" lang="fr-FR" sz="2400" spc="-1" strike="noStrike">
                <a:solidFill>
                  <a:srgbClr val="333333"/>
                </a:solidFill>
                <a:latin typeface="Arial"/>
              </a:rPr>
              <a:t>Cela veut dire que le choix du statut juridique peut être guidé par les stratégies de développement de votre entreprise, d’une part, et fixe le statut et les prérogatives du chef d’entreprise, d’autre part. </a:t>
            </a:r>
            <a:endParaRPr b="0" lang="fr-FR" sz="2400" spc="-1" strike="noStrike">
              <a:solidFill>
                <a:srgbClr val="000000"/>
              </a:solidFill>
              <a:latin typeface="Calibri"/>
            </a:endParaRPr>
          </a:p>
          <a:p>
            <a:pPr indent="0" algn="just">
              <a:lnSpc>
                <a:spcPct val="90000"/>
              </a:lnSpc>
              <a:spcBef>
                <a:spcPts val="751"/>
              </a:spcBef>
              <a:buNone/>
              <a:tabLst>
                <a:tab algn="l" pos="0"/>
              </a:tabLst>
            </a:pPr>
            <a:r>
              <a:rPr b="0" lang="fr-FR" sz="2400" spc="-1" strike="noStrike">
                <a:solidFill>
                  <a:srgbClr val="333333"/>
                </a:solidFill>
                <a:latin typeface="Arial"/>
              </a:rPr>
              <a:t>En votre qualité de chef d’entreprise vous avez plutôt intérêt à cerner les contours en vous posant les bonnes questions avant de se décider. </a:t>
            </a:r>
            <a:endParaRPr b="0" lang="fr-FR" sz="2400" spc="-1" strike="noStrike">
              <a:solidFill>
                <a:srgbClr val="000000"/>
              </a:solidFill>
              <a:latin typeface="Calibri"/>
            </a:endParaRPr>
          </a:p>
          <a:p>
            <a:pPr indent="0">
              <a:lnSpc>
                <a:spcPct val="90000"/>
              </a:lnSpc>
              <a:spcBef>
                <a:spcPts val="751"/>
              </a:spcBef>
              <a:buNone/>
              <a:tabLst>
                <a:tab algn="l" pos="0"/>
              </a:tabLst>
            </a:pPr>
            <a:endParaRPr b="0" lang="fr-FR" sz="2100" spc="-1" strike="noStrike">
              <a:solidFill>
                <a:srgbClr val="000000"/>
              </a:solidFill>
              <a:latin typeface="Calibri"/>
            </a:endParaRPr>
          </a:p>
        </p:txBody>
      </p:sp>
      <p:sp>
        <p:nvSpPr>
          <p:cNvPr id="382" name="PlaceHolder 2"/>
          <p:cNvSpPr>
            <a:spLocks noGrp="1"/>
          </p:cNvSpPr>
          <p:nvPr>
            <p:ph type="title"/>
          </p:nvPr>
        </p:nvSpPr>
        <p:spPr>
          <a:xfrm>
            <a:off x="0" y="0"/>
            <a:ext cx="9143640" cy="404280"/>
          </a:xfrm>
          <a:prstGeom prst="rect">
            <a:avLst/>
          </a:prstGeom>
          <a:solidFill>
            <a:srgbClr val="000000"/>
          </a:solidFill>
          <a:ln w="0">
            <a:noFill/>
          </a:ln>
        </p:spPr>
        <p:txBody>
          <a:bodyPr numCol="1" spcCol="0" anchor="ctr">
            <a:noAutofit/>
          </a:bodyPr>
          <a:p>
            <a:pPr indent="0" algn="ctr">
              <a:lnSpc>
                <a:spcPct val="90000"/>
              </a:lnSpc>
              <a:buNone/>
            </a:pPr>
            <a:r>
              <a:rPr b="1" lang="fr-FR" sz="3200" spc="-1" strike="noStrike">
                <a:solidFill>
                  <a:srgbClr val="ffffff"/>
                </a:solidFill>
                <a:latin typeface="Arial"/>
              </a:rPr>
              <a:t>STATUT JURIDIQUE DE L’ENTREPRISE (suite)</a:t>
            </a:r>
            <a:endParaRPr b="0" lang="fr-FR"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0" y="0"/>
            <a:ext cx="9143640" cy="404280"/>
          </a:xfrm>
          <a:prstGeom prst="rect">
            <a:avLst/>
          </a:prstGeom>
          <a:solidFill>
            <a:srgbClr val="000000"/>
          </a:solidFill>
          <a:ln w="0">
            <a:noFill/>
          </a:ln>
        </p:spPr>
        <p:txBody>
          <a:bodyPr numCol="1" spcCol="0" anchor="ctr">
            <a:noAutofit/>
          </a:bodyPr>
          <a:p>
            <a:pPr indent="0" algn="ctr">
              <a:lnSpc>
                <a:spcPct val="90000"/>
              </a:lnSpc>
              <a:buNone/>
            </a:pPr>
            <a:r>
              <a:rPr b="1" lang="fr-FR" sz="3200" spc="-1" strike="noStrike">
                <a:solidFill>
                  <a:srgbClr val="ffffff"/>
                </a:solidFill>
                <a:latin typeface="Arial"/>
              </a:rPr>
              <a:t>STATUT JURIDIQUE DE L’ENTREPRISE (suite)</a:t>
            </a:r>
            <a:endParaRPr b="0" lang="fr-FR" sz="3200" spc="-1" strike="noStrike">
              <a:solidFill>
                <a:srgbClr val="000000"/>
              </a:solidFill>
              <a:latin typeface="Calibri"/>
            </a:endParaRPr>
          </a:p>
        </p:txBody>
      </p:sp>
      <p:sp>
        <p:nvSpPr>
          <p:cNvPr id="384" name="PlaceHolder 2"/>
          <p:cNvSpPr>
            <a:spLocks noGrp="1"/>
          </p:cNvSpPr>
          <p:nvPr>
            <p:ph/>
          </p:nvPr>
        </p:nvSpPr>
        <p:spPr>
          <a:xfrm>
            <a:off x="0" y="404640"/>
            <a:ext cx="9143640" cy="6624360"/>
          </a:xfrm>
          <a:prstGeom prst="rect">
            <a:avLst/>
          </a:prstGeom>
          <a:noFill/>
          <a:ln w="0">
            <a:noFill/>
          </a:ln>
        </p:spPr>
        <p:txBody>
          <a:bodyPr numCol="1" spcCol="0" anchor="t">
            <a:noAutofit/>
          </a:bodyPr>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400" spc="-1" strike="noStrike">
                <a:solidFill>
                  <a:srgbClr val="333333"/>
                </a:solidFill>
                <a:latin typeface="Arial"/>
              </a:rPr>
              <a:t>En Afrique francophone, le statut juridique des sociétés est défini par les règles de l’OHADA (Organisation pour l’Harmonisation en Afrique du Droit des Affaires), qui regroupe les 14 pays de la zone franc CFA, plus le Comores et la Guinée Conakry.</a:t>
            </a:r>
            <a:endParaRPr b="0" lang="fr-FR" sz="2400" spc="-1" strike="noStrike">
              <a:solidFill>
                <a:srgbClr val="000000"/>
              </a:solidFill>
              <a:latin typeface="Calibri"/>
            </a:endParaRPr>
          </a:p>
          <a:p>
            <a:pPr indent="0" algn="just">
              <a:lnSpc>
                <a:spcPct val="90000"/>
              </a:lnSpc>
              <a:spcBef>
                <a:spcPts val="751"/>
              </a:spcBef>
              <a:buNone/>
              <a:tabLst>
                <a:tab algn="l" pos="0"/>
              </a:tabLst>
            </a:pPr>
            <a:endParaRPr b="0" lang="fr-FR" sz="2400" spc="-1" strike="noStrike">
              <a:solidFill>
                <a:srgbClr val="000000"/>
              </a:solidFill>
              <a:latin typeface="Calibri"/>
            </a:endParaRPr>
          </a:p>
          <a:p>
            <a:pPr indent="0" algn="just">
              <a:lnSpc>
                <a:spcPct val="90000"/>
              </a:lnSpc>
              <a:spcBef>
                <a:spcPts val="751"/>
              </a:spcBef>
              <a:buNone/>
              <a:tabLst>
                <a:tab algn="l" pos="0"/>
              </a:tabLst>
            </a:pPr>
            <a:r>
              <a:rPr b="0" lang="fr-FR" sz="2400" spc="-1" strike="noStrike">
                <a:solidFill>
                  <a:srgbClr val="333333"/>
                </a:solidFill>
                <a:latin typeface="Arial"/>
              </a:rPr>
              <a:t>La réglementation de l’OHADA préconise </a:t>
            </a:r>
            <a:r>
              <a:rPr b="1" lang="fr-FR" sz="2400" spc="-1" strike="noStrike">
                <a:solidFill>
                  <a:srgbClr val="333333"/>
                </a:solidFill>
                <a:latin typeface="Arial"/>
              </a:rPr>
              <a:t>8 formes de statuts juridiques</a:t>
            </a:r>
            <a:r>
              <a:rPr b="0" lang="fr-FR" sz="2400" spc="-1" strike="noStrike">
                <a:solidFill>
                  <a:srgbClr val="333333"/>
                </a:solidFill>
                <a:latin typeface="Arial"/>
              </a:rPr>
              <a:t>. </a:t>
            </a:r>
            <a:endParaRPr b="0" lang="fr-FR" sz="2400" spc="-1" strike="noStrike">
              <a:solidFill>
                <a:srgbClr val="000000"/>
              </a:solidFill>
              <a:latin typeface="Calibri"/>
            </a:endParaRPr>
          </a:p>
          <a:p>
            <a:pPr indent="0" algn="just">
              <a:lnSpc>
                <a:spcPct val="90000"/>
              </a:lnSpc>
              <a:spcBef>
                <a:spcPts val="751"/>
              </a:spcBef>
              <a:buNone/>
              <a:tabLst>
                <a:tab algn="l" pos="0"/>
              </a:tabLst>
            </a:pPr>
            <a:endParaRPr b="0" lang="fr-FR" sz="2400" spc="-1" strike="noStrike">
              <a:solidFill>
                <a:srgbClr val="000000"/>
              </a:solidFill>
              <a:latin typeface="Calibri"/>
            </a:endParaRPr>
          </a:p>
          <a:p>
            <a:pPr indent="0" algn="just">
              <a:lnSpc>
                <a:spcPct val="90000"/>
              </a:lnSpc>
              <a:spcBef>
                <a:spcPts val="751"/>
              </a:spcBef>
              <a:buNone/>
              <a:tabLst>
                <a:tab algn="l" pos="0"/>
              </a:tabLst>
            </a:pPr>
            <a:r>
              <a:rPr b="0" lang="fr-FR" sz="2400" spc="-1" strike="noStrike">
                <a:solidFill>
                  <a:srgbClr val="333333"/>
                </a:solidFill>
                <a:latin typeface="Arial"/>
              </a:rPr>
              <a:t>Les 4 statuts juridiques les plus utilisées au Sénégal sont : </a:t>
            </a:r>
            <a:endParaRPr b="0" lang="fr-FR" sz="2400" spc="-1" strike="noStrike">
              <a:solidFill>
                <a:srgbClr val="000000"/>
              </a:solidFill>
              <a:latin typeface="Calibri"/>
            </a:endParaRPr>
          </a:p>
          <a:p>
            <a:pPr marL="457200" indent="-457200" algn="just">
              <a:lnSpc>
                <a:spcPct val="90000"/>
              </a:lnSpc>
              <a:spcBef>
                <a:spcPts val="751"/>
              </a:spcBef>
              <a:buClr>
                <a:srgbClr val="333333"/>
              </a:buClr>
              <a:buFont typeface="Calibri Light"/>
              <a:buAutoNum type="arabicPeriod"/>
              <a:tabLst>
                <a:tab algn="l" pos="0"/>
              </a:tabLst>
            </a:pPr>
            <a:r>
              <a:rPr b="0" lang="fr-FR" sz="2400" spc="-1" strike="noStrike">
                <a:solidFill>
                  <a:srgbClr val="333333"/>
                </a:solidFill>
                <a:latin typeface="Arial"/>
              </a:rPr>
              <a:t>Le groupement d’intérêt économique (GIE)</a:t>
            </a:r>
            <a:endParaRPr b="0" lang="fr-FR" sz="2400" spc="-1" strike="noStrike">
              <a:solidFill>
                <a:srgbClr val="000000"/>
              </a:solidFill>
              <a:latin typeface="Calibri"/>
            </a:endParaRPr>
          </a:p>
          <a:p>
            <a:pPr marL="457200" indent="-457200" algn="just">
              <a:lnSpc>
                <a:spcPct val="90000"/>
              </a:lnSpc>
              <a:spcBef>
                <a:spcPts val="751"/>
              </a:spcBef>
              <a:buClr>
                <a:srgbClr val="333333"/>
              </a:buClr>
              <a:buFont typeface="Calibri Light"/>
              <a:buAutoNum type="arabicPeriod"/>
              <a:tabLst>
                <a:tab algn="l" pos="0"/>
              </a:tabLst>
            </a:pPr>
            <a:r>
              <a:rPr b="0" lang="fr-FR" sz="2400" spc="-1" strike="noStrike">
                <a:solidFill>
                  <a:srgbClr val="333333"/>
                </a:solidFill>
                <a:latin typeface="Arial"/>
              </a:rPr>
              <a:t>L’entreprise individuelle</a:t>
            </a:r>
            <a:endParaRPr b="0" lang="fr-FR" sz="2400" spc="-1" strike="noStrike">
              <a:solidFill>
                <a:srgbClr val="000000"/>
              </a:solidFill>
              <a:latin typeface="Calibri"/>
            </a:endParaRPr>
          </a:p>
          <a:p>
            <a:pPr marL="457200" indent="-457200" algn="just">
              <a:lnSpc>
                <a:spcPct val="90000"/>
              </a:lnSpc>
              <a:spcBef>
                <a:spcPts val="751"/>
              </a:spcBef>
              <a:buClr>
                <a:srgbClr val="333333"/>
              </a:buClr>
              <a:buFont typeface="Calibri Light"/>
              <a:buAutoNum type="arabicPeriod"/>
              <a:tabLst>
                <a:tab algn="l" pos="0"/>
              </a:tabLst>
            </a:pPr>
            <a:r>
              <a:rPr b="0" lang="fr-FR" sz="2400" spc="-1" strike="noStrike">
                <a:solidFill>
                  <a:srgbClr val="333333"/>
                </a:solidFill>
                <a:latin typeface="Arial"/>
              </a:rPr>
              <a:t>La société à responsabilité limitée (SARL)</a:t>
            </a:r>
            <a:endParaRPr b="0" lang="fr-FR" sz="2400" spc="-1" strike="noStrike">
              <a:solidFill>
                <a:srgbClr val="000000"/>
              </a:solidFill>
              <a:latin typeface="Calibri"/>
            </a:endParaRPr>
          </a:p>
          <a:p>
            <a:pPr marL="457200" indent="-457200" algn="just">
              <a:lnSpc>
                <a:spcPct val="90000"/>
              </a:lnSpc>
              <a:spcBef>
                <a:spcPts val="751"/>
              </a:spcBef>
              <a:buClr>
                <a:srgbClr val="333333"/>
              </a:buClr>
              <a:buFont typeface="Calibri Light"/>
              <a:buAutoNum type="arabicPeriod"/>
              <a:tabLst>
                <a:tab algn="l" pos="0"/>
              </a:tabLst>
            </a:pPr>
            <a:r>
              <a:rPr b="0" lang="fr-FR" sz="2400" spc="-1" strike="noStrike">
                <a:solidFill>
                  <a:srgbClr val="333333"/>
                </a:solidFill>
                <a:latin typeface="Arial"/>
              </a:rPr>
              <a:t>La société anonyme (SA)</a:t>
            </a:r>
            <a:endParaRPr b="0" lang="fr-FR"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19080" y="765000"/>
            <a:ext cx="8838720" cy="2591280"/>
          </a:xfrm>
          <a:prstGeom prst="rect">
            <a:avLst/>
          </a:prstGeom>
          <a:noFill/>
          <a:ln w="0">
            <a:noFill/>
          </a:ln>
        </p:spPr>
        <p:txBody>
          <a:bodyPr numCol="1" spcCol="0" anchor="ctr">
            <a:noAutofit/>
          </a:bodyPr>
          <a:p>
            <a:pPr indent="0" algn="just">
              <a:lnSpc>
                <a:spcPct val="90000"/>
              </a:lnSpc>
              <a:buNone/>
            </a:pPr>
            <a:r>
              <a:rPr b="0" lang="fr-FR" sz="2800" spc="-1" strike="noStrike">
                <a:solidFill>
                  <a:srgbClr val="000000"/>
                </a:solidFill>
                <a:latin typeface="Calibri Light"/>
              </a:rPr>
              <a:t>Chaque année, environ </a:t>
            </a:r>
            <a:r>
              <a:rPr b="1" lang="fr-FR" sz="2800" spc="-1" strike="noStrike">
                <a:solidFill>
                  <a:srgbClr val="ff0000"/>
                </a:solidFill>
                <a:latin typeface="Calibri Light"/>
              </a:rPr>
              <a:t>200 000 nouveaux demandeurs d’emplois </a:t>
            </a:r>
            <a:r>
              <a:rPr b="1" lang="fr-FR" sz="2800" spc="-1" strike="noStrike">
                <a:solidFill>
                  <a:srgbClr val="000000"/>
                </a:solidFill>
                <a:latin typeface="Calibri Light"/>
              </a:rPr>
              <a:t>arrivent sur le marché du travail</a:t>
            </a:r>
            <a:r>
              <a:rPr b="0" lang="fr-FR" sz="2800" spc="-1" strike="noStrike">
                <a:solidFill>
                  <a:srgbClr val="000000"/>
                </a:solidFill>
                <a:latin typeface="Calibri Light"/>
              </a:rPr>
              <a:t>,</a:t>
            </a:r>
            <a:br>
              <a:rPr sz="2800"/>
            </a:br>
            <a:br>
              <a:rPr sz="2800"/>
            </a:br>
            <a:r>
              <a:rPr b="0" lang="fr-FR" sz="2800" spc="-1" strike="noStrike">
                <a:solidFill>
                  <a:srgbClr val="000000"/>
                </a:solidFill>
                <a:latin typeface="Calibri Light"/>
              </a:rPr>
              <a:t>Alors que </a:t>
            </a:r>
            <a:r>
              <a:rPr b="1" lang="fr-FR" sz="2800" spc="-1" strike="noStrike">
                <a:solidFill>
                  <a:srgbClr val="000000"/>
                </a:solidFill>
                <a:latin typeface="Calibri Light"/>
              </a:rPr>
              <a:t>l’offre est estimée à environ </a:t>
            </a:r>
            <a:r>
              <a:rPr b="1" lang="fr-FR" sz="2800" spc="-1" strike="noStrike">
                <a:solidFill>
                  <a:srgbClr val="ff0000"/>
                </a:solidFill>
                <a:latin typeface="Calibri Light"/>
              </a:rPr>
              <a:t>30 000 nouveaux emplois</a:t>
            </a:r>
            <a:r>
              <a:rPr b="1" lang="fr-FR" sz="2800" spc="-1" strike="noStrike">
                <a:solidFill>
                  <a:srgbClr val="000000"/>
                </a:solidFill>
                <a:latin typeface="Calibri Light"/>
              </a:rPr>
              <a:t> par année </a:t>
            </a:r>
            <a:r>
              <a:rPr b="0" lang="fr-FR" sz="2800" spc="-1" strike="noStrike">
                <a:solidFill>
                  <a:srgbClr val="000000"/>
                </a:solidFill>
                <a:latin typeface="Calibri Light"/>
              </a:rPr>
              <a:t>(ANSD, 2016).</a:t>
            </a:r>
            <a:endParaRPr b="0" lang="fr-FR" sz="2800" spc="-1" strike="noStrike">
              <a:solidFill>
                <a:srgbClr val="000000"/>
              </a:solidFill>
              <a:latin typeface="Calibri"/>
            </a:endParaRPr>
          </a:p>
        </p:txBody>
      </p:sp>
      <p:sp>
        <p:nvSpPr>
          <p:cNvPr id="145" name="Titre 1"/>
          <p:cNvSpPr/>
          <p:nvPr/>
        </p:nvSpPr>
        <p:spPr>
          <a:xfrm>
            <a:off x="324000" y="-61920"/>
            <a:ext cx="8640360" cy="91548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pPr>
            <a:r>
              <a:rPr b="1" lang="fr-FR" sz="3600" spc="-1" strike="noStrike">
                <a:solidFill>
                  <a:srgbClr val="ff0000"/>
                </a:solidFill>
                <a:latin typeface="Calibri Light"/>
              </a:rPr>
              <a:t>CAS DU SENEGAL : LES RAISONS D’AVOIR PEUR</a:t>
            </a:r>
            <a:endParaRPr b="0" lang="fr-FR" sz="3600" spc="-1" strike="noStrike">
              <a:solidFill>
                <a:srgbClr val="000000"/>
              </a:solidFill>
              <a:latin typeface="Arial"/>
            </a:endParaRPr>
          </a:p>
        </p:txBody>
      </p:sp>
      <p:pic>
        <p:nvPicPr>
          <p:cNvPr id="146" name="Picture 2" descr="Tête De Peur Jeune Employé Africain En T-shirt Blanc Tenue Main Sur Sa Tête  Et Criant Avec Le Regard Horrifié, Ouvrant La Bouche Largement. Sentiment  Mâle Noir Peur Ou Stressé. Le Langage"/>
          <p:cNvPicPr/>
          <p:nvPr/>
        </p:nvPicPr>
        <p:blipFill>
          <a:blip r:embed="rId1"/>
          <a:stretch/>
        </p:blipFill>
        <p:spPr>
          <a:xfrm>
            <a:off x="2510640" y="3645000"/>
            <a:ext cx="4122360" cy="274284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85" name="Tableau 1"/>
          <p:cNvGraphicFramePr/>
          <p:nvPr/>
        </p:nvGraphicFramePr>
        <p:xfrm>
          <a:off x="0" y="620640"/>
          <a:ext cx="9143640" cy="5553360"/>
        </p:xfrm>
        <a:graphic>
          <a:graphicData uri="http://schemas.openxmlformats.org/drawingml/2006/table">
            <a:tbl>
              <a:tblPr/>
              <a:tblGrid>
                <a:gridCol w="1478160"/>
                <a:gridCol w="1731600"/>
                <a:gridCol w="1865880"/>
                <a:gridCol w="1873440"/>
                <a:gridCol w="2194200"/>
              </a:tblGrid>
              <a:tr h="376200">
                <a:tc>
                  <a:txBody>
                    <a:bodyPr lIns="49680" rIns="49680" tIns="0" bIns="0" anchor="ctr">
                      <a:noAutofit/>
                    </a:bodyPr>
                    <a:p>
                      <a:pPr algn="ctr">
                        <a:lnSpc>
                          <a:spcPct val="107000"/>
                        </a:lnSpc>
                        <a:spcAft>
                          <a:spcPts val="799"/>
                        </a:spcAft>
                      </a:pPr>
                      <a:r>
                        <a:rPr b="1" lang="fr-FR" sz="1400" spc="-1" strike="noStrike">
                          <a:solidFill>
                            <a:srgbClr val="000000"/>
                          </a:solidFill>
                          <a:latin typeface="Arial"/>
                        </a:rPr>
                        <a:t>Statut Juridique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1" lang="fr-FR" sz="1400" spc="-1" strike="noStrike">
                          <a:solidFill>
                            <a:srgbClr val="000000"/>
                          </a:solidFill>
                          <a:latin typeface="Arial"/>
                        </a:rPr>
                        <a:t>Entreprise Individuelle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1" lang="fr-FR" sz="1400" spc="-1" strike="noStrike">
                          <a:solidFill>
                            <a:srgbClr val="000000"/>
                          </a:solidFill>
                          <a:latin typeface="Arial"/>
                        </a:rPr>
                        <a:t>G.I.E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1" lang="fr-FR" sz="1400" spc="-1" strike="noStrike">
                          <a:solidFill>
                            <a:srgbClr val="000000"/>
                          </a:solidFill>
                          <a:latin typeface="Arial"/>
                        </a:rPr>
                        <a:t>S.A.R.L</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1" lang="fr-FR" sz="1400" spc="-1" strike="noStrike">
                          <a:solidFill>
                            <a:srgbClr val="000000"/>
                          </a:solidFill>
                          <a:latin typeface="Arial"/>
                        </a:rPr>
                        <a:t>SA</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54960">
                <a:tc>
                  <a:txBody>
                    <a:bodyPr lIns="49680" rIns="49680" tIns="0" bIns="0" anchor="ctr">
                      <a:noAutofit/>
                    </a:bodyPr>
                    <a:p>
                      <a:pPr algn="just">
                        <a:lnSpc>
                          <a:spcPct val="107000"/>
                        </a:lnSpc>
                        <a:spcAft>
                          <a:spcPts val="799"/>
                        </a:spcAft>
                      </a:pPr>
                      <a:r>
                        <a:rPr b="1" lang="fr-FR" sz="1400" spc="-1" strike="noStrike">
                          <a:solidFill>
                            <a:srgbClr val="000000"/>
                          </a:solidFill>
                          <a:latin typeface="Arial"/>
                        </a:rPr>
                        <a:t>Nbre minimum d’associés</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1</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2</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1</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1</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723600">
                <a:tc>
                  <a:txBody>
                    <a:bodyPr lIns="49680" rIns="49680" tIns="0" bIns="0" anchor="ctr">
                      <a:noAutofit/>
                    </a:bodyPr>
                    <a:p>
                      <a:pPr algn="just">
                        <a:lnSpc>
                          <a:spcPct val="107000"/>
                        </a:lnSpc>
                        <a:spcAft>
                          <a:spcPts val="799"/>
                        </a:spcAft>
                      </a:pPr>
                      <a:r>
                        <a:rPr b="1" lang="fr-FR" sz="1400" spc="-1" strike="noStrike">
                          <a:solidFill>
                            <a:srgbClr val="000000"/>
                          </a:solidFill>
                          <a:latin typeface="Arial"/>
                        </a:rPr>
                        <a:t>Capital minimum de démarrage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0 Fcfa</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0 Fcfa</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100.000 CFA minimum à libérer intégralement à la constitution</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10.000.000 CFA minimum; libération du ¼ à la constitution et du solde dans les 3 ans</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54960">
                <a:tc>
                  <a:txBody>
                    <a:bodyPr lIns="49680" rIns="49680" tIns="0" bIns="0" anchor="ctr">
                      <a:noAutofit/>
                    </a:bodyPr>
                    <a:p>
                      <a:pPr algn="just">
                        <a:lnSpc>
                          <a:spcPct val="107000"/>
                        </a:lnSpc>
                        <a:spcAft>
                          <a:spcPts val="799"/>
                        </a:spcAft>
                      </a:pPr>
                      <a:r>
                        <a:rPr b="1" lang="fr-FR" sz="1400" spc="-1" strike="noStrike">
                          <a:solidFill>
                            <a:srgbClr val="000000"/>
                          </a:solidFill>
                          <a:latin typeface="Arial"/>
                        </a:rPr>
                        <a:t>Crédibilité auprès des tiers</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Très faible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Faible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Importante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Très importante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39280">
                <a:tc>
                  <a:txBody>
                    <a:bodyPr lIns="49680" rIns="49680" tIns="0" bIns="0" anchor="ctr">
                      <a:noAutofit/>
                    </a:bodyPr>
                    <a:p>
                      <a:pPr algn="just">
                        <a:lnSpc>
                          <a:spcPct val="107000"/>
                        </a:lnSpc>
                        <a:spcAft>
                          <a:spcPts val="799"/>
                        </a:spcAft>
                      </a:pPr>
                      <a:r>
                        <a:rPr b="1" lang="fr-FR" sz="1400" spc="-1" strike="noStrike">
                          <a:solidFill>
                            <a:srgbClr val="000000"/>
                          </a:solidFill>
                          <a:latin typeface="Arial"/>
                        </a:rPr>
                        <a:t>Responsabilité associée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Illimitée (élargie aux biens personnels de l’entrepreneur)</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Illimitée et solidaire </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Limitée aux apports</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Limitée aux apports</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6200">
                <a:tc>
                  <a:txBody>
                    <a:bodyPr lIns="49680" rIns="49680" tIns="0" bIns="0" anchor="ctr">
                      <a:noAutofit/>
                    </a:bodyPr>
                    <a:p>
                      <a:pPr algn="just">
                        <a:lnSpc>
                          <a:spcPct val="107000"/>
                        </a:lnSpc>
                        <a:spcAft>
                          <a:spcPts val="799"/>
                        </a:spcAft>
                      </a:pPr>
                      <a:r>
                        <a:rPr b="1" lang="fr-FR" sz="1400" spc="-1" strike="noStrike">
                          <a:solidFill>
                            <a:srgbClr val="000000"/>
                          </a:solidFill>
                          <a:latin typeface="Arial"/>
                        </a:rPr>
                        <a:t>Commissaires au compte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Sans</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Sans</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Pas obligatoire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Obligatoire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276200">
                <a:tc>
                  <a:txBody>
                    <a:bodyPr lIns="49680" rIns="49680" tIns="0" bIns="0" anchor="ctr">
                      <a:noAutofit/>
                    </a:bodyPr>
                    <a:p>
                      <a:pPr algn="just">
                        <a:lnSpc>
                          <a:spcPct val="107000"/>
                        </a:lnSpc>
                        <a:spcAft>
                          <a:spcPts val="799"/>
                        </a:spcAft>
                      </a:pPr>
                      <a:r>
                        <a:rPr b="1" lang="fr-FR" sz="1400" spc="-1" strike="noStrike">
                          <a:solidFill>
                            <a:srgbClr val="000000"/>
                          </a:solidFill>
                          <a:latin typeface="Arial"/>
                        </a:rPr>
                        <a:t>Impôt sur le bénéfice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Contribution Globale Unique jusqu’à 50 millions de CA pour les services et les commerces de marchandises </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Contribution Globale Unique jusqu’à 50 millions de CA pour les services et les commerces de marchandises </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Impôt sur les sociétés 30% du bénéfice net</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Impôt sur les sociétés 30% du bénéfice net</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723600">
                <a:tc>
                  <a:txBody>
                    <a:bodyPr lIns="49680" rIns="49680" tIns="0" bIns="0" anchor="ctr">
                      <a:noAutofit/>
                    </a:bodyPr>
                    <a:p>
                      <a:pPr algn="just">
                        <a:lnSpc>
                          <a:spcPct val="107000"/>
                        </a:lnSpc>
                        <a:spcAft>
                          <a:spcPts val="799"/>
                        </a:spcAft>
                      </a:pPr>
                      <a:r>
                        <a:rPr b="1" lang="fr-FR" sz="1400" spc="-1" strike="noStrike">
                          <a:solidFill>
                            <a:srgbClr val="000000"/>
                          </a:solidFill>
                          <a:latin typeface="Arial"/>
                        </a:rPr>
                        <a:t>Impôt minimum forfaitaire</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0</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0</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0,5% du chiffre d’affaires avec un minimum de 500 000 et un maximum de               5 000 000</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9680" rIns="49680" tIns="0" bIns="0" anchor="ctr">
                      <a:noAutofit/>
                    </a:bodyPr>
                    <a:p>
                      <a:pPr algn="ctr">
                        <a:lnSpc>
                          <a:spcPct val="107000"/>
                        </a:lnSpc>
                        <a:spcAft>
                          <a:spcPts val="799"/>
                        </a:spcAft>
                      </a:pPr>
                      <a:r>
                        <a:rPr b="0" lang="fr-FR" sz="1400" spc="-1" strike="noStrike">
                          <a:solidFill>
                            <a:srgbClr val="000000"/>
                          </a:solidFill>
                          <a:latin typeface="Arial"/>
                        </a:rPr>
                        <a:t>0,5% du chiffre d’affaires avec un minimum de 500 000 et un maximum de               5 000 000</a:t>
                      </a:r>
                      <a:endParaRPr b="0" lang="fr-FR" sz="1400" spc="-1" strike="noStrike">
                        <a:solidFill>
                          <a:srgbClr val="000000"/>
                        </a:solidFill>
                        <a:latin typeface="Arial"/>
                      </a:endParaRPr>
                    </a:p>
                  </a:txBody>
                  <a:tcPr anchor="ctr" marL="49680" marR="496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386" name="ZoneTexte 2"/>
          <p:cNvSpPr/>
          <p:nvPr/>
        </p:nvSpPr>
        <p:spPr>
          <a:xfrm>
            <a:off x="0" y="-69120"/>
            <a:ext cx="9143640" cy="39456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000" spc="-1" strike="noStrike">
                <a:solidFill>
                  <a:srgbClr val="ffffff"/>
                </a:solidFill>
                <a:latin typeface="Arial"/>
              </a:rPr>
              <a:t>CARACTERISQUES DES FORMES D’ENTREPRISES</a:t>
            </a:r>
            <a:endParaRPr b="0" lang="fr-FR"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87" name="Tableau 1"/>
          <p:cNvGraphicFramePr/>
          <p:nvPr/>
        </p:nvGraphicFramePr>
        <p:xfrm>
          <a:off x="0" y="331200"/>
          <a:ext cx="9143640" cy="6664680"/>
        </p:xfrm>
        <a:graphic>
          <a:graphicData uri="http://schemas.openxmlformats.org/drawingml/2006/table">
            <a:tbl>
              <a:tblPr/>
              <a:tblGrid>
                <a:gridCol w="1043280"/>
                <a:gridCol w="3888360"/>
                <a:gridCol w="4211640"/>
              </a:tblGrid>
              <a:tr h="418320">
                <a:tc>
                  <a:txBody>
                    <a:bodyPr lIns="41400" rIns="41400" tIns="0" bIns="0" anchor="ctr">
                      <a:noAutofit/>
                    </a:bodyPr>
                    <a:p>
                      <a:pPr algn="ctr">
                        <a:lnSpc>
                          <a:spcPct val="107000"/>
                        </a:lnSpc>
                        <a:spcAft>
                          <a:spcPts val="799"/>
                        </a:spcAft>
                      </a:pPr>
                      <a:r>
                        <a:rPr b="1" lang="fr-FR" sz="1200" spc="-1" strike="noStrike">
                          <a:solidFill>
                            <a:srgbClr val="000000"/>
                          </a:solidFill>
                          <a:latin typeface="Arial"/>
                        </a:rPr>
                        <a:t>Statut Juridique</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1400" rIns="41400" tIns="0" bIns="0" anchor="ctr">
                      <a:noAutofit/>
                    </a:bodyPr>
                    <a:p>
                      <a:pPr algn="ctr">
                        <a:lnSpc>
                          <a:spcPct val="107000"/>
                        </a:lnSpc>
                        <a:spcAft>
                          <a:spcPts val="799"/>
                        </a:spcAft>
                      </a:pPr>
                      <a:r>
                        <a:rPr b="1" lang="fr-FR" sz="1200" spc="-1" strike="noStrike">
                          <a:solidFill>
                            <a:srgbClr val="000000"/>
                          </a:solidFill>
                          <a:latin typeface="Arial"/>
                        </a:rPr>
                        <a:t>Avantages </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1400" rIns="41400" tIns="0" bIns="0" anchor="ctr">
                      <a:noAutofit/>
                    </a:bodyPr>
                    <a:p>
                      <a:pPr algn="ctr">
                        <a:lnSpc>
                          <a:spcPct val="107000"/>
                        </a:lnSpc>
                        <a:spcAft>
                          <a:spcPts val="799"/>
                        </a:spcAft>
                      </a:pPr>
                      <a:r>
                        <a:rPr b="1" lang="fr-FR" sz="1200" spc="-1" strike="noStrike">
                          <a:solidFill>
                            <a:srgbClr val="000000"/>
                          </a:solidFill>
                          <a:latin typeface="Arial"/>
                        </a:rPr>
                        <a:t>Inconvénients</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852480">
                <a:tc>
                  <a:txBody>
                    <a:bodyPr lIns="41400" rIns="41400" tIns="0" bIns="0" anchor="ctr">
                      <a:noAutofit/>
                    </a:bodyPr>
                    <a:p>
                      <a:pPr>
                        <a:lnSpc>
                          <a:spcPct val="107000"/>
                        </a:lnSpc>
                        <a:spcAft>
                          <a:spcPts val="799"/>
                        </a:spcAft>
                      </a:pPr>
                      <a:r>
                        <a:rPr b="1" lang="fr-FR" sz="1200" spc="-1" strike="noStrike">
                          <a:solidFill>
                            <a:srgbClr val="000000"/>
                          </a:solidFill>
                          <a:latin typeface="Arial"/>
                        </a:rPr>
                        <a:t>Entreprise Individuelle</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1400" rIns="41400" tIns="0" bIns="0" anchor="ctr">
                      <a:noAutofit/>
                    </a:bodyPr>
                    <a:p>
                      <a:pPr marL="343080" indent="-343080" algn="just">
                        <a:lnSpc>
                          <a:spcPct val="107000"/>
                        </a:lnSpc>
                        <a:buClr>
                          <a:srgbClr val="000000"/>
                        </a:buClr>
                        <a:buFont typeface="Symbol"/>
                        <a:buChar char=""/>
                      </a:pPr>
                      <a:r>
                        <a:rPr b="0" lang="fr-FR" sz="1200" spc="-1" strike="noStrike">
                          <a:solidFill>
                            <a:srgbClr val="000000"/>
                          </a:solidFill>
                          <a:latin typeface="Arial"/>
                        </a:rPr>
                        <a:t>Aucun capital minimum exigé pour le démarrage </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Formalités de constitution rapides et simplifiées </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Coût de constitution assez faible </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Régime fiscal forfaitaire, incitatif et très souple.</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1400" rIns="41400" tIns="0" bIns="0" anchor="ctr">
                      <a:noAutofit/>
                    </a:bodyPr>
                    <a:p>
                      <a:pPr marL="343080" indent="-343080" algn="just">
                        <a:lnSpc>
                          <a:spcPct val="107000"/>
                        </a:lnSpc>
                        <a:spcAft>
                          <a:spcPts val="799"/>
                        </a:spcAft>
                        <a:buClr>
                          <a:srgbClr val="000000"/>
                        </a:buClr>
                        <a:buFont typeface="Symbol"/>
                        <a:buChar char=""/>
                      </a:pPr>
                      <a:r>
                        <a:rPr b="0" lang="fr-FR" sz="1200" spc="-1" strike="noStrike">
                          <a:solidFill>
                            <a:srgbClr val="000000"/>
                          </a:solidFill>
                          <a:latin typeface="Arial"/>
                        </a:rPr>
                        <a:t>Responsabilité illimitée de l’entrepreneur. En cas de faillite, le patrimoine de l’entrepreneur est engagé · Faible crédibilité vis-à-vis des partenaires : banques, fournisseurs, clients… · Accès difficile au crédit</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504080">
                <a:tc>
                  <a:txBody>
                    <a:bodyPr lIns="41400" rIns="41400" tIns="0" bIns="0" anchor="ctr">
                      <a:noAutofit/>
                    </a:bodyPr>
                    <a:p>
                      <a:pPr>
                        <a:lnSpc>
                          <a:spcPct val="107000"/>
                        </a:lnSpc>
                        <a:spcAft>
                          <a:spcPts val="799"/>
                        </a:spcAft>
                      </a:pPr>
                      <a:r>
                        <a:rPr b="1" lang="fr-FR" sz="1200" spc="-1" strike="noStrike">
                          <a:solidFill>
                            <a:srgbClr val="000000"/>
                          </a:solidFill>
                          <a:latin typeface="Arial"/>
                        </a:rPr>
                        <a:t>G.I.E</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1400" rIns="41400" tIns="0" bIns="0" anchor="ctr">
                      <a:noAutofit/>
                    </a:bodyPr>
                    <a:p>
                      <a:pPr marL="343080" indent="-343080" algn="just">
                        <a:lnSpc>
                          <a:spcPct val="107000"/>
                        </a:lnSpc>
                        <a:buClr>
                          <a:srgbClr val="000000"/>
                        </a:buClr>
                        <a:buFont typeface="Symbol"/>
                        <a:buChar char=""/>
                      </a:pPr>
                      <a:r>
                        <a:rPr b="0" lang="fr-FR" sz="1200" spc="-1" strike="noStrike">
                          <a:solidFill>
                            <a:srgbClr val="000000"/>
                          </a:solidFill>
                          <a:latin typeface="Arial"/>
                        </a:rPr>
                        <a:t>Le GIE peut être créé sans capital de départ </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Les formalités de constitution assez souples </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Flexibilité dans l’organisation et le fonctionnement </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Régime fiscal forfaitaire, incitatif et très souple</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1400" rIns="41400" tIns="0" bIns="0" anchor="ctr">
                      <a:noAutofit/>
                    </a:bodyPr>
                    <a:p>
                      <a:pPr marL="343080" indent="-343080" algn="just">
                        <a:lnSpc>
                          <a:spcPct val="107000"/>
                        </a:lnSpc>
                        <a:buClr>
                          <a:srgbClr val="000000"/>
                        </a:buClr>
                        <a:buFont typeface="Symbol"/>
                        <a:buChar char=""/>
                      </a:pPr>
                      <a:r>
                        <a:rPr b="0" lang="fr-FR" sz="1200" spc="-1" strike="noStrike">
                          <a:solidFill>
                            <a:srgbClr val="000000"/>
                          </a:solidFill>
                          <a:latin typeface="Arial"/>
                        </a:rPr>
                        <a:t>Le GIE a pour but exclusif de mettre en œuvre, pour une durée déterminée, tous les moyens propres à faciliter ou à développer l’activité économique de ses membres, à améliorer ou accroître les résultats de cette activité </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Faible crédibilité vis-à-vis des tiers, surtout des banques </a:t>
                      </a:r>
                      <a:endParaRPr b="0" lang="fr-FR" sz="1200" spc="-1" strike="noStrike">
                        <a:solidFill>
                          <a:srgbClr val="000000"/>
                        </a:solidFill>
                        <a:latin typeface="Arial"/>
                      </a:endParaRPr>
                    </a:p>
                    <a:p>
                      <a:pPr marL="343080" indent="-343080" algn="just">
                        <a:lnSpc>
                          <a:spcPct val="107000"/>
                        </a:lnSpc>
                        <a:spcAft>
                          <a:spcPts val="799"/>
                        </a:spcAft>
                        <a:buClr>
                          <a:srgbClr val="000000"/>
                        </a:buClr>
                        <a:buFont typeface="Symbol"/>
                        <a:buChar char=""/>
                      </a:pPr>
                      <a:r>
                        <a:rPr b="0" lang="fr-FR" sz="1200" spc="-1" strike="noStrike">
                          <a:solidFill>
                            <a:srgbClr val="000000"/>
                          </a:solidFill>
                          <a:latin typeface="Arial"/>
                        </a:rPr>
                        <a:t>Les membres du GIE sont solidairement responsables des dettes du GIE</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2155320">
                <a:tc>
                  <a:txBody>
                    <a:bodyPr lIns="41400" rIns="41400" tIns="0" bIns="0" anchor="ctr">
                      <a:noAutofit/>
                    </a:bodyPr>
                    <a:p>
                      <a:pPr>
                        <a:lnSpc>
                          <a:spcPct val="107000"/>
                        </a:lnSpc>
                        <a:spcAft>
                          <a:spcPts val="799"/>
                        </a:spcAft>
                      </a:pPr>
                      <a:r>
                        <a:rPr b="1" lang="fr-FR" sz="1200" spc="-1" strike="noStrike">
                          <a:solidFill>
                            <a:srgbClr val="000000"/>
                          </a:solidFill>
                          <a:latin typeface="Arial"/>
                        </a:rPr>
                        <a:t>S.A.R.L</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1400" rIns="41400" tIns="0" bIns="0" anchor="ctr">
                      <a:noAutofit/>
                    </a:bodyPr>
                    <a:p>
                      <a:pPr marL="343080" indent="-343080" algn="just">
                        <a:lnSpc>
                          <a:spcPct val="107000"/>
                        </a:lnSpc>
                        <a:buClr>
                          <a:srgbClr val="000000"/>
                        </a:buClr>
                        <a:buFont typeface="Symbol"/>
                        <a:buChar char=""/>
                      </a:pPr>
                      <a:r>
                        <a:rPr b="0" lang="fr-FR" sz="1200" spc="-1" strike="noStrike">
                          <a:solidFill>
                            <a:srgbClr val="000000"/>
                          </a:solidFill>
                          <a:latin typeface="Arial"/>
                        </a:rPr>
                        <a:t>Capital minimum exigé pas trop important 100 000 FCFA  </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Responsabilité limitée : les associés ne sont responsables qu’à concurrence de leurs apports ; </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Les associés ont la possibilité d’assurer un contrôle étroit de l’accès de nouveaux associés au capital de la société </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La société pourra continuer d’exister en cas de décès de l’un des associés ou du gérant (si le contraire n’est pas stipulé dans les statuts)</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1400" rIns="41400" tIns="0" bIns="0" anchor="ctr">
                      <a:noAutofit/>
                    </a:bodyPr>
                    <a:p>
                      <a:pPr marL="343080" indent="-343080" algn="just">
                        <a:lnSpc>
                          <a:spcPct val="107000"/>
                        </a:lnSpc>
                        <a:buClr>
                          <a:srgbClr val="000000"/>
                        </a:buClr>
                        <a:buFont typeface="Symbol"/>
                        <a:buChar char=""/>
                      </a:pPr>
                      <a:r>
                        <a:rPr b="0" lang="fr-FR" sz="1200" spc="-1" strike="noStrike">
                          <a:solidFill>
                            <a:srgbClr val="000000"/>
                          </a:solidFill>
                          <a:latin typeface="Arial"/>
                        </a:rPr>
                        <a:t>Le capital minimum exigé bloque certaines initiatives Obligation de passer par un notaire pour les actes constitutifs (statuts, déclaration de conformité...) </a:t>
                      </a:r>
                      <a:endParaRPr b="0" lang="fr-FR" sz="1200" spc="-1" strike="noStrike">
                        <a:solidFill>
                          <a:srgbClr val="000000"/>
                        </a:solidFill>
                        <a:latin typeface="Arial"/>
                      </a:endParaRPr>
                    </a:p>
                    <a:p>
                      <a:pPr marL="343080" indent="-343080" algn="just">
                        <a:lnSpc>
                          <a:spcPct val="107000"/>
                        </a:lnSpc>
                        <a:spcAft>
                          <a:spcPts val="799"/>
                        </a:spcAft>
                        <a:buClr>
                          <a:srgbClr val="000000"/>
                        </a:buClr>
                        <a:buFont typeface="Symbol"/>
                        <a:buChar char=""/>
                      </a:pPr>
                      <a:r>
                        <a:rPr b="0" lang="fr-FR" sz="1200" spc="-1" strike="noStrike">
                          <a:solidFill>
                            <a:srgbClr val="000000"/>
                          </a:solidFill>
                          <a:latin typeface="Arial"/>
                        </a:rPr>
                        <a:t>Les associés peuvent céder librement leurs parts sociales.</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595520">
                <a:tc>
                  <a:txBody>
                    <a:bodyPr lIns="41400" rIns="41400" tIns="0" bIns="0" anchor="ctr">
                      <a:noAutofit/>
                    </a:bodyPr>
                    <a:p>
                      <a:pPr>
                        <a:lnSpc>
                          <a:spcPct val="107000"/>
                        </a:lnSpc>
                        <a:spcAft>
                          <a:spcPts val="799"/>
                        </a:spcAft>
                      </a:pPr>
                      <a:r>
                        <a:rPr b="1" lang="fr-FR" sz="1200" spc="-1" strike="noStrike">
                          <a:solidFill>
                            <a:srgbClr val="000000"/>
                          </a:solidFill>
                          <a:latin typeface="Arial"/>
                        </a:rPr>
                        <a:t>SA</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1400" rIns="41400" tIns="0" bIns="0" anchor="ctr">
                      <a:noAutofit/>
                    </a:bodyPr>
                    <a:p>
                      <a:pPr marL="343080" indent="-343080" algn="just">
                        <a:lnSpc>
                          <a:spcPct val="107000"/>
                        </a:lnSpc>
                        <a:buClr>
                          <a:srgbClr val="000000"/>
                        </a:buClr>
                        <a:buFont typeface="Symbol"/>
                        <a:buChar char=""/>
                      </a:pPr>
                      <a:r>
                        <a:rPr b="0" lang="fr-FR" sz="1200" spc="-1" strike="noStrike">
                          <a:solidFill>
                            <a:srgbClr val="000000"/>
                          </a:solidFill>
                          <a:latin typeface="Arial"/>
                        </a:rPr>
                        <a:t>Très crédible auprès des tiers </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Grande capacité de mobilisation des fonds (la S.A peut faire appel à l’épargne publique) · Le risque limité aux apports</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La possibilité de libérer seulement le quart du capital · La possibilité pour les associés en principe de librement de céder leurs actions</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41400" rIns="41400" tIns="0" bIns="0" anchor="ctr">
                      <a:noAutofit/>
                    </a:bodyPr>
                    <a:p>
                      <a:pPr marL="343080" indent="-343080" algn="just">
                        <a:lnSpc>
                          <a:spcPct val="107000"/>
                        </a:lnSpc>
                        <a:buClr>
                          <a:srgbClr val="000000"/>
                        </a:buClr>
                        <a:buFont typeface="Symbol"/>
                        <a:buChar char=""/>
                      </a:pPr>
                      <a:r>
                        <a:rPr b="0" lang="fr-FR" sz="1200" spc="-1" strike="noStrike">
                          <a:solidFill>
                            <a:srgbClr val="000000"/>
                          </a:solidFill>
                          <a:latin typeface="Arial"/>
                        </a:rPr>
                        <a:t>Le capital social minimum assez élevé</a:t>
                      </a:r>
                      <a:endParaRPr b="0" lang="fr-FR" sz="1200" spc="-1" strike="noStrike">
                        <a:solidFill>
                          <a:srgbClr val="000000"/>
                        </a:solidFill>
                        <a:latin typeface="Arial"/>
                      </a:endParaRPr>
                    </a:p>
                    <a:p>
                      <a:pPr marL="343080" indent="-343080" algn="just">
                        <a:lnSpc>
                          <a:spcPct val="107000"/>
                        </a:lnSpc>
                        <a:buClr>
                          <a:srgbClr val="000000"/>
                        </a:buClr>
                        <a:buFont typeface="Symbol"/>
                        <a:buChar char=""/>
                      </a:pPr>
                      <a:r>
                        <a:rPr b="0" lang="fr-FR" sz="1200" spc="-1" strike="noStrike">
                          <a:solidFill>
                            <a:srgbClr val="000000"/>
                          </a:solidFill>
                          <a:latin typeface="Arial"/>
                        </a:rPr>
                        <a:t>Frais de constitution très élevés</a:t>
                      </a:r>
                      <a:endParaRPr b="0" lang="fr-FR" sz="1200" spc="-1" strike="noStrike">
                        <a:solidFill>
                          <a:srgbClr val="000000"/>
                        </a:solidFill>
                        <a:latin typeface="Arial"/>
                      </a:endParaRPr>
                    </a:p>
                    <a:p>
                      <a:pPr marL="343080" indent="-343080" algn="just">
                        <a:lnSpc>
                          <a:spcPct val="107000"/>
                        </a:lnSpc>
                        <a:spcAft>
                          <a:spcPts val="799"/>
                        </a:spcAft>
                        <a:buClr>
                          <a:srgbClr val="000000"/>
                        </a:buClr>
                        <a:buFont typeface="Symbol"/>
                        <a:buChar char=""/>
                      </a:pPr>
                      <a:r>
                        <a:rPr b="0" lang="fr-FR" sz="1200" spc="-1" strike="noStrike">
                          <a:solidFill>
                            <a:srgbClr val="000000"/>
                          </a:solidFill>
                          <a:latin typeface="Arial"/>
                        </a:rPr>
                        <a:t>Système d’administration très lourde (CA, commissaires aux comptes…) pour les nouvelles sociétés</a:t>
                      </a:r>
                      <a:endParaRPr b="0" lang="fr-FR" sz="1200" spc="-1" strike="noStrike">
                        <a:solidFill>
                          <a:srgbClr val="000000"/>
                        </a:solidFill>
                        <a:latin typeface="Arial"/>
                      </a:endParaRPr>
                    </a:p>
                  </a:txBody>
                  <a:tcPr anchor="ctr" marL="41400" marR="41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388" name="ZoneTexte 2"/>
          <p:cNvSpPr/>
          <p:nvPr/>
        </p:nvSpPr>
        <p:spPr>
          <a:xfrm>
            <a:off x="0" y="-69120"/>
            <a:ext cx="9143640" cy="39456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000" spc="-1" strike="noStrike">
                <a:solidFill>
                  <a:srgbClr val="ffffff"/>
                </a:solidFill>
                <a:latin typeface="Arial"/>
              </a:rPr>
              <a:t>AVANTAGES ET INCONVENIENTS DES FORMES D’ENTREPRISES</a:t>
            </a:r>
            <a:endParaRPr b="0" lang="fr-FR"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Rectangle 3"/>
          <p:cNvSpPr/>
          <p:nvPr/>
        </p:nvSpPr>
        <p:spPr>
          <a:xfrm>
            <a:off x="0" y="548640"/>
            <a:ext cx="9143640" cy="6309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r>
              <a:rPr b="1" lang="fr-FR" sz="2400" spc="-1" strike="noStrike" u="sng">
                <a:solidFill>
                  <a:srgbClr val="000000"/>
                </a:solidFill>
                <a:uFillTx/>
                <a:latin typeface="Arial"/>
              </a:rPr>
              <a:t>Les formalités obligatoires</a:t>
            </a:r>
            <a:r>
              <a:rPr b="1" lang="fr-FR" sz="2400" spc="-1" strike="noStrike">
                <a:solidFill>
                  <a:srgbClr val="000000"/>
                </a:solidFill>
                <a:latin typeface="Arial"/>
              </a:rPr>
              <a:t> : </a:t>
            </a:r>
            <a:r>
              <a:rPr b="0" lang="fr-FR" sz="2400" spc="-1" strike="noStrike">
                <a:solidFill>
                  <a:srgbClr val="000000"/>
                </a:solidFill>
                <a:latin typeface="Arial"/>
              </a:rPr>
              <a:t>sont au nombre de 8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Casier judicaire (pour le Gérant) ; les étrangers doivent, en sus, fournir le casier judicaire du pays d’origine ou tout autre document équivalent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Actes notariés (pour les sociétés)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Constitution du Capital auprès du Notaire ou à la Banque (pour les sociétés)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Enregistrement des statuts (pour les sociétés et les GIE)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Immatriculation au Registre de Commerce et du Crédit Mobilier (RCCM)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Immatriculation au NINEA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Déclaration d’Etablissement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Publication au journal d’annonce légale (pour les sociétés).</a:t>
            </a:r>
            <a:endParaRPr b="0" lang="fr-FR" sz="2400" spc="-1" strike="noStrike">
              <a:solidFill>
                <a:srgbClr val="000000"/>
              </a:solidFill>
              <a:latin typeface="Arial"/>
            </a:endParaRPr>
          </a:p>
        </p:txBody>
      </p:sp>
      <p:sp>
        <p:nvSpPr>
          <p:cNvPr id="390" name="ZoneTexte 4"/>
          <p:cNvSpPr/>
          <p:nvPr/>
        </p:nvSpPr>
        <p:spPr>
          <a:xfrm>
            <a:off x="0" y="-36000"/>
            <a:ext cx="9143640" cy="5770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3200" spc="-1" strike="noStrike">
                <a:solidFill>
                  <a:srgbClr val="ffffff"/>
                </a:solidFill>
                <a:latin typeface="Arial"/>
              </a:rPr>
              <a:t>Formalités de constitutions des sociétés</a:t>
            </a:r>
            <a:endParaRPr b="0" lang="fr-FR" sz="32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359" dur="indefinite" restart="never" nodeType="tmRoot">
          <p:childTnLst>
            <p:seq>
              <p:cTn id="360" dur="indefinite" nodeType="mainSeq">
                <p:childTnLst>
                  <p:par>
                    <p:cTn id="361" nodeType="clickEffect" fill="hold">
                      <p:stCondLst>
                        <p:cond delay="0"/>
                      </p:stCondLst>
                      <p:childTnLst>
                        <p:par>
                          <p:cTn id="362" nodeType="withEffect" fill="hold">
                            <p:stCondLst>
                              <p:cond delay="0"/>
                            </p:stCondLst>
                            <p:childTnLst>
                              <p:par>
                                <p:cTn id="363" nodeType="withEffect" fill="hold" presetClass="entr" presetID="1">
                                  <p:stCondLst>
                                    <p:cond delay="0"/>
                                  </p:stCondLst>
                                  <p:childTnLst>
                                    <p:set>
                                      <p:cBhvr>
                                        <p:cTn id="364" dur="1" fill="hold">
                                          <p:stCondLst>
                                            <p:cond delay="0"/>
                                          </p:stCondLst>
                                        </p:cTn>
                                        <p:tgtEl>
                                          <p:spTgt spid="389">
                                            <p:txEl>
                                              <p:pRg st="0" end="0"/>
                                            </p:txEl>
                                          </p:spTgt>
                                        </p:tgtEl>
                                        <p:attrNameLst>
                                          <p:attrName>style.visibility</p:attrName>
                                        </p:attrNameLst>
                                      </p:cBhvr>
                                      <p:to>
                                        <p:strVal val="visible"/>
                                      </p:to>
                                    </p:set>
                                  </p:childTnLst>
                                </p:cTn>
                              </p:par>
                              <p:par>
                                <p:cTn id="365" nodeType="withEffect" fill="hold" presetClass="entr" presetID="1">
                                  <p:stCondLst>
                                    <p:cond delay="0"/>
                                  </p:stCondLst>
                                  <p:childTnLst>
                                    <p:set>
                                      <p:cBhvr>
                                        <p:cTn id="366" dur="1" fill="hold">
                                          <p:stCondLst>
                                            <p:cond delay="0"/>
                                          </p:stCondLst>
                                        </p:cTn>
                                        <p:tgtEl>
                                          <p:spTgt spid="389">
                                            <p:txEl>
                                              <p:pRg st="1" end="1"/>
                                            </p:txEl>
                                          </p:spTgt>
                                        </p:tgtEl>
                                        <p:attrNameLst>
                                          <p:attrName>style.visibility</p:attrName>
                                        </p:attrNameLst>
                                      </p:cBhvr>
                                      <p:to>
                                        <p:strVal val="visible"/>
                                      </p:to>
                                    </p:set>
                                  </p:childTnLst>
                                </p:cTn>
                              </p:par>
                              <p:par>
                                <p:cTn id="367" nodeType="withEffect" fill="hold" presetClass="entr" presetID="1">
                                  <p:stCondLst>
                                    <p:cond delay="0"/>
                                  </p:stCondLst>
                                  <p:childTnLst>
                                    <p:set>
                                      <p:cBhvr>
                                        <p:cTn id="368" dur="1" fill="hold">
                                          <p:stCondLst>
                                            <p:cond delay="0"/>
                                          </p:stCondLst>
                                        </p:cTn>
                                        <p:tgtEl>
                                          <p:spTgt spid="389">
                                            <p:txEl>
                                              <p:pRg st="2" end="2"/>
                                            </p:txEl>
                                          </p:spTgt>
                                        </p:tgtEl>
                                        <p:attrNameLst>
                                          <p:attrName>style.visibility</p:attrName>
                                        </p:attrNameLst>
                                      </p:cBhvr>
                                      <p:to>
                                        <p:strVal val="visible"/>
                                      </p:to>
                                    </p:set>
                                  </p:childTnLst>
                                </p:cTn>
                              </p:par>
                              <p:par>
                                <p:cTn id="369" nodeType="withEffect" fill="hold" presetClass="entr" presetID="1">
                                  <p:stCondLst>
                                    <p:cond delay="0"/>
                                  </p:stCondLst>
                                  <p:childTnLst>
                                    <p:set>
                                      <p:cBhvr>
                                        <p:cTn id="370" dur="1" fill="hold">
                                          <p:stCondLst>
                                            <p:cond delay="0"/>
                                          </p:stCondLst>
                                        </p:cTn>
                                        <p:tgtEl>
                                          <p:spTgt spid="389">
                                            <p:txEl>
                                              <p:pRg st="3" end="3"/>
                                            </p:txEl>
                                          </p:spTgt>
                                        </p:tgtEl>
                                        <p:attrNameLst>
                                          <p:attrName>style.visibility</p:attrName>
                                        </p:attrNameLst>
                                      </p:cBhvr>
                                      <p:to>
                                        <p:strVal val="visible"/>
                                      </p:to>
                                    </p:set>
                                  </p:childTnLst>
                                </p:cTn>
                              </p:par>
                              <p:par>
                                <p:cTn id="371" nodeType="withEffect" fill="hold" presetClass="entr" presetID="1">
                                  <p:stCondLst>
                                    <p:cond delay="0"/>
                                  </p:stCondLst>
                                  <p:childTnLst>
                                    <p:set>
                                      <p:cBhvr>
                                        <p:cTn id="372" dur="1" fill="hold">
                                          <p:stCondLst>
                                            <p:cond delay="0"/>
                                          </p:stCondLst>
                                        </p:cTn>
                                        <p:tgtEl>
                                          <p:spTgt spid="389">
                                            <p:txEl>
                                              <p:pRg st="4" end="4"/>
                                            </p:txEl>
                                          </p:spTgt>
                                        </p:tgtEl>
                                        <p:attrNameLst>
                                          <p:attrName>style.visibility</p:attrName>
                                        </p:attrNameLst>
                                      </p:cBhvr>
                                      <p:to>
                                        <p:strVal val="visible"/>
                                      </p:to>
                                    </p:set>
                                  </p:childTnLst>
                                </p:cTn>
                              </p:par>
                              <p:par>
                                <p:cTn id="373" nodeType="withEffect" fill="hold" presetClass="entr" presetID="1">
                                  <p:stCondLst>
                                    <p:cond delay="0"/>
                                  </p:stCondLst>
                                  <p:childTnLst>
                                    <p:set>
                                      <p:cBhvr>
                                        <p:cTn id="374" dur="1" fill="hold">
                                          <p:stCondLst>
                                            <p:cond delay="0"/>
                                          </p:stCondLst>
                                        </p:cTn>
                                        <p:tgtEl>
                                          <p:spTgt spid="389">
                                            <p:txEl>
                                              <p:pRg st="5" end="5"/>
                                            </p:txEl>
                                          </p:spTgt>
                                        </p:tgtEl>
                                        <p:attrNameLst>
                                          <p:attrName>style.visibility</p:attrName>
                                        </p:attrNameLst>
                                      </p:cBhvr>
                                      <p:to>
                                        <p:strVal val="visible"/>
                                      </p:to>
                                    </p:set>
                                  </p:childTnLst>
                                </p:cTn>
                              </p:par>
                              <p:par>
                                <p:cTn id="375" nodeType="withEffect" fill="hold" presetClass="entr" presetID="1">
                                  <p:stCondLst>
                                    <p:cond delay="0"/>
                                  </p:stCondLst>
                                  <p:childTnLst>
                                    <p:set>
                                      <p:cBhvr>
                                        <p:cTn id="376" dur="1" fill="hold">
                                          <p:stCondLst>
                                            <p:cond delay="0"/>
                                          </p:stCondLst>
                                        </p:cTn>
                                        <p:tgtEl>
                                          <p:spTgt spid="389">
                                            <p:txEl>
                                              <p:pRg st="6" end="6"/>
                                            </p:txEl>
                                          </p:spTgt>
                                        </p:tgtEl>
                                        <p:attrNameLst>
                                          <p:attrName>style.visibility</p:attrName>
                                        </p:attrNameLst>
                                      </p:cBhvr>
                                      <p:to>
                                        <p:strVal val="visible"/>
                                      </p:to>
                                    </p:set>
                                  </p:childTnLst>
                                </p:cTn>
                              </p:par>
                              <p:par>
                                <p:cTn id="377" nodeType="withEffect" fill="hold" presetClass="entr" presetID="1">
                                  <p:stCondLst>
                                    <p:cond delay="0"/>
                                  </p:stCondLst>
                                  <p:childTnLst>
                                    <p:set>
                                      <p:cBhvr>
                                        <p:cTn id="378" dur="1" fill="hold">
                                          <p:stCondLst>
                                            <p:cond delay="0"/>
                                          </p:stCondLst>
                                        </p:cTn>
                                        <p:tgtEl>
                                          <p:spTgt spid="389">
                                            <p:txEl>
                                              <p:pRg st="7" end="7"/>
                                            </p:txEl>
                                          </p:spTgt>
                                        </p:tgtEl>
                                        <p:attrNameLst>
                                          <p:attrName>style.visibility</p:attrName>
                                        </p:attrNameLst>
                                      </p:cBhvr>
                                      <p:to>
                                        <p:strVal val="visible"/>
                                      </p:to>
                                    </p:set>
                                  </p:childTnLst>
                                </p:cTn>
                              </p:par>
                              <p:par>
                                <p:cTn id="379" nodeType="withEffect" fill="hold" presetClass="entr" presetID="1">
                                  <p:stCondLst>
                                    <p:cond delay="0"/>
                                  </p:stCondLst>
                                  <p:childTnLst>
                                    <p:set>
                                      <p:cBhvr>
                                        <p:cTn id="380" dur="1" fill="hold">
                                          <p:stCondLst>
                                            <p:cond delay="0"/>
                                          </p:stCondLst>
                                        </p:cTn>
                                        <p:tgtEl>
                                          <p:spTgt spid="38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Rectangle 3"/>
          <p:cNvSpPr/>
          <p:nvPr/>
        </p:nvSpPr>
        <p:spPr>
          <a:xfrm>
            <a:off x="0" y="548640"/>
            <a:ext cx="4427640" cy="6083280"/>
          </a:xfrm>
          <a:prstGeom prst="rect">
            <a:avLst/>
          </a:prstGeom>
          <a:solidFill>
            <a:schemeClr val="accent2">
              <a:lumMod val="20000"/>
              <a:lumOff val="80000"/>
            </a:schemeClr>
          </a:solidFill>
          <a:ln w="0">
            <a:no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r>
              <a:rPr b="0" lang="fr-FR" sz="2400" spc="-1" strike="noStrike">
                <a:solidFill>
                  <a:srgbClr val="000000"/>
                </a:solidFill>
                <a:latin typeface="Arial"/>
              </a:rPr>
              <a:t>Les </a:t>
            </a:r>
            <a:r>
              <a:rPr b="0" lang="fr-FR" sz="2400" spc="-1" strike="noStrike" u="sng">
                <a:solidFill>
                  <a:srgbClr val="000000"/>
                </a:solidFill>
                <a:uFillTx/>
                <a:latin typeface="Arial"/>
              </a:rPr>
              <a:t>pièces à fournir </a:t>
            </a:r>
            <a:r>
              <a:rPr b="0" lang="fr-FR" sz="2400" spc="-1" strike="noStrike">
                <a:solidFill>
                  <a:srgbClr val="000000"/>
                </a:solidFill>
                <a:latin typeface="Arial"/>
              </a:rPr>
              <a:t>sont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02 copies de la carte d’identité nationale ou du passeport (pour les étrangers)</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extrait du casier judiciaire</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casier judiciaire du pays d’origine pour les étrangers</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certificat de résidence</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certificat de mariage (le cas échéant)</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02 timbres fiscaux de 2000 fcfa et 01 de 1000 fcfa.</a:t>
            </a:r>
            <a:endParaRPr b="0" lang="fr-FR" sz="2400" spc="-1" strike="noStrike">
              <a:solidFill>
                <a:srgbClr val="000000"/>
              </a:solidFill>
              <a:latin typeface="Arial"/>
            </a:endParaRPr>
          </a:p>
        </p:txBody>
      </p:sp>
      <p:sp>
        <p:nvSpPr>
          <p:cNvPr id="392" name="Rectangle 3"/>
          <p:cNvSpPr/>
          <p:nvPr/>
        </p:nvSpPr>
        <p:spPr>
          <a:xfrm>
            <a:off x="4428000" y="548640"/>
            <a:ext cx="4644000" cy="608328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r>
              <a:rPr b="0" lang="fr-FR" sz="2400" spc="-1" strike="noStrike">
                <a:solidFill>
                  <a:srgbClr val="000000"/>
                </a:solidFill>
                <a:latin typeface="Arial"/>
              </a:rPr>
              <a:t>Les </a:t>
            </a:r>
            <a:r>
              <a:rPr b="0" lang="fr-FR" sz="2400" spc="-1" strike="noStrike" u="sng">
                <a:solidFill>
                  <a:srgbClr val="000000"/>
                </a:solidFill>
                <a:uFillTx/>
                <a:latin typeface="Arial"/>
              </a:rPr>
              <a:t>frais de constitution </a:t>
            </a:r>
            <a:r>
              <a:rPr b="0" lang="fr-FR" sz="2400" spc="-1" strike="noStrike">
                <a:solidFill>
                  <a:srgbClr val="000000"/>
                </a:solidFill>
                <a:latin typeface="Arial"/>
              </a:rPr>
              <a:t>sont de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10.000 fcfa, frais de greffe pour les entreprises individuelles sans nom commercial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25 000 fcfa pour les entreprises individuelles avec nom commercial dont</a:t>
            </a:r>
            <a:endParaRPr b="0" lang="fr-FR" sz="2400" spc="-1" strike="noStrike">
              <a:solidFill>
                <a:srgbClr val="000000"/>
              </a:solidFill>
              <a:latin typeface="Arial"/>
            </a:endParaRPr>
          </a:p>
          <a:p>
            <a:pPr lvl="1" marL="743040" indent="-285840">
              <a:lnSpc>
                <a:spcPct val="100000"/>
              </a:lnSpc>
              <a:spcBef>
                <a:spcPts val="479"/>
              </a:spcBef>
              <a:buClr>
                <a:srgbClr val="000000"/>
              </a:buClr>
              <a:buSzPct val="75000"/>
              <a:buFont typeface="Symbol" charset="2"/>
              <a:buChar char=""/>
              <a:tabLst>
                <a:tab algn="l" pos="0"/>
              </a:tabLst>
            </a:pPr>
            <a:r>
              <a:rPr b="0" lang="fr-FR" sz="2400" spc="-1" strike="noStrike">
                <a:solidFill>
                  <a:srgbClr val="000000"/>
                </a:solidFill>
                <a:latin typeface="Arial"/>
              </a:rPr>
              <a:t>10 000 Fcfa pour l’enregistrement du nom commercial auprès de l’Organisation Africaine de la Propriété Intellectuelle ;</a:t>
            </a:r>
            <a:endParaRPr b="0" lang="fr-FR" sz="2400" spc="-1" strike="noStrike">
              <a:solidFill>
                <a:srgbClr val="000000"/>
              </a:solidFill>
              <a:latin typeface="Arial"/>
            </a:endParaRPr>
          </a:p>
          <a:p>
            <a:pPr lvl="1" marL="743040" indent="-285840">
              <a:lnSpc>
                <a:spcPct val="100000"/>
              </a:lnSpc>
              <a:spcBef>
                <a:spcPts val="479"/>
              </a:spcBef>
              <a:buClr>
                <a:srgbClr val="000000"/>
              </a:buClr>
              <a:buSzPct val="75000"/>
              <a:buFont typeface="Symbol" charset="2"/>
              <a:buChar char=""/>
              <a:tabLst>
                <a:tab algn="l" pos="0"/>
              </a:tabLst>
            </a:pPr>
            <a:r>
              <a:rPr b="0" lang="fr-FR" sz="2400" spc="-1" strike="noStrike">
                <a:solidFill>
                  <a:srgbClr val="000000"/>
                </a:solidFill>
                <a:latin typeface="Arial"/>
              </a:rPr>
              <a:t>15000 Fcfa pour les frais de greffe</a:t>
            </a:r>
            <a:endParaRPr b="0" lang="fr-FR" sz="2400" spc="-1" strike="noStrike">
              <a:solidFill>
                <a:srgbClr val="000000"/>
              </a:solidFill>
              <a:latin typeface="Arial"/>
            </a:endParaRPr>
          </a:p>
        </p:txBody>
      </p:sp>
      <p:sp>
        <p:nvSpPr>
          <p:cNvPr id="393" name="ZoneTexte 1"/>
          <p:cNvSpPr/>
          <p:nvPr/>
        </p:nvSpPr>
        <p:spPr>
          <a:xfrm>
            <a:off x="0" y="-36000"/>
            <a:ext cx="9143640" cy="5770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3200" spc="-1" strike="noStrike">
                <a:solidFill>
                  <a:srgbClr val="ffffff"/>
                </a:solidFill>
                <a:latin typeface="Arial"/>
              </a:rPr>
              <a:t>Entreprise Individuelle</a:t>
            </a:r>
            <a:endParaRPr b="0" lang="fr-FR" sz="32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381" dur="indefinite" restart="never" nodeType="tmRoot">
          <p:childTnLst>
            <p:seq>
              <p:cTn id="382" dur="indefinite" nodeType="mainSeq">
                <p:childTnLst>
                  <p:par>
                    <p:cTn id="383" nodeType="clickEffect" fill="hold">
                      <p:stCondLst>
                        <p:cond delay="0"/>
                      </p:stCondLst>
                      <p:childTnLst>
                        <p:par>
                          <p:cTn id="384" nodeType="withEffect" fill="hold">
                            <p:stCondLst>
                              <p:cond delay="0"/>
                            </p:stCondLst>
                            <p:childTnLst>
                              <p:par>
                                <p:cTn id="385" nodeType="withEffect" fill="hold" presetClass="entr" presetID="1">
                                  <p:stCondLst>
                                    <p:cond delay="0"/>
                                  </p:stCondLst>
                                  <p:childTnLst>
                                    <p:set>
                                      <p:cBhvr>
                                        <p:cTn id="386" dur="1" fill="hold">
                                          <p:stCondLst>
                                            <p:cond delay="0"/>
                                          </p:stCondLst>
                                        </p:cTn>
                                        <p:tgtEl>
                                          <p:spTgt spid="391">
                                            <p:txEl>
                                              <p:pRg st="0" end="0"/>
                                            </p:txEl>
                                          </p:spTgt>
                                        </p:tgtEl>
                                        <p:attrNameLst>
                                          <p:attrName>style.visibility</p:attrName>
                                        </p:attrNameLst>
                                      </p:cBhvr>
                                      <p:to>
                                        <p:strVal val="visible"/>
                                      </p:to>
                                    </p:set>
                                  </p:childTnLst>
                                </p:cTn>
                              </p:par>
                              <p:par>
                                <p:cTn id="387" nodeType="withEffect" fill="hold" presetClass="entr" presetID="1">
                                  <p:stCondLst>
                                    <p:cond delay="0"/>
                                  </p:stCondLst>
                                  <p:childTnLst>
                                    <p:set>
                                      <p:cBhvr>
                                        <p:cTn id="388" dur="1" fill="hold">
                                          <p:stCondLst>
                                            <p:cond delay="0"/>
                                          </p:stCondLst>
                                        </p:cTn>
                                        <p:tgtEl>
                                          <p:spTgt spid="391">
                                            <p:txEl>
                                              <p:pRg st="1" end="1"/>
                                            </p:txEl>
                                          </p:spTgt>
                                        </p:tgtEl>
                                        <p:attrNameLst>
                                          <p:attrName>style.visibility</p:attrName>
                                        </p:attrNameLst>
                                      </p:cBhvr>
                                      <p:to>
                                        <p:strVal val="visible"/>
                                      </p:to>
                                    </p:set>
                                  </p:childTnLst>
                                </p:cTn>
                              </p:par>
                              <p:par>
                                <p:cTn id="389" nodeType="withEffect" fill="hold" presetClass="entr" presetID="1">
                                  <p:stCondLst>
                                    <p:cond delay="0"/>
                                  </p:stCondLst>
                                  <p:childTnLst>
                                    <p:set>
                                      <p:cBhvr>
                                        <p:cTn id="390" dur="1" fill="hold">
                                          <p:stCondLst>
                                            <p:cond delay="0"/>
                                          </p:stCondLst>
                                        </p:cTn>
                                        <p:tgtEl>
                                          <p:spTgt spid="391">
                                            <p:txEl>
                                              <p:pRg st="2" end="2"/>
                                            </p:txEl>
                                          </p:spTgt>
                                        </p:tgtEl>
                                        <p:attrNameLst>
                                          <p:attrName>style.visibility</p:attrName>
                                        </p:attrNameLst>
                                      </p:cBhvr>
                                      <p:to>
                                        <p:strVal val="visible"/>
                                      </p:to>
                                    </p:set>
                                  </p:childTnLst>
                                </p:cTn>
                              </p:par>
                              <p:par>
                                <p:cTn id="391" nodeType="withEffect" fill="hold" presetClass="entr" presetID="1">
                                  <p:stCondLst>
                                    <p:cond delay="0"/>
                                  </p:stCondLst>
                                  <p:childTnLst>
                                    <p:set>
                                      <p:cBhvr>
                                        <p:cTn id="392" dur="1" fill="hold">
                                          <p:stCondLst>
                                            <p:cond delay="0"/>
                                          </p:stCondLst>
                                        </p:cTn>
                                        <p:tgtEl>
                                          <p:spTgt spid="391">
                                            <p:txEl>
                                              <p:pRg st="3" end="3"/>
                                            </p:txEl>
                                          </p:spTgt>
                                        </p:tgtEl>
                                        <p:attrNameLst>
                                          <p:attrName>style.visibility</p:attrName>
                                        </p:attrNameLst>
                                      </p:cBhvr>
                                      <p:to>
                                        <p:strVal val="visible"/>
                                      </p:to>
                                    </p:set>
                                  </p:childTnLst>
                                </p:cTn>
                              </p:par>
                              <p:par>
                                <p:cTn id="393" nodeType="withEffect" fill="hold" presetClass="entr" presetID="1">
                                  <p:stCondLst>
                                    <p:cond delay="0"/>
                                  </p:stCondLst>
                                  <p:childTnLst>
                                    <p:set>
                                      <p:cBhvr>
                                        <p:cTn id="394" dur="1" fill="hold">
                                          <p:stCondLst>
                                            <p:cond delay="0"/>
                                          </p:stCondLst>
                                        </p:cTn>
                                        <p:tgtEl>
                                          <p:spTgt spid="391">
                                            <p:txEl>
                                              <p:pRg st="4" end="4"/>
                                            </p:txEl>
                                          </p:spTgt>
                                        </p:tgtEl>
                                        <p:attrNameLst>
                                          <p:attrName>style.visibility</p:attrName>
                                        </p:attrNameLst>
                                      </p:cBhvr>
                                      <p:to>
                                        <p:strVal val="visible"/>
                                      </p:to>
                                    </p:set>
                                  </p:childTnLst>
                                </p:cTn>
                              </p:par>
                              <p:par>
                                <p:cTn id="395" nodeType="withEffect" fill="hold" presetClass="entr" presetID="1">
                                  <p:stCondLst>
                                    <p:cond delay="0"/>
                                  </p:stCondLst>
                                  <p:childTnLst>
                                    <p:set>
                                      <p:cBhvr>
                                        <p:cTn id="396" dur="1" fill="hold">
                                          <p:stCondLst>
                                            <p:cond delay="0"/>
                                          </p:stCondLst>
                                        </p:cTn>
                                        <p:tgtEl>
                                          <p:spTgt spid="391">
                                            <p:txEl>
                                              <p:pRg st="5" end="5"/>
                                            </p:txEl>
                                          </p:spTgt>
                                        </p:tgtEl>
                                        <p:attrNameLst>
                                          <p:attrName>style.visibility</p:attrName>
                                        </p:attrNameLst>
                                      </p:cBhvr>
                                      <p:to>
                                        <p:strVal val="visible"/>
                                      </p:to>
                                    </p:set>
                                  </p:childTnLst>
                                </p:cTn>
                              </p:par>
                              <p:par>
                                <p:cTn id="397" nodeType="withEffect" fill="hold" presetClass="entr" presetID="1">
                                  <p:stCondLst>
                                    <p:cond delay="0"/>
                                  </p:stCondLst>
                                  <p:childTnLst>
                                    <p:set>
                                      <p:cBhvr>
                                        <p:cTn id="398" dur="1" fill="hold">
                                          <p:stCondLst>
                                            <p:cond delay="0"/>
                                          </p:stCondLst>
                                        </p:cTn>
                                        <p:tgtEl>
                                          <p:spTgt spid="391">
                                            <p:txEl>
                                              <p:pRg st="6" end="6"/>
                                            </p:txEl>
                                          </p:spTgt>
                                        </p:tgtEl>
                                        <p:attrNameLst>
                                          <p:attrName>style.visibility</p:attrName>
                                        </p:attrNameLst>
                                      </p:cBhvr>
                                      <p:to>
                                        <p:strVal val="visible"/>
                                      </p:to>
                                    </p:set>
                                  </p:childTnLst>
                                </p:cTn>
                              </p:par>
                              <p:par>
                                <p:cTn id="399" nodeType="withEffect" fill="hold" presetClass="entr" presetID="1">
                                  <p:stCondLst>
                                    <p:cond delay="0"/>
                                  </p:stCondLst>
                                  <p:childTnLst>
                                    <p:set>
                                      <p:cBhvr>
                                        <p:cTn id="400" dur="1" fill="hold">
                                          <p:stCondLst>
                                            <p:cond delay="0"/>
                                          </p:stCondLst>
                                        </p:cTn>
                                        <p:tgtEl>
                                          <p:spTgt spid="392">
                                            <p:txEl>
                                              <p:pRg st="0" end="0"/>
                                            </p:txEl>
                                          </p:spTgt>
                                        </p:tgtEl>
                                        <p:attrNameLst>
                                          <p:attrName>style.visibility</p:attrName>
                                        </p:attrNameLst>
                                      </p:cBhvr>
                                      <p:to>
                                        <p:strVal val="visible"/>
                                      </p:to>
                                    </p:set>
                                  </p:childTnLst>
                                </p:cTn>
                              </p:par>
                              <p:par>
                                <p:cTn id="401" nodeType="withEffect" fill="hold" presetClass="entr" presetID="1">
                                  <p:stCondLst>
                                    <p:cond delay="0"/>
                                  </p:stCondLst>
                                  <p:childTnLst>
                                    <p:set>
                                      <p:cBhvr>
                                        <p:cTn id="402" dur="1" fill="hold">
                                          <p:stCondLst>
                                            <p:cond delay="0"/>
                                          </p:stCondLst>
                                        </p:cTn>
                                        <p:tgtEl>
                                          <p:spTgt spid="392">
                                            <p:txEl>
                                              <p:pRg st="1" end="1"/>
                                            </p:txEl>
                                          </p:spTgt>
                                        </p:tgtEl>
                                        <p:attrNameLst>
                                          <p:attrName>style.visibility</p:attrName>
                                        </p:attrNameLst>
                                      </p:cBhvr>
                                      <p:to>
                                        <p:strVal val="visible"/>
                                      </p:to>
                                    </p:set>
                                  </p:childTnLst>
                                </p:cTn>
                              </p:par>
                              <p:par>
                                <p:cTn id="403" nodeType="withEffect" fill="hold" presetClass="entr" presetID="1">
                                  <p:stCondLst>
                                    <p:cond delay="0"/>
                                  </p:stCondLst>
                                  <p:childTnLst>
                                    <p:set>
                                      <p:cBhvr>
                                        <p:cTn id="404" dur="1" fill="hold">
                                          <p:stCondLst>
                                            <p:cond delay="0"/>
                                          </p:stCondLst>
                                        </p:cTn>
                                        <p:tgtEl>
                                          <p:spTgt spid="392">
                                            <p:txEl>
                                              <p:pRg st="2" end="2"/>
                                            </p:txEl>
                                          </p:spTgt>
                                        </p:tgtEl>
                                        <p:attrNameLst>
                                          <p:attrName>style.visibility</p:attrName>
                                        </p:attrNameLst>
                                      </p:cBhvr>
                                      <p:to>
                                        <p:strVal val="visible"/>
                                      </p:to>
                                    </p:set>
                                  </p:childTnLst>
                                </p:cTn>
                              </p:par>
                              <p:par>
                                <p:cTn id="405" nodeType="withEffect" fill="hold" presetClass="entr" presetID="1">
                                  <p:stCondLst>
                                    <p:cond delay="0"/>
                                  </p:stCondLst>
                                  <p:childTnLst>
                                    <p:set>
                                      <p:cBhvr>
                                        <p:cTn id="406" dur="1" fill="hold">
                                          <p:stCondLst>
                                            <p:cond delay="0"/>
                                          </p:stCondLst>
                                        </p:cTn>
                                        <p:tgtEl>
                                          <p:spTgt spid="392">
                                            <p:txEl>
                                              <p:pRg st="3" end="3"/>
                                            </p:txEl>
                                          </p:spTgt>
                                        </p:tgtEl>
                                        <p:attrNameLst>
                                          <p:attrName>style.visibility</p:attrName>
                                        </p:attrNameLst>
                                      </p:cBhvr>
                                      <p:to>
                                        <p:strVal val="visible"/>
                                      </p:to>
                                    </p:set>
                                  </p:childTnLst>
                                </p:cTn>
                              </p:par>
                              <p:par>
                                <p:cTn id="407" nodeType="withEffect" fill="hold" presetClass="entr" presetID="1">
                                  <p:stCondLst>
                                    <p:cond delay="0"/>
                                  </p:stCondLst>
                                  <p:childTnLst>
                                    <p:set>
                                      <p:cBhvr>
                                        <p:cTn id="408" dur="1" fill="hold">
                                          <p:stCondLst>
                                            <p:cond delay="0"/>
                                          </p:stCondLst>
                                        </p:cTn>
                                        <p:tgtEl>
                                          <p:spTgt spid="39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Rectangle 3"/>
          <p:cNvSpPr/>
          <p:nvPr/>
        </p:nvSpPr>
        <p:spPr>
          <a:xfrm>
            <a:off x="32760" y="558000"/>
            <a:ext cx="4319280" cy="6299640"/>
          </a:xfrm>
          <a:prstGeom prst="rect">
            <a:avLst/>
          </a:prstGeom>
          <a:solidFill>
            <a:schemeClr val="accent4">
              <a:lumMod val="20000"/>
              <a:lumOff val="80000"/>
            </a:schemeClr>
          </a:solidFill>
          <a:ln w="0">
            <a:solidFill>
              <a:srgbClr val="70ad47">
                <a:lumMod val="40000"/>
                <a:lumOff val="60000"/>
              </a:srgbClr>
            </a:solid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endParaRPr b="0" lang="fr-FR" sz="2400" spc="-1" strike="noStrike">
              <a:solidFill>
                <a:srgbClr val="000000"/>
              </a:solidFill>
              <a:latin typeface="Arial"/>
            </a:endParaRPr>
          </a:p>
          <a:p>
            <a:pPr>
              <a:lnSpc>
                <a:spcPct val="100000"/>
              </a:lnSpc>
              <a:spcBef>
                <a:spcPts val="479"/>
              </a:spcBef>
              <a:tabLst>
                <a:tab algn="l" pos="0"/>
              </a:tabLst>
            </a:pPr>
            <a:r>
              <a:rPr b="0" lang="fr-FR" sz="2400" spc="-1" strike="noStrike">
                <a:solidFill>
                  <a:srgbClr val="000000"/>
                </a:solidFill>
                <a:latin typeface="Arial"/>
              </a:rPr>
              <a:t>Les </a:t>
            </a:r>
            <a:r>
              <a:rPr b="0" lang="fr-FR" sz="2400" spc="-1" strike="noStrike" u="sng">
                <a:solidFill>
                  <a:srgbClr val="000000"/>
                </a:solidFill>
                <a:uFillTx/>
                <a:latin typeface="Arial"/>
              </a:rPr>
              <a:t>pièces à fournir </a:t>
            </a:r>
            <a:r>
              <a:rPr b="0" lang="fr-FR" sz="2400" spc="-1" strike="noStrike">
                <a:solidFill>
                  <a:srgbClr val="000000"/>
                </a:solidFill>
                <a:latin typeface="Arial"/>
              </a:rPr>
              <a:t>sont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Casier judiciaire du Gérant</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Casier du pays d’origine (pour les étrangers)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Photocopie de la carte d’identité des associés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Statuts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PV de constitution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Déclaration de conformité.</a:t>
            </a:r>
            <a:endParaRPr b="0" lang="fr-FR" sz="2400" spc="-1" strike="noStrike">
              <a:solidFill>
                <a:srgbClr val="000000"/>
              </a:solidFill>
              <a:latin typeface="Arial"/>
            </a:endParaRPr>
          </a:p>
        </p:txBody>
      </p:sp>
      <p:sp>
        <p:nvSpPr>
          <p:cNvPr id="395" name="Rectangle 3"/>
          <p:cNvSpPr/>
          <p:nvPr/>
        </p:nvSpPr>
        <p:spPr>
          <a:xfrm>
            <a:off x="4352400" y="476640"/>
            <a:ext cx="4758480" cy="6381000"/>
          </a:xfrm>
          <a:prstGeom prst="rect">
            <a:avLst/>
          </a:prstGeom>
          <a:solidFill>
            <a:schemeClr val="accent1">
              <a:lumMod val="20000"/>
              <a:lumOff val="80000"/>
            </a:schemeClr>
          </a:solidFill>
          <a:ln w="0">
            <a:no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endParaRPr b="0" lang="fr-FR" sz="2400" spc="-1" strike="noStrike">
              <a:solidFill>
                <a:srgbClr val="000000"/>
              </a:solidFill>
              <a:latin typeface="Arial"/>
            </a:endParaRPr>
          </a:p>
          <a:p>
            <a:pPr>
              <a:lnSpc>
                <a:spcPct val="100000"/>
              </a:lnSpc>
              <a:spcBef>
                <a:spcPts val="479"/>
              </a:spcBef>
              <a:tabLst>
                <a:tab algn="l" pos="0"/>
              </a:tabLst>
            </a:pPr>
            <a:r>
              <a:rPr b="0" lang="fr-FR" sz="2400" spc="-1" strike="noStrike">
                <a:solidFill>
                  <a:srgbClr val="000000"/>
                </a:solidFill>
                <a:latin typeface="Arial"/>
              </a:rPr>
              <a:t>Les </a:t>
            </a:r>
            <a:r>
              <a:rPr b="0" lang="fr-FR" sz="2400" spc="-1" strike="noStrike" u="sng">
                <a:solidFill>
                  <a:srgbClr val="000000"/>
                </a:solidFill>
                <a:uFillTx/>
                <a:latin typeface="Arial"/>
              </a:rPr>
              <a:t>frais de constitution </a:t>
            </a:r>
            <a:r>
              <a:rPr b="0" lang="fr-FR" sz="2400" spc="-1" strike="noStrike">
                <a:solidFill>
                  <a:srgbClr val="000000"/>
                </a:solidFill>
                <a:latin typeface="Arial"/>
              </a:rPr>
              <a:t>sont de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Des droits d’enregistrement :</a:t>
            </a:r>
            <a:endParaRPr b="0" lang="fr-FR" sz="2400" spc="-1" strike="noStrike">
              <a:solidFill>
                <a:srgbClr val="000000"/>
              </a:solidFill>
              <a:latin typeface="Arial"/>
            </a:endParaRPr>
          </a:p>
          <a:p>
            <a:pPr lvl="1" marL="743040" indent="-285840">
              <a:lnSpc>
                <a:spcPct val="100000"/>
              </a:lnSpc>
              <a:spcBef>
                <a:spcPts val="479"/>
              </a:spcBef>
              <a:buClr>
                <a:srgbClr val="000000"/>
              </a:buClr>
              <a:buSzPct val="75000"/>
              <a:buFont typeface="Symbol" charset="2"/>
              <a:buChar char=""/>
              <a:tabLst>
                <a:tab algn="l" pos="0"/>
              </a:tabLst>
            </a:pPr>
            <a:r>
              <a:rPr b="0" lang="fr-FR" sz="2400" spc="-1" strike="noStrike">
                <a:solidFill>
                  <a:srgbClr val="000000"/>
                </a:solidFill>
                <a:latin typeface="Arial"/>
              </a:rPr>
              <a:t>25 000 fcfa si un Capital de 1 à 10 000 000 ;</a:t>
            </a:r>
            <a:endParaRPr b="0" lang="fr-FR" sz="2400" spc="-1" strike="noStrike">
              <a:solidFill>
                <a:srgbClr val="000000"/>
              </a:solidFill>
              <a:latin typeface="Arial"/>
            </a:endParaRPr>
          </a:p>
          <a:p>
            <a:pPr lvl="1" marL="743040" indent="-285840">
              <a:lnSpc>
                <a:spcPct val="100000"/>
              </a:lnSpc>
              <a:spcBef>
                <a:spcPts val="479"/>
              </a:spcBef>
              <a:buClr>
                <a:srgbClr val="000000"/>
              </a:buClr>
              <a:buSzPct val="75000"/>
              <a:buFont typeface="Symbol" charset="2"/>
              <a:buChar char=""/>
              <a:tabLst>
                <a:tab algn="l" pos="0"/>
              </a:tabLst>
            </a:pPr>
            <a:r>
              <a:rPr b="0" lang="fr-FR" sz="2400" spc="-1" strike="noStrike">
                <a:solidFill>
                  <a:srgbClr val="000000"/>
                </a:solidFill>
                <a:latin typeface="Arial"/>
              </a:rPr>
              <a:t>1% du Capital si celui-ci est supérieur à 10 000 000</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des frais de notaire :</a:t>
            </a:r>
            <a:endParaRPr b="0" lang="fr-FR" sz="2400" spc="-1" strike="noStrike">
              <a:solidFill>
                <a:srgbClr val="000000"/>
              </a:solidFill>
              <a:latin typeface="Arial"/>
            </a:endParaRPr>
          </a:p>
          <a:p>
            <a:pPr lvl="1" marL="743040" indent="-285840">
              <a:lnSpc>
                <a:spcPct val="100000"/>
              </a:lnSpc>
              <a:spcBef>
                <a:spcPts val="479"/>
              </a:spcBef>
              <a:buClr>
                <a:srgbClr val="000000"/>
              </a:buClr>
              <a:buSzPct val="75000"/>
              <a:buFont typeface="Symbol" charset="2"/>
              <a:buChar char=""/>
              <a:tabLst>
                <a:tab algn="l" pos="0"/>
              </a:tabLst>
            </a:pPr>
            <a:r>
              <a:rPr b="0" lang="fr-FR" sz="2400" spc="-1" strike="noStrike">
                <a:solidFill>
                  <a:srgbClr val="000000"/>
                </a:solidFill>
                <a:latin typeface="Arial"/>
              </a:rPr>
              <a:t>SARL, 350 000 fcfa environ</a:t>
            </a:r>
            <a:endParaRPr b="0" lang="fr-FR" sz="2400" spc="-1" strike="noStrike">
              <a:solidFill>
                <a:srgbClr val="000000"/>
              </a:solidFill>
              <a:latin typeface="Arial"/>
            </a:endParaRPr>
          </a:p>
          <a:p>
            <a:pPr lvl="1" marL="743040" indent="-285840">
              <a:lnSpc>
                <a:spcPct val="100000"/>
              </a:lnSpc>
              <a:spcBef>
                <a:spcPts val="479"/>
              </a:spcBef>
              <a:buClr>
                <a:srgbClr val="000000"/>
              </a:buClr>
              <a:buSzPct val="75000"/>
              <a:buFont typeface="Symbol" charset="2"/>
              <a:buChar char=""/>
              <a:tabLst>
                <a:tab algn="l" pos="0"/>
              </a:tabLst>
            </a:pPr>
            <a:r>
              <a:rPr b="0" lang="fr-FR" sz="2400" spc="-1" strike="noStrike">
                <a:solidFill>
                  <a:srgbClr val="000000"/>
                </a:solidFill>
                <a:latin typeface="Arial"/>
              </a:rPr>
              <a:t>SA, 650 000 fcfa approximativement</a:t>
            </a:r>
            <a:endParaRPr b="0" lang="fr-FR" sz="2400" spc="-1" strike="noStrike">
              <a:solidFill>
                <a:srgbClr val="000000"/>
              </a:solidFill>
              <a:latin typeface="Arial"/>
            </a:endParaRPr>
          </a:p>
        </p:txBody>
      </p:sp>
      <p:sp>
        <p:nvSpPr>
          <p:cNvPr id="396" name="ZoneTexte 3"/>
          <p:cNvSpPr/>
          <p:nvPr/>
        </p:nvSpPr>
        <p:spPr>
          <a:xfrm>
            <a:off x="0" y="-26640"/>
            <a:ext cx="9143640" cy="5770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3200" spc="-1" strike="noStrike">
                <a:solidFill>
                  <a:srgbClr val="ffffff"/>
                </a:solidFill>
                <a:latin typeface="Arial"/>
              </a:rPr>
              <a:t>SARL/SA</a:t>
            </a:r>
            <a:endParaRPr b="0" lang="fr-FR" sz="32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409" dur="indefinite" restart="never" nodeType="tmRoot">
          <p:childTnLst>
            <p:seq>
              <p:cTn id="410" dur="indefinite" nodeType="mainSeq">
                <p:childTnLst>
                  <p:par>
                    <p:cTn id="411" nodeType="clickEffect" fill="hold">
                      <p:stCondLst>
                        <p:cond delay="0"/>
                      </p:stCondLst>
                      <p:childTnLst>
                        <p:par>
                          <p:cTn id="412" nodeType="withEffect" fill="hold">
                            <p:stCondLst>
                              <p:cond delay="0"/>
                            </p:stCondLst>
                            <p:childTnLst>
                              <p:par>
                                <p:cTn id="413" nodeType="withEffect" fill="hold" presetClass="entr" presetID="1">
                                  <p:stCondLst>
                                    <p:cond delay="0"/>
                                  </p:stCondLst>
                                  <p:childTnLst>
                                    <p:set>
                                      <p:cBhvr>
                                        <p:cTn id="414" dur="1" fill="hold">
                                          <p:stCondLst>
                                            <p:cond delay="0"/>
                                          </p:stCondLst>
                                        </p:cTn>
                                        <p:tgtEl>
                                          <p:spTgt spid="394">
                                            <p:txEl>
                                              <p:pRg st="1" end="1"/>
                                            </p:txEl>
                                          </p:spTgt>
                                        </p:tgtEl>
                                        <p:attrNameLst>
                                          <p:attrName>style.visibility</p:attrName>
                                        </p:attrNameLst>
                                      </p:cBhvr>
                                      <p:to>
                                        <p:strVal val="visible"/>
                                      </p:to>
                                    </p:set>
                                  </p:childTnLst>
                                </p:cTn>
                              </p:par>
                              <p:par>
                                <p:cTn id="415" nodeType="withEffect" fill="hold" presetClass="entr" presetID="1">
                                  <p:stCondLst>
                                    <p:cond delay="0"/>
                                  </p:stCondLst>
                                  <p:childTnLst>
                                    <p:set>
                                      <p:cBhvr>
                                        <p:cTn id="416" dur="1" fill="hold">
                                          <p:stCondLst>
                                            <p:cond delay="0"/>
                                          </p:stCondLst>
                                        </p:cTn>
                                        <p:tgtEl>
                                          <p:spTgt spid="394">
                                            <p:txEl>
                                              <p:pRg st="2" end="2"/>
                                            </p:txEl>
                                          </p:spTgt>
                                        </p:tgtEl>
                                        <p:attrNameLst>
                                          <p:attrName>style.visibility</p:attrName>
                                        </p:attrNameLst>
                                      </p:cBhvr>
                                      <p:to>
                                        <p:strVal val="visible"/>
                                      </p:to>
                                    </p:set>
                                  </p:childTnLst>
                                </p:cTn>
                              </p:par>
                              <p:par>
                                <p:cTn id="417" nodeType="withEffect" fill="hold" presetClass="entr" presetID="1">
                                  <p:stCondLst>
                                    <p:cond delay="0"/>
                                  </p:stCondLst>
                                  <p:childTnLst>
                                    <p:set>
                                      <p:cBhvr>
                                        <p:cTn id="418" dur="1" fill="hold">
                                          <p:stCondLst>
                                            <p:cond delay="0"/>
                                          </p:stCondLst>
                                        </p:cTn>
                                        <p:tgtEl>
                                          <p:spTgt spid="394">
                                            <p:txEl>
                                              <p:pRg st="3" end="3"/>
                                            </p:txEl>
                                          </p:spTgt>
                                        </p:tgtEl>
                                        <p:attrNameLst>
                                          <p:attrName>style.visibility</p:attrName>
                                        </p:attrNameLst>
                                      </p:cBhvr>
                                      <p:to>
                                        <p:strVal val="visible"/>
                                      </p:to>
                                    </p:set>
                                  </p:childTnLst>
                                </p:cTn>
                              </p:par>
                              <p:par>
                                <p:cTn id="419" nodeType="withEffect" fill="hold" presetClass="entr" presetID="1">
                                  <p:stCondLst>
                                    <p:cond delay="0"/>
                                  </p:stCondLst>
                                  <p:childTnLst>
                                    <p:set>
                                      <p:cBhvr>
                                        <p:cTn id="420" dur="1" fill="hold">
                                          <p:stCondLst>
                                            <p:cond delay="0"/>
                                          </p:stCondLst>
                                        </p:cTn>
                                        <p:tgtEl>
                                          <p:spTgt spid="394">
                                            <p:txEl>
                                              <p:pRg st="4" end="4"/>
                                            </p:txEl>
                                          </p:spTgt>
                                        </p:tgtEl>
                                        <p:attrNameLst>
                                          <p:attrName>style.visibility</p:attrName>
                                        </p:attrNameLst>
                                      </p:cBhvr>
                                      <p:to>
                                        <p:strVal val="visible"/>
                                      </p:to>
                                    </p:set>
                                  </p:childTnLst>
                                </p:cTn>
                              </p:par>
                              <p:par>
                                <p:cTn id="421" nodeType="withEffect" fill="hold" presetClass="entr" presetID="1">
                                  <p:stCondLst>
                                    <p:cond delay="0"/>
                                  </p:stCondLst>
                                  <p:childTnLst>
                                    <p:set>
                                      <p:cBhvr>
                                        <p:cTn id="422" dur="1" fill="hold">
                                          <p:stCondLst>
                                            <p:cond delay="0"/>
                                          </p:stCondLst>
                                        </p:cTn>
                                        <p:tgtEl>
                                          <p:spTgt spid="394">
                                            <p:txEl>
                                              <p:pRg st="5" end="5"/>
                                            </p:txEl>
                                          </p:spTgt>
                                        </p:tgtEl>
                                        <p:attrNameLst>
                                          <p:attrName>style.visibility</p:attrName>
                                        </p:attrNameLst>
                                      </p:cBhvr>
                                      <p:to>
                                        <p:strVal val="visible"/>
                                      </p:to>
                                    </p:set>
                                  </p:childTnLst>
                                </p:cTn>
                              </p:par>
                              <p:par>
                                <p:cTn id="423" nodeType="withEffect" fill="hold" presetClass="entr" presetID="1">
                                  <p:stCondLst>
                                    <p:cond delay="0"/>
                                  </p:stCondLst>
                                  <p:childTnLst>
                                    <p:set>
                                      <p:cBhvr>
                                        <p:cTn id="424" dur="1" fill="hold">
                                          <p:stCondLst>
                                            <p:cond delay="0"/>
                                          </p:stCondLst>
                                        </p:cTn>
                                        <p:tgtEl>
                                          <p:spTgt spid="394">
                                            <p:txEl>
                                              <p:pRg st="6" end="6"/>
                                            </p:txEl>
                                          </p:spTgt>
                                        </p:tgtEl>
                                        <p:attrNameLst>
                                          <p:attrName>style.visibility</p:attrName>
                                        </p:attrNameLst>
                                      </p:cBhvr>
                                      <p:to>
                                        <p:strVal val="visible"/>
                                      </p:to>
                                    </p:set>
                                  </p:childTnLst>
                                </p:cTn>
                              </p:par>
                              <p:par>
                                <p:cTn id="425" nodeType="withEffect" fill="hold" presetClass="entr" presetID="1">
                                  <p:stCondLst>
                                    <p:cond delay="0"/>
                                  </p:stCondLst>
                                  <p:childTnLst>
                                    <p:set>
                                      <p:cBhvr>
                                        <p:cTn id="426" dur="1" fill="hold">
                                          <p:stCondLst>
                                            <p:cond delay="0"/>
                                          </p:stCondLst>
                                        </p:cTn>
                                        <p:tgtEl>
                                          <p:spTgt spid="394">
                                            <p:txEl>
                                              <p:pRg st="7" end="7"/>
                                            </p:txEl>
                                          </p:spTgt>
                                        </p:tgtEl>
                                        <p:attrNameLst>
                                          <p:attrName>style.visibility</p:attrName>
                                        </p:attrNameLst>
                                      </p:cBhvr>
                                      <p:to>
                                        <p:strVal val="visible"/>
                                      </p:to>
                                    </p:set>
                                  </p:childTnLst>
                                </p:cTn>
                              </p:par>
                              <p:par>
                                <p:cTn id="427" nodeType="withEffect" fill="hold" presetClass="entr" presetID="1">
                                  <p:stCondLst>
                                    <p:cond delay="0"/>
                                  </p:stCondLst>
                                  <p:childTnLst>
                                    <p:set>
                                      <p:cBhvr>
                                        <p:cTn id="428" dur="1" fill="hold">
                                          <p:stCondLst>
                                            <p:cond delay="0"/>
                                          </p:stCondLst>
                                        </p:cTn>
                                        <p:tgtEl>
                                          <p:spTgt spid="395">
                                            <p:txEl>
                                              <p:pRg st="1" end="1"/>
                                            </p:txEl>
                                          </p:spTgt>
                                        </p:tgtEl>
                                        <p:attrNameLst>
                                          <p:attrName>style.visibility</p:attrName>
                                        </p:attrNameLst>
                                      </p:cBhvr>
                                      <p:to>
                                        <p:strVal val="visible"/>
                                      </p:to>
                                    </p:set>
                                  </p:childTnLst>
                                </p:cTn>
                              </p:par>
                              <p:par>
                                <p:cTn id="429" nodeType="withEffect" fill="hold" presetClass="entr" presetID="1">
                                  <p:stCondLst>
                                    <p:cond delay="0"/>
                                  </p:stCondLst>
                                  <p:childTnLst>
                                    <p:set>
                                      <p:cBhvr>
                                        <p:cTn id="430" dur="1" fill="hold">
                                          <p:stCondLst>
                                            <p:cond delay="0"/>
                                          </p:stCondLst>
                                        </p:cTn>
                                        <p:tgtEl>
                                          <p:spTgt spid="395">
                                            <p:txEl>
                                              <p:pRg st="2" end="2"/>
                                            </p:txEl>
                                          </p:spTgt>
                                        </p:tgtEl>
                                        <p:attrNameLst>
                                          <p:attrName>style.visibility</p:attrName>
                                        </p:attrNameLst>
                                      </p:cBhvr>
                                      <p:to>
                                        <p:strVal val="visible"/>
                                      </p:to>
                                    </p:set>
                                  </p:childTnLst>
                                </p:cTn>
                              </p:par>
                              <p:par>
                                <p:cTn id="431" nodeType="withEffect" fill="hold" presetClass="entr" presetID="1">
                                  <p:stCondLst>
                                    <p:cond delay="0"/>
                                  </p:stCondLst>
                                  <p:childTnLst>
                                    <p:set>
                                      <p:cBhvr>
                                        <p:cTn id="432" dur="1" fill="hold">
                                          <p:stCondLst>
                                            <p:cond delay="0"/>
                                          </p:stCondLst>
                                        </p:cTn>
                                        <p:tgtEl>
                                          <p:spTgt spid="395">
                                            <p:txEl>
                                              <p:pRg st="3" end="3"/>
                                            </p:txEl>
                                          </p:spTgt>
                                        </p:tgtEl>
                                        <p:attrNameLst>
                                          <p:attrName>style.visibility</p:attrName>
                                        </p:attrNameLst>
                                      </p:cBhvr>
                                      <p:to>
                                        <p:strVal val="visible"/>
                                      </p:to>
                                    </p:set>
                                  </p:childTnLst>
                                </p:cTn>
                              </p:par>
                              <p:par>
                                <p:cTn id="433" nodeType="withEffect" fill="hold" presetClass="entr" presetID="1">
                                  <p:stCondLst>
                                    <p:cond delay="0"/>
                                  </p:stCondLst>
                                  <p:childTnLst>
                                    <p:set>
                                      <p:cBhvr>
                                        <p:cTn id="434" dur="1" fill="hold">
                                          <p:stCondLst>
                                            <p:cond delay="0"/>
                                          </p:stCondLst>
                                        </p:cTn>
                                        <p:tgtEl>
                                          <p:spTgt spid="395">
                                            <p:txEl>
                                              <p:pRg st="4" end="4"/>
                                            </p:txEl>
                                          </p:spTgt>
                                        </p:tgtEl>
                                        <p:attrNameLst>
                                          <p:attrName>style.visibility</p:attrName>
                                        </p:attrNameLst>
                                      </p:cBhvr>
                                      <p:to>
                                        <p:strVal val="visible"/>
                                      </p:to>
                                    </p:set>
                                  </p:childTnLst>
                                </p:cTn>
                              </p:par>
                              <p:par>
                                <p:cTn id="435" nodeType="withEffect" fill="hold" presetClass="entr" presetID="1">
                                  <p:stCondLst>
                                    <p:cond delay="0"/>
                                  </p:stCondLst>
                                  <p:childTnLst>
                                    <p:set>
                                      <p:cBhvr>
                                        <p:cTn id="436" dur="1" fill="hold">
                                          <p:stCondLst>
                                            <p:cond delay="0"/>
                                          </p:stCondLst>
                                        </p:cTn>
                                        <p:tgtEl>
                                          <p:spTgt spid="395">
                                            <p:txEl>
                                              <p:pRg st="5" end="5"/>
                                            </p:txEl>
                                          </p:spTgt>
                                        </p:tgtEl>
                                        <p:attrNameLst>
                                          <p:attrName>style.visibility</p:attrName>
                                        </p:attrNameLst>
                                      </p:cBhvr>
                                      <p:to>
                                        <p:strVal val="visible"/>
                                      </p:to>
                                    </p:set>
                                  </p:childTnLst>
                                </p:cTn>
                              </p:par>
                              <p:par>
                                <p:cTn id="437" nodeType="withEffect" fill="hold" presetClass="entr" presetID="1">
                                  <p:stCondLst>
                                    <p:cond delay="0"/>
                                  </p:stCondLst>
                                  <p:childTnLst>
                                    <p:set>
                                      <p:cBhvr>
                                        <p:cTn id="438" dur="1" fill="hold">
                                          <p:stCondLst>
                                            <p:cond delay="0"/>
                                          </p:stCondLst>
                                        </p:cTn>
                                        <p:tgtEl>
                                          <p:spTgt spid="395">
                                            <p:txEl>
                                              <p:pRg st="6" end="6"/>
                                            </p:txEl>
                                          </p:spTgt>
                                        </p:tgtEl>
                                        <p:attrNameLst>
                                          <p:attrName>style.visibility</p:attrName>
                                        </p:attrNameLst>
                                      </p:cBhvr>
                                      <p:to>
                                        <p:strVal val="visible"/>
                                      </p:to>
                                    </p:set>
                                  </p:childTnLst>
                                </p:cTn>
                              </p:par>
                              <p:par>
                                <p:cTn id="439" nodeType="withEffect" fill="hold" presetClass="entr" presetID="1">
                                  <p:stCondLst>
                                    <p:cond delay="0"/>
                                  </p:stCondLst>
                                  <p:childTnLst>
                                    <p:set>
                                      <p:cBhvr>
                                        <p:cTn id="440" dur="1" fill="hold">
                                          <p:stCondLst>
                                            <p:cond delay="0"/>
                                          </p:stCondLst>
                                        </p:cTn>
                                        <p:tgtEl>
                                          <p:spTgt spid="39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Rectangle 3"/>
          <p:cNvSpPr/>
          <p:nvPr/>
        </p:nvSpPr>
        <p:spPr>
          <a:xfrm>
            <a:off x="0" y="548640"/>
            <a:ext cx="4601520" cy="6309000"/>
          </a:xfrm>
          <a:prstGeom prst="rect">
            <a:avLst/>
          </a:prstGeom>
          <a:solidFill>
            <a:schemeClr val="accent5">
              <a:lumMod val="20000"/>
              <a:lumOff val="80000"/>
            </a:schemeClr>
          </a:solidFill>
          <a:ln w="0">
            <a:no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r>
              <a:rPr b="0" lang="fr-FR" sz="2400" spc="-1" strike="noStrike">
                <a:solidFill>
                  <a:srgbClr val="000000"/>
                </a:solidFill>
                <a:latin typeface="Arial"/>
              </a:rPr>
              <a:t>Les </a:t>
            </a:r>
            <a:r>
              <a:rPr b="0" lang="fr-FR" sz="2400" spc="-1" strike="noStrike" u="sng">
                <a:solidFill>
                  <a:srgbClr val="000000"/>
                </a:solidFill>
                <a:uFillTx/>
                <a:latin typeface="Arial"/>
              </a:rPr>
              <a:t>pièces à fournir </a:t>
            </a:r>
            <a:r>
              <a:rPr b="0" lang="fr-FR" sz="2400" spc="-1" strike="noStrike">
                <a:solidFill>
                  <a:srgbClr val="000000"/>
                </a:solidFill>
                <a:latin typeface="Arial"/>
              </a:rPr>
              <a:t>sont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03 exemplaires des statuts, du règlement intérieur et du PV de l’AG constitutive</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01 copie des CNI des membres</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Casier judicaire du Président</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10 timbres fiscaux de 2000 fcfa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01 timbre fiscal de 1000 fcfa</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Contrat de location ou un titre de propriété pour le siège du GIE</a:t>
            </a:r>
            <a:endParaRPr b="0" lang="fr-FR" sz="2400" spc="-1" strike="noStrike">
              <a:solidFill>
                <a:srgbClr val="000000"/>
              </a:solidFill>
              <a:latin typeface="Arial"/>
            </a:endParaRPr>
          </a:p>
        </p:txBody>
      </p:sp>
      <p:sp>
        <p:nvSpPr>
          <p:cNvPr id="398" name="Rectangle 3"/>
          <p:cNvSpPr/>
          <p:nvPr/>
        </p:nvSpPr>
        <p:spPr>
          <a:xfrm>
            <a:off x="4542120" y="548640"/>
            <a:ext cx="4601520" cy="6309000"/>
          </a:xfrm>
          <a:prstGeom prst="rect">
            <a:avLst/>
          </a:prstGeom>
          <a:solidFill>
            <a:srgbClr val="ffff00"/>
          </a:solidFill>
          <a:ln w="0">
            <a:noFill/>
          </a:ln>
        </p:spPr>
        <p:style>
          <a:lnRef idx="0"/>
          <a:fillRef idx="0"/>
          <a:effectRef idx="0"/>
          <a:fontRef idx="minor"/>
        </p:style>
        <p:txBody>
          <a:bodyPr lIns="90000" rIns="90000" tIns="45000" bIns="45000" anchor="t">
            <a:noAutofit/>
          </a:bodyPr>
          <a:p>
            <a:pPr>
              <a:lnSpc>
                <a:spcPct val="100000"/>
              </a:lnSpc>
              <a:spcBef>
                <a:spcPts val="479"/>
              </a:spcBef>
              <a:tabLst>
                <a:tab algn="l" pos="0"/>
              </a:tabLst>
            </a:pPr>
            <a:r>
              <a:rPr b="0" lang="fr-FR" sz="2400" spc="-1" strike="noStrike">
                <a:solidFill>
                  <a:srgbClr val="000000"/>
                </a:solidFill>
                <a:latin typeface="Arial"/>
              </a:rPr>
              <a:t>Les </a:t>
            </a:r>
            <a:r>
              <a:rPr b="0" lang="fr-FR" sz="2400" spc="-1" strike="noStrike" u="sng">
                <a:solidFill>
                  <a:srgbClr val="000000"/>
                </a:solidFill>
                <a:uFillTx/>
                <a:latin typeface="Arial"/>
              </a:rPr>
              <a:t>frais de constitution </a:t>
            </a:r>
            <a:r>
              <a:rPr b="0" lang="fr-FR" sz="2400" spc="-1" strike="noStrike">
                <a:solidFill>
                  <a:srgbClr val="000000"/>
                </a:solidFill>
                <a:latin typeface="Arial"/>
              </a:rPr>
              <a:t>sont :</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droits d’enregistrement d’un montant 29 000 fcfa</a:t>
            </a:r>
            <a:endParaRPr b="0" lang="fr-FR" sz="2400" spc="-1" strike="noStrike">
              <a:solidFill>
                <a:srgbClr val="000000"/>
              </a:solidFill>
              <a:latin typeface="Arial"/>
            </a:endParaRPr>
          </a:p>
          <a:p>
            <a:pPr marL="343080" indent="-343080">
              <a:lnSpc>
                <a:spcPct val="100000"/>
              </a:lnSpc>
              <a:spcBef>
                <a:spcPts val="479"/>
              </a:spcBef>
              <a:buClr>
                <a:srgbClr val="000000"/>
              </a:buClr>
              <a:buSzPct val="75000"/>
              <a:buFont typeface="Wingdings" charset="2"/>
              <a:buChar char=""/>
              <a:tabLst>
                <a:tab algn="l" pos="0"/>
              </a:tabLst>
            </a:pPr>
            <a:r>
              <a:rPr b="0" lang="fr-FR" sz="2400" spc="-1" strike="noStrike">
                <a:solidFill>
                  <a:srgbClr val="000000"/>
                </a:solidFill>
                <a:latin typeface="Arial"/>
              </a:rPr>
              <a:t>frais de constitution de 30 000 fcfa dont :</a:t>
            </a:r>
            <a:endParaRPr b="0" lang="fr-FR" sz="2400" spc="-1" strike="noStrike">
              <a:solidFill>
                <a:srgbClr val="000000"/>
              </a:solidFill>
              <a:latin typeface="Arial"/>
            </a:endParaRPr>
          </a:p>
          <a:p>
            <a:pPr lvl="1" marL="743040" indent="-285840">
              <a:lnSpc>
                <a:spcPct val="100000"/>
              </a:lnSpc>
              <a:spcBef>
                <a:spcPts val="479"/>
              </a:spcBef>
              <a:buClr>
                <a:srgbClr val="000000"/>
              </a:buClr>
              <a:buSzPct val="75000"/>
              <a:buFont typeface="Symbol" charset="2"/>
              <a:buChar char=""/>
              <a:tabLst>
                <a:tab algn="l" pos="0"/>
              </a:tabLst>
            </a:pPr>
            <a:r>
              <a:rPr b="0" lang="fr-FR" sz="2400" spc="-1" strike="noStrike">
                <a:solidFill>
                  <a:srgbClr val="000000"/>
                </a:solidFill>
                <a:latin typeface="Arial"/>
              </a:rPr>
              <a:t>10 000 pour le frais de protection du nom commercial à l’OAPI ;</a:t>
            </a:r>
            <a:endParaRPr b="0" lang="fr-FR" sz="2400" spc="-1" strike="noStrike">
              <a:solidFill>
                <a:srgbClr val="000000"/>
              </a:solidFill>
              <a:latin typeface="Arial"/>
            </a:endParaRPr>
          </a:p>
          <a:p>
            <a:pPr lvl="1" marL="743040" indent="-285840">
              <a:lnSpc>
                <a:spcPct val="100000"/>
              </a:lnSpc>
              <a:spcBef>
                <a:spcPts val="479"/>
              </a:spcBef>
              <a:buClr>
                <a:srgbClr val="000000"/>
              </a:buClr>
              <a:buSzPct val="75000"/>
              <a:buFont typeface="Symbol" charset="2"/>
              <a:buChar char=""/>
              <a:tabLst>
                <a:tab algn="l" pos="0"/>
              </a:tabLst>
            </a:pPr>
            <a:r>
              <a:rPr b="0" lang="fr-FR" sz="2400" spc="-1" strike="noStrike">
                <a:solidFill>
                  <a:srgbClr val="000000"/>
                </a:solidFill>
                <a:latin typeface="Arial"/>
              </a:rPr>
              <a:t>20 000 pour les frais de Greffe.</a:t>
            </a:r>
            <a:endParaRPr b="0" lang="fr-FR" sz="2400" spc="-1" strike="noStrike">
              <a:solidFill>
                <a:srgbClr val="000000"/>
              </a:solidFill>
              <a:latin typeface="Arial"/>
            </a:endParaRPr>
          </a:p>
        </p:txBody>
      </p:sp>
      <p:sp>
        <p:nvSpPr>
          <p:cNvPr id="399" name="ZoneTexte 3"/>
          <p:cNvSpPr/>
          <p:nvPr/>
        </p:nvSpPr>
        <p:spPr>
          <a:xfrm>
            <a:off x="0" y="-26640"/>
            <a:ext cx="9143640" cy="5770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3200" spc="-1" strike="noStrike">
                <a:solidFill>
                  <a:srgbClr val="ffffff"/>
                </a:solidFill>
                <a:latin typeface="Arial"/>
              </a:rPr>
              <a:t>GIE</a:t>
            </a:r>
            <a:endParaRPr b="0" lang="fr-FR" sz="32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441" dur="indefinite" restart="never" nodeType="tmRoot">
          <p:childTnLst>
            <p:seq>
              <p:cTn id="442" dur="indefinite" nodeType="mainSeq">
                <p:childTnLst>
                  <p:par>
                    <p:cTn id="443" nodeType="clickEffect" fill="hold">
                      <p:stCondLst>
                        <p:cond delay="0"/>
                      </p:stCondLst>
                      <p:childTnLst>
                        <p:par>
                          <p:cTn id="444" nodeType="withEffect" fill="hold">
                            <p:stCondLst>
                              <p:cond delay="0"/>
                            </p:stCondLst>
                            <p:childTnLst>
                              <p:par>
                                <p:cTn id="445" nodeType="withEffect" fill="hold" presetClass="entr" presetID="1">
                                  <p:stCondLst>
                                    <p:cond delay="0"/>
                                  </p:stCondLst>
                                  <p:childTnLst>
                                    <p:set>
                                      <p:cBhvr>
                                        <p:cTn id="446" dur="1" fill="hold">
                                          <p:stCondLst>
                                            <p:cond delay="0"/>
                                          </p:stCondLst>
                                        </p:cTn>
                                        <p:tgtEl>
                                          <p:spTgt spid="397">
                                            <p:txEl>
                                              <p:pRg st="0" end="0"/>
                                            </p:txEl>
                                          </p:spTgt>
                                        </p:tgtEl>
                                        <p:attrNameLst>
                                          <p:attrName>style.visibility</p:attrName>
                                        </p:attrNameLst>
                                      </p:cBhvr>
                                      <p:to>
                                        <p:strVal val="visible"/>
                                      </p:to>
                                    </p:set>
                                  </p:childTnLst>
                                </p:cTn>
                              </p:par>
                              <p:par>
                                <p:cTn id="447" nodeType="withEffect" fill="hold" presetClass="entr" presetID="1">
                                  <p:stCondLst>
                                    <p:cond delay="0"/>
                                  </p:stCondLst>
                                  <p:childTnLst>
                                    <p:set>
                                      <p:cBhvr>
                                        <p:cTn id="448" dur="1" fill="hold">
                                          <p:stCondLst>
                                            <p:cond delay="0"/>
                                          </p:stCondLst>
                                        </p:cTn>
                                        <p:tgtEl>
                                          <p:spTgt spid="397">
                                            <p:txEl>
                                              <p:pRg st="1" end="1"/>
                                            </p:txEl>
                                          </p:spTgt>
                                        </p:tgtEl>
                                        <p:attrNameLst>
                                          <p:attrName>style.visibility</p:attrName>
                                        </p:attrNameLst>
                                      </p:cBhvr>
                                      <p:to>
                                        <p:strVal val="visible"/>
                                      </p:to>
                                    </p:set>
                                  </p:childTnLst>
                                </p:cTn>
                              </p:par>
                              <p:par>
                                <p:cTn id="449" nodeType="withEffect" fill="hold" presetClass="entr" presetID="1">
                                  <p:stCondLst>
                                    <p:cond delay="0"/>
                                  </p:stCondLst>
                                  <p:childTnLst>
                                    <p:set>
                                      <p:cBhvr>
                                        <p:cTn id="450" dur="1" fill="hold">
                                          <p:stCondLst>
                                            <p:cond delay="0"/>
                                          </p:stCondLst>
                                        </p:cTn>
                                        <p:tgtEl>
                                          <p:spTgt spid="397">
                                            <p:txEl>
                                              <p:pRg st="2" end="2"/>
                                            </p:txEl>
                                          </p:spTgt>
                                        </p:tgtEl>
                                        <p:attrNameLst>
                                          <p:attrName>style.visibility</p:attrName>
                                        </p:attrNameLst>
                                      </p:cBhvr>
                                      <p:to>
                                        <p:strVal val="visible"/>
                                      </p:to>
                                    </p:set>
                                  </p:childTnLst>
                                </p:cTn>
                              </p:par>
                              <p:par>
                                <p:cTn id="451" nodeType="withEffect" fill="hold" presetClass="entr" presetID="1">
                                  <p:stCondLst>
                                    <p:cond delay="0"/>
                                  </p:stCondLst>
                                  <p:childTnLst>
                                    <p:set>
                                      <p:cBhvr>
                                        <p:cTn id="452" dur="1" fill="hold">
                                          <p:stCondLst>
                                            <p:cond delay="0"/>
                                          </p:stCondLst>
                                        </p:cTn>
                                        <p:tgtEl>
                                          <p:spTgt spid="397">
                                            <p:txEl>
                                              <p:pRg st="3" end="3"/>
                                            </p:txEl>
                                          </p:spTgt>
                                        </p:tgtEl>
                                        <p:attrNameLst>
                                          <p:attrName>style.visibility</p:attrName>
                                        </p:attrNameLst>
                                      </p:cBhvr>
                                      <p:to>
                                        <p:strVal val="visible"/>
                                      </p:to>
                                    </p:set>
                                  </p:childTnLst>
                                </p:cTn>
                              </p:par>
                              <p:par>
                                <p:cTn id="453" nodeType="withEffect" fill="hold" presetClass="entr" presetID="1">
                                  <p:stCondLst>
                                    <p:cond delay="0"/>
                                  </p:stCondLst>
                                  <p:childTnLst>
                                    <p:set>
                                      <p:cBhvr>
                                        <p:cTn id="454" dur="1" fill="hold">
                                          <p:stCondLst>
                                            <p:cond delay="0"/>
                                          </p:stCondLst>
                                        </p:cTn>
                                        <p:tgtEl>
                                          <p:spTgt spid="397">
                                            <p:txEl>
                                              <p:pRg st="4" end="4"/>
                                            </p:txEl>
                                          </p:spTgt>
                                        </p:tgtEl>
                                        <p:attrNameLst>
                                          <p:attrName>style.visibility</p:attrName>
                                        </p:attrNameLst>
                                      </p:cBhvr>
                                      <p:to>
                                        <p:strVal val="visible"/>
                                      </p:to>
                                    </p:set>
                                  </p:childTnLst>
                                </p:cTn>
                              </p:par>
                              <p:par>
                                <p:cTn id="455" nodeType="withEffect" fill="hold" presetClass="entr" presetID="1">
                                  <p:stCondLst>
                                    <p:cond delay="0"/>
                                  </p:stCondLst>
                                  <p:childTnLst>
                                    <p:set>
                                      <p:cBhvr>
                                        <p:cTn id="456" dur="1" fill="hold">
                                          <p:stCondLst>
                                            <p:cond delay="0"/>
                                          </p:stCondLst>
                                        </p:cTn>
                                        <p:tgtEl>
                                          <p:spTgt spid="397">
                                            <p:txEl>
                                              <p:pRg st="5" end="5"/>
                                            </p:txEl>
                                          </p:spTgt>
                                        </p:tgtEl>
                                        <p:attrNameLst>
                                          <p:attrName>style.visibility</p:attrName>
                                        </p:attrNameLst>
                                      </p:cBhvr>
                                      <p:to>
                                        <p:strVal val="visible"/>
                                      </p:to>
                                    </p:set>
                                  </p:childTnLst>
                                </p:cTn>
                              </p:par>
                              <p:par>
                                <p:cTn id="457" nodeType="withEffect" fill="hold" presetClass="entr" presetID="1">
                                  <p:stCondLst>
                                    <p:cond delay="0"/>
                                  </p:stCondLst>
                                  <p:childTnLst>
                                    <p:set>
                                      <p:cBhvr>
                                        <p:cTn id="458" dur="1" fill="hold">
                                          <p:stCondLst>
                                            <p:cond delay="0"/>
                                          </p:stCondLst>
                                        </p:cTn>
                                        <p:tgtEl>
                                          <p:spTgt spid="397">
                                            <p:txEl>
                                              <p:pRg st="6" end="6"/>
                                            </p:txEl>
                                          </p:spTgt>
                                        </p:tgtEl>
                                        <p:attrNameLst>
                                          <p:attrName>style.visibility</p:attrName>
                                        </p:attrNameLst>
                                      </p:cBhvr>
                                      <p:to>
                                        <p:strVal val="visible"/>
                                      </p:to>
                                    </p:set>
                                  </p:childTnLst>
                                </p:cTn>
                              </p:par>
                              <p:par>
                                <p:cTn id="459" nodeType="withEffect" fill="hold" presetClass="entr" presetID="1">
                                  <p:stCondLst>
                                    <p:cond delay="0"/>
                                  </p:stCondLst>
                                  <p:childTnLst>
                                    <p:set>
                                      <p:cBhvr>
                                        <p:cTn id="460" dur="1" fill="hold">
                                          <p:stCondLst>
                                            <p:cond delay="0"/>
                                          </p:stCondLst>
                                        </p:cTn>
                                        <p:tgtEl>
                                          <p:spTgt spid="398">
                                            <p:txEl>
                                              <p:pRg st="0" end="0"/>
                                            </p:txEl>
                                          </p:spTgt>
                                        </p:tgtEl>
                                        <p:attrNameLst>
                                          <p:attrName>style.visibility</p:attrName>
                                        </p:attrNameLst>
                                      </p:cBhvr>
                                      <p:to>
                                        <p:strVal val="visible"/>
                                      </p:to>
                                    </p:set>
                                  </p:childTnLst>
                                </p:cTn>
                              </p:par>
                              <p:par>
                                <p:cTn id="461" nodeType="withEffect" fill="hold" presetClass="entr" presetID="1">
                                  <p:stCondLst>
                                    <p:cond delay="0"/>
                                  </p:stCondLst>
                                  <p:childTnLst>
                                    <p:set>
                                      <p:cBhvr>
                                        <p:cTn id="462" dur="1" fill="hold">
                                          <p:stCondLst>
                                            <p:cond delay="0"/>
                                          </p:stCondLst>
                                        </p:cTn>
                                        <p:tgtEl>
                                          <p:spTgt spid="398">
                                            <p:txEl>
                                              <p:pRg st="1" end="1"/>
                                            </p:txEl>
                                          </p:spTgt>
                                        </p:tgtEl>
                                        <p:attrNameLst>
                                          <p:attrName>style.visibility</p:attrName>
                                        </p:attrNameLst>
                                      </p:cBhvr>
                                      <p:to>
                                        <p:strVal val="visible"/>
                                      </p:to>
                                    </p:set>
                                  </p:childTnLst>
                                </p:cTn>
                              </p:par>
                              <p:par>
                                <p:cTn id="463" nodeType="withEffect" fill="hold" presetClass="entr" presetID="1">
                                  <p:stCondLst>
                                    <p:cond delay="0"/>
                                  </p:stCondLst>
                                  <p:childTnLst>
                                    <p:set>
                                      <p:cBhvr>
                                        <p:cTn id="464" dur="1" fill="hold">
                                          <p:stCondLst>
                                            <p:cond delay="0"/>
                                          </p:stCondLst>
                                        </p:cTn>
                                        <p:tgtEl>
                                          <p:spTgt spid="398">
                                            <p:txEl>
                                              <p:pRg st="2" end="2"/>
                                            </p:txEl>
                                          </p:spTgt>
                                        </p:tgtEl>
                                        <p:attrNameLst>
                                          <p:attrName>style.visibility</p:attrName>
                                        </p:attrNameLst>
                                      </p:cBhvr>
                                      <p:to>
                                        <p:strVal val="visible"/>
                                      </p:to>
                                    </p:set>
                                  </p:childTnLst>
                                </p:cTn>
                              </p:par>
                              <p:par>
                                <p:cTn id="465" nodeType="withEffect" fill="hold" presetClass="entr" presetID="1">
                                  <p:stCondLst>
                                    <p:cond delay="0"/>
                                  </p:stCondLst>
                                  <p:childTnLst>
                                    <p:set>
                                      <p:cBhvr>
                                        <p:cTn id="466" dur="1" fill="hold">
                                          <p:stCondLst>
                                            <p:cond delay="0"/>
                                          </p:stCondLst>
                                        </p:cTn>
                                        <p:tgtEl>
                                          <p:spTgt spid="398">
                                            <p:txEl>
                                              <p:pRg st="3" end="3"/>
                                            </p:txEl>
                                          </p:spTgt>
                                        </p:tgtEl>
                                        <p:attrNameLst>
                                          <p:attrName>style.visibility</p:attrName>
                                        </p:attrNameLst>
                                      </p:cBhvr>
                                      <p:to>
                                        <p:strVal val="visible"/>
                                      </p:to>
                                    </p:set>
                                  </p:childTnLst>
                                </p:cTn>
                              </p:par>
                              <p:par>
                                <p:cTn id="467" nodeType="withEffect" fill="hold" presetClass="entr" presetID="1">
                                  <p:stCondLst>
                                    <p:cond delay="0"/>
                                  </p:stCondLst>
                                  <p:childTnLst>
                                    <p:set>
                                      <p:cBhvr>
                                        <p:cTn id="468" dur="1" fill="hold">
                                          <p:stCondLst>
                                            <p:cond delay="0"/>
                                          </p:stCondLst>
                                        </p:cTn>
                                        <p:tgtEl>
                                          <p:spTgt spid="39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ZoneTexte 1"/>
          <p:cNvSpPr/>
          <p:nvPr/>
        </p:nvSpPr>
        <p:spPr>
          <a:xfrm>
            <a:off x="10440" y="214560"/>
            <a:ext cx="9143640" cy="50112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700" spc="-1" strike="noStrike">
                <a:solidFill>
                  <a:srgbClr val="ffffff"/>
                </a:solidFill>
                <a:latin typeface="Calibri"/>
              </a:rPr>
              <a:t>DEMARCHE BASIQUE DE CREATION DE PROJET</a:t>
            </a:r>
            <a:endParaRPr b="0" lang="fr-FR" sz="2700" spc="-1" strike="noStrike">
              <a:solidFill>
                <a:srgbClr val="ffffff"/>
              </a:solidFill>
              <a:latin typeface="Arial"/>
            </a:endParaRPr>
          </a:p>
        </p:txBody>
      </p:sp>
      <p:sp>
        <p:nvSpPr>
          <p:cNvPr id="401" name="ZoneTexte 4"/>
          <p:cNvSpPr/>
          <p:nvPr/>
        </p:nvSpPr>
        <p:spPr>
          <a:xfrm>
            <a:off x="3118320" y="2549160"/>
            <a:ext cx="2775960" cy="1186920"/>
          </a:xfrm>
          <a:prstGeom prst="rect">
            <a:avLst/>
          </a:prstGeom>
          <a:solidFill>
            <a:schemeClr val="accent6">
              <a:lumMod val="75000"/>
            </a:schemeClr>
          </a:solidFill>
          <a:ln w="0">
            <a:solidFill>
              <a:srgbClr val="4472c4"/>
            </a:solidFill>
          </a:ln>
        </p:spPr>
        <p:style>
          <a:lnRef idx="0"/>
          <a:fillRef idx="0"/>
          <a:effectRef idx="0"/>
          <a:fontRef idx="minor"/>
        </p:style>
        <p:txBody>
          <a:bodyPr lIns="90000" rIns="90000" tIns="45000" bIns="45000" anchor="t">
            <a:spAutoFit/>
          </a:bodyPr>
          <a:p>
            <a:pPr algn="ctr">
              <a:lnSpc>
                <a:spcPct val="100000"/>
              </a:lnSpc>
            </a:pPr>
            <a:r>
              <a:rPr b="1" lang="fr-FR" sz="1800" spc="-1" strike="noStrike">
                <a:solidFill>
                  <a:srgbClr val="ffffff"/>
                </a:solidFill>
                <a:latin typeface="Calibri"/>
              </a:rPr>
              <a:t>OBJECTIF DE PRODUCTION</a:t>
            </a:r>
            <a:endParaRPr b="0" lang="fr-FR" sz="1800" spc="-1" strike="noStrike">
              <a:solidFill>
                <a:srgbClr val="000000"/>
              </a:solidFill>
              <a:latin typeface="Arial"/>
            </a:endParaRPr>
          </a:p>
          <a:p>
            <a:pPr algn="ctr">
              <a:lnSpc>
                <a:spcPct val="100000"/>
              </a:lnSpc>
            </a:pPr>
            <a:r>
              <a:rPr b="1" lang="fr-FR" sz="1800" spc="-1" strike="noStrike">
                <a:solidFill>
                  <a:srgbClr val="ffffff"/>
                </a:solidFill>
                <a:latin typeface="Calibri"/>
              </a:rPr>
              <a:t>QUANTITÉ/FRÉQUENCE</a:t>
            </a:r>
            <a:endParaRPr b="0" lang="fr-FR" sz="1800" spc="-1" strike="noStrike">
              <a:solidFill>
                <a:srgbClr val="000000"/>
              </a:solidFill>
              <a:latin typeface="Arial"/>
            </a:endParaRPr>
          </a:p>
        </p:txBody>
      </p:sp>
      <p:sp>
        <p:nvSpPr>
          <p:cNvPr id="402" name="ZoneTexte 6"/>
          <p:cNvSpPr/>
          <p:nvPr/>
        </p:nvSpPr>
        <p:spPr>
          <a:xfrm>
            <a:off x="6390000" y="2564640"/>
            <a:ext cx="2276280" cy="638280"/>
          </a:xfrm>
          <a:prstGeom prst="rect">
            <a:avLst/>
          </a:prstGeom>
          <a:solidFill>
            <a:srgbClr val="ff0000"/>
          </a:solidFill>
          <a:ln w="0">
            <a:solidFill>
              <a:srgbClr val="4472c4"/>
            </a:solidFill>
          </a:ln>
        </p:spPr>
        <p:style>
          <a:lnRef idx="0"/>
          <a:fillRef idx="0"/>
          <a:effectRef idx="0"/>
          <a:fontRef idx="minor"/>
        </p:style>
        <p:txBody>
          <a:bodyPr lIns="90000" rIns="90000" tIns="45000" bIns="45000" anchor="t">
            <a:spAutoFit/>
          </a:bodyPr>
          <a:p>
            <a:pPr algn="ctr">
              <a:lnSpc>
                <a:spcPct val="100000"/>
              </a:lnSpc>
            </a:pPr>
            <a:r>
              <a:rPr b="1" lang="fr-FR" sz="1800" spc="-1" strike="noStrike">
                <a:solidFill>
                  <a:srgbClr val="ffffff"/>
                </a:solidFill>
                <a:latin typeface="Calibri"/>
              </a:rPr>
              <a:t>CAPACITE COMMERCIALE</a:t>
            </a:r>
            <a:endParaRPr b="0" lang="fr-FR" sz="1800" spc="-1" strike="noStrike">
              <a:solidFill>
                <a:srgbClr val="000000"/>
              </a:solidFill>
              <a:latin typeface="Arial"/>
            </a:endParaRPr>
          </a:p>
        </p:txBody>
      </p:sp>
      <p:sp>
        <p:nvSpPr>
          <p:cNvPr id="403" name="ZoneTexte 7"/>
          <p:cNvSpPr/>
          <p:nvPr/>
        </p:nvSpPr>
        <p:spPr>
          <a:xfrm>
            <a:off x="286560" y="2577960"/>
            <a:ext cx="2276280" cy="638280"/>
          </a:xfrm>
          <a:prstGeom prst="rect">
            <a:avLst/>
          </a:prstGeom>
          <a:solidFill>
            <a:srgbClr val="ff0000"/>
          </a:solidFill>
          <a:ln w="0">
            <a:solidFill>
              <a:srgbClr val="4472c4"/>
            </a:solidFill>
          </a:ln>
        </p:spPr>
        <p:style>
          <a:lnRef idx="0"/>
          <a:fillRef idx="0"/>
          <a:effectRef idx="0"/>
          <a:fontRef idx="minor"/>
        </p:style>
        <p:txBody>
          <a:bodyPr lIns="90000" rIns="90000" tIns="45000" bIns="45000" anchor="t">
            <a:spAutoFit/>
          </a:bodyPr>
          <a:p>
            <a:pPr algn="ctr">
              <a:lnSpc>
                <a:spcPct val="100000"/>
              </a:lnSpc>
            </a:pPr>
            <a:r>
              <a:rPr b="1" lang="fr-FR" sz="1800" spc="-1" strike="noStrike">
                <a:solidFill>
                  <a:srgbClr val="ffffff"/>
                </a:solidFill>
                <a:latin typeface="Calibri"/>
              </a:rPr>
              <a:t>POSSIBILITE FINANCIERE</a:t>
            </a:r>
            <a:endParaRPr b="0" lang="fr-FR" sz="1800" spc="-1" strike="noStrike">
              <a:solidFill>
                <a:srgbClr val="000000"/>
              </a:solidFill>
              <a:latin typeface="Arial"/>
            </a:endParaRPr>
          </a:p>
        </p:txBody>
      </p:sp>
      <p:sp>
        <p:nvSpPr>
          <p:cNvPr id="404" name="ZoneTexte 8"/>
          <p:cNvSpPr/>
          <p:nvPr/>
        </p:nvSpPr>
        <p:spPr>
          <a:xfrm>
            <a:off x="3204000" y="1471680"/>
            <a:ext cx="2708280" cy="363960"/>
          </a:xfrm>
          <a:prstGeom prst="rect">
            <a:avLst/>
          </a:prstGeom>
          <a:solidFill>
            <a:schemeClr val="tx1"/>
          </a:solidFill>
          <a:ln w="0">
            <a:solidFill>
              <a:srgbClr val="4472c4"/>
            </a:solidFill>
          </a:ln>
        </p:spPr>
        <p:style>
          <a:lnRef idx="0"/>
          <a:fillRef idx="0"/>
          <a:effectRef idx="0"/>
          <a:fontRef idx="minor"/>
        </p:style>
        <p:txBody>
          <a:bodyPr lIns="90000" rIns="90000" tIns="45000" bIns="45000" anchor="t">
            <a:spAutoFit/>
          </a:bodyPr>
          <a:p>
            <a:pPr algn="just">
              <a:lnSpc>
                <a:spcPct val="100000"/>
              </a:lnSpc>
            </a:pPr>
            <a:r>
              <a:rPr b="1" lang="fr-FR" sz="1800" spc="-1" strike="noStrike">
                <a:solidFill>
                  <a:srgbClr val="ffffff"/>
                </a:solidFill>
                <a:latin typeface="Calibri"/>
              </a:rPr>
              <a:t>CHOIX DU SECTEUR</a:t>
            </a:r>
            <a:endParaRPr b="0" lang="fr-FR" sz="1800" spc="-1" strike="noStrike">
              <a:solidFill>
                <a:srgbClr val="ffffff"/>
              </a:solidFill>
              <a:latin typeface="Arial"/>
            </a:endParaRPr>
          </a:p>
        </p:txBody>
      </p:sp>
      <p:sp>
        <p:nvSpPr>
          <p:cNvPr id="405" name="ZoneTexte 9"/>
          <p:cNvSpPr/>
          <p:nvPr/>
        </p:nvSpPr>
        <p:spPr>
          <a:xfrm>
            <a:off x="3270240" y="3529800"/>
            <a:ext cx="2624040" cy="1461240"/>
          </a:xfrm>
          <a:prstGeom prst="rect">
            <a:avLst/>
          </a:prstGeom>
          <a:solidFill>
            <a:schemeClr val="bg2">
              <a:lumMod val="90000"/>
            </a:schemeClr>
          </a:solidFill>
          <a:ln w="0">
            <a:solidFill>
              <a:srgbClr val="4472c4"/>
            </a:solidFill>
          </a:ln>
        </p:spPr>
        <p:style>
          <a:lnRef idx="0"/>
          <a:fillRef idx="0"/>
          <a:effectRef idx="0"/>
          <a:fontRef idx="minor"/>
        </p:style>
        <p:txBody>
          <a:bodyPr lIns="90000" rIns="90000" tIns="45000" bIns="45000" anchor="t">
            <a:spAutoFit/>
          </a:bodyPr>
          <a:p>
            <a:pPr algn="ctr">
              <a:lnSpc>
                <a:spcPct val="100000"/>
              </a:lnSpc>
            </a:pPr>
            <a:r>
              <a:rPr b="1" lang="fr-FR" sz="1800" spc="-1" strike="noStrike">
                <a:solidFill>
                  <a:srgbClr val="000000"/>
                </a:solidFill>
                <a:latin typeface="Calibri"/>
              </a:rPr>
              <a:t>CHOIX :</a:t>
            </a:r>
            <a:endParaRPr b="0" lang="fr-FR" sz="1800" spc="-1" strike="noStrike">
              <a:solidFill>
                <a:srgbClr val="000000"/>
              </a:solidFill>
              <a:latin typeface="Arial"/>
            </a:endParaRPr>
          </a:p>
          <a:p>
            <a:pPr marL="257040" indent="-257040" algn="just">
              <a:lnSpc>
                <a:spcPct val="100000"/>
              </a:lnSpc>
              <a:buClr>
                <a:srgbClr val="000000"/>
              </a:buClr>
              <a:buFont typeface="Arial"/>
              <a:buChar char="•"/>
            </a:pPr>
            <a:r>
              <a:rPr b="1" lang="fr-FR" sz="1800" spc="-1" strike="noStrike">
                <a:solidFill>
                  <a:srgbClr val="000000"/>
                </a:solidFill>
                <a:latin typeface="Calibri"/>
              </a:rPr>
              <a:t>INFRASTRUCTURES</a:t>
            </a:r>
            <a:endParaRPr b="0" lang="fr-FR" sz="1800" spc="-1" strike="noStrike">
              <a:solidFill>
                <a:srgbClr val="000000"/>
              </a:solidFill>
              <a:latin typeface="Arial"/>
            </a:endParaRPr>
          </a:p>
          <a:p>
            <a:pPr marL="257040" indent="-257040" algn="just">
              <a:lnSpc>
                <a:spcPct val="100000"/>
              </a:lnSpc>
              <a:buClr>
                <a:srgbClr val="000000"/>
              </a:buClr>
              <a:buFont typeface="Arial"/>
              <a:buChar char="•"/>
            </a:pPr>
            <a:r>
              <a:rPr b="1" lang="fr-FR" sz="1800" spc="-1" strike="noStrike">
                <a:solidFill>
                  <a:srgbClr val="000000"/>
                </a:solidFill>
                <a:latin typeface="Calibri"/>
              </a:rPr>
              <a:t>EQUIPEMENTS</a:t>
            </a:r>
            <a:endParaRPr b="0" lang="fr-FR" sz="1800" spc="-1" strike="noStrike">
              <a:solidFill>
                <a:srgbClr val="000000"/>
              </a:solidFill>
              <a:latin typeface="Arial"/>
            </a:endParaRPr>
          </a:p>
          <a:p>
            <a:pPr marL="257040" indent="-257040" algn="just">
              <a:lnSpc>
                <a:spcPct val="100000"/>
              </a:lnSpc>
              <a:buClr>
                <a:srgbClr val="000000"/>
              </a:buClr>
              <a:buFont typeface="Arial"/>
              <a:buChar char="•"/>
            </a:pPr>
            <a:r>
              <a:rPr b="1" lang="fr-FR" sz="1800" spc="-1" strike="noStrike">
                <a:solidFill>
                  <a:srgbClr val="000000"/>
                </a:solidFill>
                <a:latin typeface="Calibri"/>
              </a:rPr>
              <a:t>INTRANTS</a:t>
            </a:r>
            <a:endParaRPr b="0" lang="fr-FR" sz="1800" spc="-1" strike="noStrike">
              <a:solidFill>
                <a:srgbClr val="000000"/>
              </a:solidFill>
              <a:latin typeface="Arial"/>
            </a:endParaRPr>
          </a:p>
        </p:txBody>
      </p:sp>
      <p:sp>
        <p:nvSpPr>
          <p:cNvPr id="406" name="ZoneTexte 11"/>
          <p:cNvSpPr/>
          <p:nvPr/>
        </p:nvSpPr>
        <p:spPr>
          <a:xfrm>
            <a:off x="2915640" y="4988160"/>
            <a:ext cx="3579840" cy="1186920"/>
          </a:xfrm>
          <a:prstGeom prst="rect">
            <a:avLst/>
          </a:prstGeom>
          <a:solidFill>
            <a:srgbClr val="00b0f0"/>
          </a:solidFill>
          <a:ln w="0">
            <a:solidFill>
              <a:srgbClr val="4472c4"/>
            </a:solidFill>
          </a:ln>
        </p:spPr>
        <p:style>
          <a:lnRef idx="0"/>
          <a:fillRef idx="0"/>
          <a:effectRef idx="0"/>
          <a:fontRef idx="minor"/>
        </p:style>
        <p:txBody>
          <a:bodyPr lIns="90000" rIns="90000" tIns="45000" bIns="45000" anchor="t">
            <a:spAutoFit/>
          </a:bodyPr>
          <a:p>
            <a:pPr algn="ctr">
              <a:lnSpc>
                <a:spcPct val="100000"/>
              </a:lnSpc>
            </a:pPr>
            <a:r>
              <a:rPr b="1" lang="fr-FR" sz="1800" spc="-1" strike="noStrike">
                <a:solidFill>
                  <a:srgbClr val="000000"/>
                </a:solidFill>
                <a:latin typeface="Calibri"/>
              </a:rPr>
              <a:t>ANALYSE DE LA RENTABILITE FINANCIERE ET ECONOMIQUE DU PROJET</a:t>
            </a:r>
            <a:endParaRPr b="0" lang="fr-FR" sz="1800" spc="-1" strike="noStrike">
              <a:solidFill>
                <a:srgbClr val="000000"/>
              </a:solidFill>
              <a:latin typeface="Arial"/>
            </a:endParaRPr>
          </a:p>
        </p:txBody>
      </p:sp>
      <p:sp>
        <p:nvSpPr>
          <p:cNvPr id="407" name="Flèche : droite 5"/>
          <p:cNvSpPr/>
          <p:nvPr/>
        </p:nvSpPr>
        <p:spPr>
          <a:xfrm>
            <a:off x="2543040" y="2860560"/>
            <a:ext cx="574560" cy="13932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24840" bIns="24840" anchor="ctr">
            <a:noAutofit/>
          </a:bodyPr>
          <a:p>
            <a:pPr algn="ctr">
              <a:lnSpc>
                <a:spcPct val="100000"/>
              </a:lnSpc>
            </a:pPr>
            <a:endParaRPr b="0" lang="fr-FR" sz="1800" spc="-1" strike="noStrike">
              <a:solidFill>
                <a:schemeClr val="lt1"/>
              </a:solidFill>
              <a:latin typeface="Calibri"/>
            </a:endParaRPr>
          </a:p>
        </p:txBody>
      </p:sp>
      <p:sp>
        <p:nvSpPr>
          <p:cNvPr id="408" name="Flèche : gauche 12"/>
          <p:cNvSpPr/>
          <p:nvPr/>
        </p:nvSpPr>
        <p:spPr>
          <a:xfrm>
            <a:off x="5894640" y="2860560"/>
            <a:ext cx="495000" cy="120240"/>
          </a:xfrm>
          <a:prstGeom prst="lef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15480" bIns="15480" anchor="ctr">
            <a:noAutofit/>
          </a:bodyPr>
          <a:p>
            <a:pPr algn="ctr">
              <a:lnSpc>
                <a:spcPct val="100000"/>
              </a:lnSpc>
            </a:pPr>
            <a:endParaRPr b="0" lang="fr-FR" sz="1800" spc="-1" strike="noStrike">
              <a:solidFill>
                <a:schemeClr val="lt1"/>
              </a:solidFill>
              <a:latin typeface="Calibri"/>
            </a:endParaRPr>
          </a:p>
        </p:txBody>
      </p:sp>
      <p:sp>
        <p:nvSpPr>
          <p:cNvPr id="409" name="Flèche : bas 13"/>
          <p:cNvSpPr/>
          <p:nvPr/>
        </p:nvSpPr>
        <p:spPr>
          <a:xfrm>
            <a:off x="4401720" y="3201120"/>
            <a:ext cx="160560" cy="328680"/>
          </a:xfrm>
          <a:prstGeom prst="down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ndParaRPr>
          </a:p>
        </p:txBody>
      </p:sp>
      <p:sp>
        <p:nvSpPr>
          <p:cNvPr id="410" name="Flèche : bas 15"/>
          <p:cNvSpPr/>
          <p:nvPr/>
        </p:nvSpPr>
        <p:spPr>
          <a:xfrm>
            <a:off x="4448160" y="4730400"/>
            <a:ext cx="160560" cy="328680"/>
          </a:xfrm>
          <a:prstGeom prst="down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ndParaRPr>
          </a:p>
        </p:txBody>
      </p:sp>
      <p:sp>
        <p:nvSpPr>
          <p:cNvPr id="411" name="Flèche : bas 16"/>
          <p:cNvSpPr/>
          <p:nvPr/>
        </p:nvSpPr>
        <p:spPr>
          <a:xfrm>
            <a:off x="4416480" y="2090880"/>
            <a:ext cx="169920" cy="448200"/>
          </a:xfrm>
          <a:prstGeom prst="down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ndParaRPr>
          </a:p>
        </p:txBody>
      </p:sp>
    </p:spTree>
  </p:cSld>
  <p:transition>
    <p:wipe dir="l"/>
  </p:transition>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ZoneTexte 2"/>
          <p:cNvSpPr/>
          <p:nvPr/>
        </p:nvSpPr>
        <p:spPr>
          <a:xfrm>
            <a:off x="755640" y="764640"/>
            <a:ext cx="7056360" cy="5547240"/>
          </a:xfrm>
          <a:prstGeom prst="rect">
            <a:avLst/>
          </a:prstGeom>
          <a:noFill/>
          <a:ln w="0">
            <a:noFill/>
          </a:ln>
        </p:spPr>
        <p:style>
          <a:lnRef idx="0"/>
          <a:fillRef idx="0"/>
          <a:effectRef idx="0"/>
          <a:fontRef idx="minor"/>
        </p:style>
        <p:txBody>
          <a:bodyPr lIns="90000" rIns="90000" tIns="45000" bIns="45000" anchor="t">
            <a:spAutoFit/>
          </a:bodyPr>
          <a:p>
            <a:pPr marL="343080" indent="-343080" algn="just">
              <a:lnSpc>
                <a:spcPct val="150000"/>
              </a:lnSpc>
              <a:spcBef>
                <a:spcPts val="601"/>
              </a:spcBef>
              <a:spcAft>
                <a:spcPts val="601"/>
              </a:spcAft>
              <a:buClr>
                <a:srgbClr val="2f5496"/>
              </a:buClr>
              <a:buFont typeface="Calibri Light"/>
              <a:buAutoNum type="romanUcPeriod"/>
            </a:pPr>
            <a:r>
              <a:rPr b="1" lang="fr-FR" sz="2400" spc="-1" strike="noStrike">
                <a:solidFill>
                  <a:srgbClr val="2f5496"/>
                </a:solidFill>
                <a:latin typeface="Arial"/>
                <a:ea typeface="Times New Roman"/>
              </a:rPr>
              <a:t>Présentation du projet</a:t>
            </a:r>
            <a:endParaRPr b="0" lang="fr-FR" sz="2400" spc="-1" strike="noStrike">
              <a:solidFill>
                <a:srgbClr val="000000"/>
              </a:solidFill>
              <a:latin typeface="Arial"/>
            </a:endParaRPr>
          </a:p>
          <a:p>
            <a:pPr marL="343080" indent="-343080" algn="just">
              <a:lnSpc>
                <a:spcPct val="150000"/>
              </a:lnSpc>
              <a:spcBef>
                <a:spcPts val="601"/>
              </a:spcBef>
              <a:spcAft>
                <a:spcPts val="601"/>
              </a:spcAft>
              <a:buClr>
                <a:srgbClr val="2f5496"/>
              </a:buClr>
              <a:buFont typeface="Calibri Light"/>
              <a:buAutoNum type="romanUcPeriod"/>
            </a:pPr>
            <a:r>
              <a:rPr b="1" lang="fr-FR" sz="2400" spc="-1" strike="noStrike">
                <a:solidFill>
                  <a:srgbClr val="2f5496"/>
                </a:solidFill>
                <a:latin typeface="Arial"/>
                <a:ea typeface="Times New Roman"/>
              </a:rPr>
              <a:t>Etude de marché</a:t>
            </a:r>
            <a:endParaRPr b="0" lang="fr-FR" sz="2400" spc="-1" strike="noStrike">
              <a:solidFill>
                <a:srgbClr val="000000"/>
              </a:solidFill>
              <a:latin typeface="Arial"/>
            </a:endParaRPr>
          </a:p>
          <a:p>
            <a:pPr marL="343080" indent="-343080" algn="just">
              <a:lnSpc>
                <a:spcPct val="150000"/>
              </a:lnSpc>
              <a:spcBef>
                <a:spcPts val="601"/>
              </a:spcBef>
              <a:spcAft>
                <a:spcPts val="601"/>
              </a:spcAft>
              <a:buClr>
                <a:srgbClr val="2f5496"/>
              </a:buClr>
              <a:buFont typeface="Calibri Light"/>
              <a:buAutoNum type="romanUcPeriod"/>
            </a:pPr>
            <a:r>
              <a:rPr b="1" lang="fr-FR" sz="2400" spc="-1" strike="noStrike">
                <a:solidFill>
                  <a:srgbClr val="2f5496"/>
                </a:solidFill>
                <a:latin typeface="Arial"/>
                <a:ea typeface="Times New Roman"/>
              </a:rPr>
              <a:t>Etude technique</a:t>
            </a:r>
            <a:endParaRPr b="0" lang="fr-FR" sz="2400" spc="-1" strike="noStrike">
              <a:solidFill>
                <a:srgbClr val="000000"/>
              </a:solidFill>
              <a:latin typeface="Arial"/>
            </a:endParaRPr>
          </a:p>
          <a:p>
            <a:pPr marL="343080" indent="-343080" algn="just">
              <a:lnSpc>
                <a:spcPct val="150000"/>
              </a:lnSpc>
              <a:spcBef>
                <a:spcPts val="601"/>
              </a:spcBef>
              <a:spcAft>
                <a:spcPts val="601"/>
              </a:spcAft>
              <a:buClr>
                <a:srgbClr val="2f5496"/>
              </a:buClr>
              <a:buFont typeface="Calibri Light"/>
              <a:buAutoNum type="romanUcPeriod"/>
            </a:pPr>
            <a:r>
              <a:rPr b="1" lang="fr-FR" sz="2400" spc="-1" strike="noStrike">
                <a:solidFill>
                  <a:srgbClr val="2f5496"/>
                </a:solidFill>
                <a:latin typeface="Arial"/>
                <a:ea typeface="Times New Roman"/>
              </a:rPr>
              <a:t>Etude financière</a:t>
            </a:r>
            <a:endParaRPr b="0" lang="fr-FR" sz="2400" spc="-1" strike="noStrike">
              <a:solidFill>
                <a:srgbClr val="000000"/>
              </a:solidFill>
              <a:latin typeface="Arial"/>
            </a:endParaRPr>
          </a:p>
          <a:p>
            <a:pPr marL="343080" indent="-343080" algn="just">
              <a:lnSpc>
                <a:spcPct val="150000"/>
              </a:lnSpc>
              <a:spcBef>
                <a:spcPts val="601"/>
              </a:spcBef>
              <a:spcAft>
                <a:spcPts val="601"/>
              </a:spcAft>
              <a:buClr>
                <a:srgbClr val="2f5496"/>
              </a:buClr>
              <a:buFont typeface="Calibri Light"/>
              <a:buAutoNum type="romanUcPeriod"/>
            </a:pPr>
            <a:r>
              <a:rPr b="1" lang="fr-FR" sz="2400" spc="-1" strike="noStrike">
                <a:solidFill>
                  <a:srgbClr val="2f5496"/>
                </a:solidFill>
                <a:latin typeface="Arial"/>
                <a:ea typeface="Times New Roman"/>
              </a:rPr>
              <a:t>Etude sociale</a:t>
            </a:r>
            <a:endParaRPr b="0" lang="fr-FR" sz="2400" spc="-1" strike="noStrike">
              <a:solidFill>
                <a:srgbClr val="000000"/>
              </a:solidFill>
              <a:latin typeface="Arial"/>
            </a:endParaRPr>
          </a:p>
          <a:p>
            <a:pPr marL="343080" indent="-343080" algn="just">
              <a:lnSpc>
                <a:spcPct val="150000"/>
              </a:lnSpc>
              <a:spcBef>
                <a:spcPts val="601"/>
              </a:spcBef>
              <a:spcAft>
                <a:spcPts val="601"/>
              </a:spcAft>
              <a:buClr>
                <a:srgbClr val="2f5496"/>
              </a:buClr>
              <a:buFont typeface="Calibri Light"/>
              <a:buAutoNum type="romanUcPeriod"/>
            </a:pPr>
            <a:r>
              <a:rPr b="1" lang="fr-FR" sz="2400" spc="-1" strike="noStrike">
                <a:solidFill>
                  <a:srgbClr val="2f5496"/>
                </a:solidFill>
                <a:latin typeface="Arial"/>
                <a:ea typeface="Times New Roman"/>
              </a:rPr>
              <a:t>Etude organisationnelle</a:t>
            </a:r>
            <a:endParaRPr b="0" lang="fr-FR" sz="2400" spc="-1" strike="noStrike">
              <a:solidFill>
                <a:srgbClr val="000000"/>
              </a:solidFill>
              <a:latin typeface="Arial"/>
            </a:endParaRPr>
          </a:p>
          <a:p>
            <a:pPr marL="343080" indent="-343080" algn="just">
              <a:lnSpc>
                <a:spcPct val="150000"/>
              </a:lnSpc>
              <a:spcBef>
                <a:spcPts val="601"/>
              </a:spcBef>
              <a:spcAft>
                <a:spcPts val="601"/>
              </a:spcAft>
              <a:buClr>
                <a:srgbClr val="2f5496"/>
              </a:buClr>
              <a:buFont typeface="Calibri Light"/>
              <a:buAutoNum type="romanUcPeriod"/>
            </a:pPr>
            <a:r>
              <a:rPr b="1" lang="fr-FR" sz="2400" spc="-1" strike="noStrike">
                <a:solidFill>
                  <a:srgbClr val="2f5496"/>
                </a:solidFill>
                <a:latin typeface="Arial"/>
                <a:ea typeface="Times New Roman"/>
              </a:rPr>
              <a:t>Etude juridique</a:t>
            </a:r>
            <a:endParaRPr b="0" lang="fr-FR" sz="2400" spc="-1" strike="noStrike">
              <a:solidFill>
                <a:srgbClr val="000000"/>
              </a:solidFill>
              <a:latin typeface="Arial"/>
            </a:endParaRPr>
          </a:p>
          <a:p>
            <a:pPr marL="343080" indent="-343080" algn="just">
              <a:lnSpc>
                <a:spcPct val="150000"/>
              </a:lnSpc>
              <a:spcBef>
                <a:spcPts val="601"/>
              </a:spcBef>
              <a:spcAft>
                <a:spcPts val="601"/>
              </a:spcAft>
              <a:buClr>
                <a:srgbClr val="2f5496"/>
              </a:buClr>
              <a:buFont typeface="Calibri Light"/>
              <a:buAutoNum type="romanUcPeriod"/>
            </a:pPr>
            <a:r>
              <a:rPr b="1" lang="fr-FR" sz="2400" spc="-1" strike="noStrike">
                <a:solidFill>
                  <a:srgbClr val="2f5496"/>
                </a:solidFill>
                <a:latin typeface="Arial"/>
                <a:ea typeface="Times New Roman"/>
              </a:rPr>
              <a:t>Etude environnementale</a:t>
            </a:r>
            <a:endParaRPr b="0" lang="fr-FR" sz="2400" spc="-1" strike="noStrike">
              <a:solidFill>
                <a:srgbClr val="000000"/>
              </a:solidFill>
              <a:latin typeface="Arial"/>
            </a:endParaRPr>
          </a:p>
        </p:txBody>
      </p:sp>
      <p:sp>
        <p:nvSpPr>
          <p:cNvPr id="413" name="ZoneTexte 3"/>
          <p:cNvSpPr/>
          <p:nvPr/>
        </p:nvSpPr>
        <p:spPr>
          <a:xfrm>
            <a:off x="10440" y="162360"/>
            <a:ext cx="9143640" cy="50112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700" spc="-1" strike="noStrike">
                <a:solidFill>
                  <a:srgbClr val="ffffff"/>
                </a:solidFill>
                <a:latin typeface="Calibri"/>
              </a:rPr>
              <a:t>PLAN ELABORATION D’UN BUSINESS PLAN</a:t>
            </a:r>
            <a:endParaRPr b="0" lang="fr-FR" sz="27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ZoneTexte 2"/>
          <p:cNvSpPr/>
          <p:nvPr/>
        </p:nvSpPr>
        <p:spPr>
          <a:xfrm>
            <a:off x="899640" y="1079640"/>
            <a:ext cx="7272360" cy="4475520"/>
          </a:xfrm>
          <a:prstGeom prst="rect">
            <a:avLst/>
          </a:prstGeom>
          <a:noFill/>
          <a:ln w="0">
            <a:noFill/>
          </a:ln>
        </p:spPr>
        <p:style>
          <a:lnRef idx="0"/>
          <a:fillRef idx="0"/>
          <a:effectRef idx="0"/>
          <a:fontRef idx="minor"/>
        </p:style>
        <p:txBody>
          <a:bodyPr lIns="90000" rIns="90000" tIns="45000" bIns="45000" anchor="t">
            <a:spAutoFit/>
          </a:bodyPr>
          <a:p>
            <a:pPr marL="343080" indent="-343080" algn="just">
              <a:lnSpc>
                <a:spcPct val="107000"/>
              </a:lnSpc>
              <a:spcBef>
                <a:spcPts val="1199"/>
              </a:spcBef>
              <a:buClr>
                <a:srgbClr val="2f5496"/>
              </a:buClr>
              <a:buFont typeface="Calibri Light"/>
              <a:buAutoNum type="romanUcPeriod"/>
            </a:pPr>
            <a:r>
              <a:rPr b="1" lang="fr-FR" sz="1600" spc="-1" strike="noStrike">
                <a:solidFill>
                  <a:srgbClr val="2f5496"/>
                </a:solidFill>
                <a:latin typeface="Arial"/>
                <a:ea typeface="Times New Roman"/>
              </a:rPr>
              <a:t>Présentation du projet</a:t>
            </a:r>
            <a:endParaRPr b="0" lang="fr-FR" sz="1600" spc="-1" strike="noStrike">
              <a:solidFill>
                <a:srgbClr val="000000"/>
              </a:solidFill>
              <a:latin typeface="Arial"/>
            </a:endParaRPr>
          </a:p>
          <a:p>
            <a:pPr lvl="1" marL="743040" indent="-285840" algn="just">
              <a:lnSpc>
                <a:spcPct val="107000"/>
              </a:lnSpc>
              <a:spcBef>
                <a:spcPts val="1199"/>
              </a:spcBef>
              <a:buClr>
                <a:srgbClr val="2f5496"/>
              </a:buClr>
              <a:buFont typeface="Calibri Light"/>
              <a:buAutoNum type="alphaLcPeriod"/>
            </a:pPr>
            <a:r>
              <a:rPr b="1" lang="fr-FR" sz="1600" spc="-1" strike="noStrike">
                <a:solidFill>
                  <a:srgbClr val="2f5496"/>
                </a:solidFill>
                <a:latin typeface="Arial"/>
                <a:ea typeface="Times New Roman"/>
              </a:rPr>
              <a:t>Fiche synoptique</a:t>
            </a:r>
            <a:endParaRPr b="0" lang="fr-FR" sz="1600" spc="-1" strike="noStrike">
              <a:solidFill>
                <a:srgbClr val="000000"/>
              </a:solidFill>
              <a:latin typeface="Arial"/>
            </a:endParaRPr>
          </a:p>
          <a:p>
            <a:pPr lvl="1" marL="743040" indent="-285840" algn="just">
              <a:lnSpc>
                <a:spcPct val="107000"/>
              </a:lnSpc>
              <a:spcBef>
                <a:spcPts val="1199"/>
              </a:spcBef>
              <a:buClr>
                <a:srgbClr val="2f5496"/>
              </a:buClr>
              <a:buFont typeface="Calibri Light"/>
              <a:buAutoNum type="alphaLcPeriod"/>
            </a:pPr>
            <a:r>
              <a:rPr b="1" lang="fr-FR" sz="1600" spc="-1" strike="noStrike">
                <a:solidFill>
                  <a:srgbClr val="2f5496"/>
                </a:solidFill>
                <a:latin typeface="Arial"/>
                <a:ea typeface="Times New Roman"/>
              </a:rPr>
              <a:t>Résumé</a:t>
            </a:r>
            <a:endParaRPr b="0" lang="fr-FR" sz="1600" spc="-1" strike="noStrike">
              <a:solidFill>
                <a:srgbClr val="000000"/>
              </a:solidFill>
              <a:latin typeface="Arial"/>
            </a:endParaRPr>
          </a:p>
          <a:p>
            <a:pPr lvl="1" marL="743040" indent="-285840" algn="just">
              <a:lnSpc>
                <a:spcPct val="107000"/>
              </a:lnSpc>
              <a:spcBef>
                <a:spcPts val="1199"/>
              </a:spcBef>
              <a:buClr>
                <a:srgbClr val="2f5496"/>
              </a:buClr>
              <a:buFont typeface="Calibri Light"/>
              <a:buAutoNum type="alphaLcPeriod"/>
            </a:pPr>
            <a:r>
              <a:rPr b="1" lang="fr-FR" sz="1600" spc="-1" strike="noStrike">
                <a:solidFill>
                  <a:srgbClr val="2f5496"/>
                </a:solidFill>
                <a:latin typeface="Arial"/>
                <a:ea typeface="Times New Roman"/>
              </a:rPr>
              <a:t>Historique et contexte du projet</a:t>
            </a:r>
            <a:endParaRPr b="0" lang="fr-FR" sz="1600" spc="-1" strike="noStrike">
              <a:solidFill>
                <a:srgbClr val="000000"/>
              </a:solidFill>
              <a:latin typeface="Arial"/>
            </a:endParaRPr>
          </a:p>
          <a:p>
            <a:pPr lvl="1" marL="743040" indent="-285840" algn="just">
              <a:lnSpc>
                <a:spcPct val="107000"/>
              </a:lnSpc>
              <a:spcBef>
                <a:spcPts val="1199"/>
              </a:spcBef>
              <a:buClr>
                <a:srgbClr val="2f5496"/>
              </a:buClr>
              <a:buFont typeface="Calibri Light"/>
              <a:buAutoNum type="alphaLcPeriod"/>
            </a:pPr>
            <a:r>
              <a:rPr b="1" lang="fr-FR" sz="1600" spc="-1" strike="noStrike">
                <a:solidFill>
                  <a:srgbClr val="2f5496"/>
                </a:solidFill>
                <a:latin typeface="Arial"/>
                <a:ea typeface="Times New Roman"/>
              </a:rPr>
              <a:t>Missions</a:t>
            </a:r>
            <a:endParaRPr b="0" lang="fr-FR" sz="1600" spc="-1" strike="noStrike">
              <a:solidFill>
                <a:srgbClr val="000000"/>
              </a:solidFill>
              <a:latin typeface="Arial"/>
            </a:endParaRPr>
          </a:p>
          <a:p>
            <a:pPr lvl="1" marL="743040" indent="-285840" algn="just">
              <a:lnSpc>
                <a:spcPct val="107000"/>
              </a:lnSpc>
              <a:spcBef>
                <a:spcPts val="1199"/>
              </a:spcBef>
              <a:buClr>
                <a:srgbClr val="2f5496"/>
              </a:buClr>
              <a:buFont typeface="Calibri Light"/>
              <a:buAutoNum type="alphaLcPeriod"/>
            </a:pPr>
            <a:r>
              <a:rPr b="1" lang="fr-FR" sz="1600" spc="-1" strike="noStrike">
                <a:solidFill>
                  <a:srgbClr val="2f5496"/>
                </a:solidFill>
                <a:latin typeface="Arial"/>
                <a:ea typeface="Times New Roman"/>
              </a:rPr>
              <a:t>Valeurs</a:t>
            </a:r>
            <a:endParaRPr b="0" lang="fr-FR" sz="1600" spc="-1" strike="noStrike">
              <a:solidFill>
                <a:srgbClr val="000000"/>
              </a:solidFill>
              <a:latin typeface="Arial"/>
            </a:endParaRPr>
          </a:p>
          <a:p>
            <a:pPr lvl="1" marL="743040" indent="-285840" algn="just">
              <a:lnSpc>
                <a:spcPct val="107000"/>
              </a:lnSpc>
              <a:spcBef>
                <a:spcPts val="1199"/>
              </a:spcBef>
              <a:buClr>
                <a:srgbClr val="2f5496"/>
              </a:buClr>
              <a:buFont typeface="Calibri Light"/>
              <a:buAutoNum type="alphaLcPeriod"/>
            </a:pPr>
            <a:r>
              <a:rPr b="1" lang="fr-FR" sz="1600" spc="-1" strike="noStrike">
                <a:solidFill>
                  <a:srgbClr val="2f5496"/>
                </a:solidFill>
                <a:latin typeface="Arial"/>
                <a:ea typeface="Times New Roman"/>
              </a:rPr>
              <a:t>Vision</a:t>
            </a:r>
            <a:endParaRPr b="0" lang="fr-FR" sz="1600" spc="-1" strike="noStrike">
              <a:solidFill>
                <a:srgbClr val="000000"/>
              </a:solidFill>
              <a:latin typeface="Arial"/>
            </a:endParaRPr>
          </a:p>
          <a:p>
            <a:pPr lvl="1" marL="743040" indent="-285840" algn="just">
              <a:lnSpc>
                <a:spcPct val="107000"/>
              </a:lnSpc>
              <a:spcBef>
                <a:spcPts val="1199"/>
              </a:spcBef>
              <a:buClr>
                <a:srgbClr val="2f5496"/>
              </a:buClr>
              <a:buFont typeface="Calibri Light"/>
              <a:buAutoNum type="alphaLcPeriod"/>
            </a:pPr>
            <a:r>
              <a:rPr b="1" lang="fr-FR" sz="1600" spc="-1" strike="noStrike">
                <a:solidFill>
                  <a:srgbClr val="2f5496"/>
                </a:solidFill>
                <a:latin typeface="Arial"/>
                <a:ea typeface="Times New Roman"/>
              </a:rPr>
              <a:t>Objectif global</a:t>
            </a:r>
            <a:endParaRPr b="0" lang="fr-FR" sz="1600" spc="-1" strike="noStrike">
              <a:solidFill>
                <a:srgbClr val="000000"/>
              </a:solidFill>
              <a:latin typeface="Arial"/>
            </a:endParaRPr>
          </a:p>
          <a:p>
            <a:pPr lvl="1" marL="743040" indent="-285840" algn="just">
              <a:lnSpc>
                <a:spcPct val="107000"/>
              </a:lnSpc>
              <a:spcBef>
                <a:spcPts val="1199"/>
              </a:spcBef>
              <a:buClr>
                <a:srgbClr val="2f5496"/>
              </a:buClr>
              <a:buFont typeface="Calibri Light"/>
              <a:buAutoNum type="alphaLcPeriod"/>
            </a:pPr>
            <a:r>
              <a:rPr b="1" lang="fr-FR" sz="1600" spc="-1" strike="noStrike">
                <a:solidFill>
                  <a:srgbClr val="2f5496"/>
                </a:solidFill>
                <a:latin typeface="Arial"/>
                <a:ea typeface="Times New Roman"/>
              </a:rPr>
              <a:t>Objectif spécifique</a:t>
            </a:r>
            <a:endParaRPr b="0" lang="fr-FR" sz="1600" spc="-1" strike="noStrike">
              <a:solidFill>
                <a:srgbClr val="000000"/>
              </a:solidFill>
              <a:latin typeface="Arial"/>
            </a:endParaRPr>
          </a:p>
          <a:p>
            <a:pPr lvl="1" marL="743040" indent="-285840" algn="just">
              <a:lnSpc>
                <a:spcPct val="107000"/>
              </a:lnSpc>
              <a:spcBef>
                <a:spcPts val="1199"/>
              </a:spcBef>
              <a:buClr>
                <a:srgbClr val="2f5496"/>
              </a:buClr>
              <a:buFont typeface="Calibri Light"/>
              <a:buAutoNum type="alphaLcPeriod"/>
            </a:pPr>
            <a:r>
              <a:rPr b="1" lang="fr-FR" sz="1600" spc="-1" strike="noStrike">
                <a:solidFill>
                  <a:srgbClr val="2f5496"/>
                </a:solidFill>
                <a:latin typeface="Arial"/>
                <a:ea typeface="Times New Roman"/>
              </a:rPr>
              <a:t>Forme juridique</a:t>
            </a:r>
            <a:endParaRPr b="0" lang="fr-FR" sz="1600" spc="-1" strike="noStrike">
              <a:solidFill>
                <a:srgbClr val="000000"/>
              </a:solidFill>
              <a:latin typeface="Arial"/>
            </a:endParaRPr>
          </a:p>
          <a:p>
            <a:pPr lvl="1" marL="743040" indent="-285840" algn="just">
              <a:lnSpc>
                <a:spcPct val="107000"/>
              </a:lnSpc>
              <a:spcBef>
                <a:spcPts val="1199"/>
              </a:spcBef>
              <a:buClr>
                <a:srgbClr val="2f5496"/>
              </a:buClr>
              <a:buFont typeface="Calibri Light"/>
              <a:buAutoNum type="alphaLcPeriod"/>
            </a:pPr>
            <a:r>
              <a:rPr b="1" lang="fr-FR" sz="1600" spc="-1" strike="noStrike">
                <a:solidFill>
                  <a:srgbClr val="2f5496"/>
                </a:solidFill>
                <a:latin typeface="Arial"/>
                <a:ea typeface="Times New Roman"/>
              </a:rPr>
              <a:t>Structure organisationnelle et fonctionnelle</a:t>
            </a:r>
            <a:endParaRPr b="0" lang="fr-FR" sz="1600" spc="-1" strike="noStrike">
              <a:solidFill>
                <a:srgbClr val="000000"/>
              </a:solidFill>
              <a:latin typeface="Arial"/>
            </a:endParaRPr>
          </a:p>
        </p:txBody>
      </p:sp>
      <p:sp>
        <p:nvSpPr>
          <p:cNvPr id="415" name="ZoneTexte 3"/>
          <p:cNvSpPr/>
          <p:nvPr/>
        </p:nvSpPr>
        <p:spPr>
          <a:xfrm>
            <a:off x="10440" y="214560"/>
            <a:ext cx="9143640" cy="50112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700" spc="-1" strike="noStrike">
                <a:solidFill>
                  <a:srgbClr val="ffffff"/>
                </a:solidFill>
                <a:latin typeface="Calibri"/>
              </a:rPr>
              <a:t>Présentation du projet</a:t>
            </a:r>
            <a:endParaRPr b="0" lang="fr-FR" sz="27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1518120" y="3339720"/>
            <a:ext cx="6043320" cy="650880"/>
          </a:xfrm>
          <a:prstGeom prst="rect">
            <a:avLst/>
          </a:prstGeom>
          <a:solidFill>
            <a:srgbClr val="d6dce5"/>
          </a:solidFill>
          <a:ln w="0">
            <a:noFill/>
          </a:ln>
        </p:spPr>
        <p:txBody>
          <a:bodyPr numCol="1" spcCol="0" anchor="b">
            <a:normAutofit/>
          </a:bodyPr>
          <a:p>
            <a:pPr indent="0" algn="ctr">
              <a:lnSpc>
                <a:spcPct val="90000"/>
              </a:lnSpc>
              <a:buNone/>
            </a:pPr>
            <a:r>
              <a:rPr b="1" lang="fr-FR" sz="3000" spc="-1" strike="noStrike">
                <a:solidFill>
                  <a:srgbClr val="000000"/>
                </a:solidFill>
                <a:latin typeface="Calibri Light"/>
                <a:ea typeface="ＭＳ Ｐゴシック"/>
              </a:rPr>
              <a:t>1 Etude de marché</a:t>
            </a:r>
            <a:endParaRPr b="0" lang="fr-FR" sz="3000" spc="-1" strike="noStrike">
              <a:solidFill>
                <a:srgbClr val="000000"/>
              </a:solidFill>
              <a:latin typeface="Calibri"/>
            </a:endParaRPr>
          </a:p>
        </p:txBody>
      </p:sp>
    </p:spTree>
  </p:cSld>
  <p:transition>
    <p:wipe dir="l"/>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Rectangle 8"/>
          <p:cNvSpPr/>
          <p:nvPr/>
        </p:nvSpPr>
        <p:spPr>
          <a:xfrm>
            <a:off x="-16560" y="584640"/>
            <a:ext cx="9143640" cy="1043640"/>
          </a:xfrm>
          <a:prstGeom prst="rect">
            <a:avLst/>
          </a:prstGeom>
          <a:noFill/>
          <a:ln w="0">
            <a:noFill/>
          </a:ln>
        </p:spPr>
        <p:style>
          <a:lnRef idx="0"/>
          <a:fillRef idx="0"/>
          <a:effectRef idx="0"/>
          <a:fontRef idx="minor"/>
        </p:style>
        <p:txBody>
          <a:bodyPr lIns="68760" rIns="68760" tIns="34200" bIns="34200" anchor="t">
            <a:normAutofit fontScale="93000"/>
          </a:bodyPr>
          <a:p>
            <a:pPr algn="just">
              <a:lnSpc>
                <a:spcPct val="90000"/>
              </a:lnSpc>
              <a:spcAft>
                <a:spcPts val="451"/>
              </a:spcAft>
            </a:pPr>
            <a:r>
              <a:rPr b="1" lang="fr-FR" sz="3600" spc="-1" strike="noStrike">
                <a:solidFill>
                  <a:srgbClr val="000000"/>
                </a:solidFill>
                <a:latin typeface="Calibri"/>
              </a:rPr>
              <a:t>Taux de chômage des jeunes : 70% à Djibouti, 3% au Mali, 15% au Sénégal</a:t>
            </a:r>
            <a:endParaRPr b="0" lang="fr-FR" sz="3600" spc="-1" strike="noStrike">
              <a:solidFill>
                <a:srgbClr val="000000"/>
              </a:solidFill>
              <a:latin typeface="Arial"/>
            </a:endParaRPr>
          </a:p>
        </p:txBody>
      </p:sp>
      <p:sp>
        <p:nvSpPr>
          <p:cNvPr id="148" name="ZoneTexte 1"/>
          <p:cNvSpPr/>
          <p:nvPr/>
        </p:nvSpPr>
        <p:spPr>
          <a:xfrm>
            <a:off x="-16560" y="0"/>
            <a:ext cx="9176400" cy="577080"/>
          </a:xfrm>
          <a:prstGeom prst="rect">
            <a:avLst/>
          </a:prstGeom>
          <a:solidFill>
            <a:schemeClr val="accent1">
              <a:lumMod val="20000"/>
              <a:lumOff val="80000"/>
            </a:schemeClr>
          </a:solidFill>
          <a:ln w="0">
            <a:noFill/>
          </a:ln>
        </p:spPr>
        <p:style>
          <a:lnRef idx="0"/>
          <a:fillRef idx="0"/>
          <a:effectRef idx="0"/>
          <a:fontRef idx="minor"/>
        </p:style>
        <p:txBody>
          <a:bodyPr lIns="90000" rIns="90000" tIns="45000" bIns="45000" anchor="t">
            <a:spAutoFit/>
          </a:bodyPr>
          <a:p>
            <a:pPr algn="ctr">
              <a:lnSpc>
                <a:spcPct val="100000"/>
              </a:lnSpc>
            </a:pPr>
            <a:r>
              <a:rPr b="1" lang="fr-FR" sz="3200" spc="-1" strike="noStrike">
                <a:solidFill>
                  <a:srgbClr val="000000"/>
                </a:solidFill>
                <a:latin typeface="Calibri"/>
              </a:rPr>
              <a:t>Chômage des jeunes en Afrique</a:t>
            </a:r>
            <a:endParaRPr b="0" lang="fr-FR" sz="3200" spc="-1" strike="noStrike">
              <a:solidFill>
                <a:srgbClr val="000000"/>
              </a:solidFill>
              <a:latin typeface="Arial"/>
            </a:endParaRPr>
          </a:p>
        </p:txBody>
      </p:sp>
      <p:pic>
        <p:nvPicPr>
          <p:cNvPr id="149" name="Image 4" descr=""/>
          <p:cNvPicPr/>
          <p:nvPr/>
        </p:nvPicPr>
        <p:blipFill>
          <a:blip r:embed="rId1"/>
          <a:stretch/>
        </p:blipFill>
        <p:spPr>
          <a:xfrm>
            <a:off x="16560" y="1484640"/>
            <a:ext cx="9025200" cy="4940640"/>
          </a:xfrm>
          <a:prstGeom prst="rect">
            <a:avLst/>
          </a:prstGeom>
          <a:ln w="0">
            <a:noFill/>
          </a:ln>
        </p:spPr>
      </p:pic>
      <p:sp>
        <p:nvSpPr>
          <p:cNvPr id="150" name="ZoneTexte 2"/>
          <p:cNvSpPr/>
          <p:nvPr/>
        </p:nvSpPr>
        <p:spPr>
          <a:xfrm>
            <a:off x="325080" y="6273360"/>
            <a:ext cx="7416360" cy="6382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1800" spc="-1" strike="noStrike">
                <a:solidFill>
                  <a:srgbClr val="000000"/>
                </a:solidFill>
                <a:latin typeface="Calibri"/>
                <a:ea typeface="Calibri"/>
              </a:rPr>
              <a:t>Figure : Taux de chômage des femmes et des hommes en Afrique</a:t>
            </a:r>
            <a:endParaRPr b="0" lang="fr-FR" sz="1800" spc="-1" strike="noStrike">
              <a:solidFill>
                <a:srgbClr val="000000"/>
              </a:solidFill>
              <a:latin typeface="Arial"/>
            </a:endParaRPr>
          </a:p>
        </p:txBody>
      </p:sp>
      <p:sp>
        <p:nvSpPr>
          <p:cNvPr id="151" name="Ellipse 3"/>
          <p:cNvSpPr/>
          <p:nvPr/>
        </p:nvSpPr>
        <p:spPr>
          <a:xfrm>
            <a:off x="7741800" y="4149000"/>
            <a:ext cx="502200" cy="1511640"/>
          </a:xfrm>
          <a:prstGeom prst="ellipse">
            <a:avLst/>
          </a:prstGeom>
          <a:noFill/>
          <a:ln w="25400">
            <a:solidFill>
              <a:srgbClr val="ff33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p:nvPr>
        </p:nvSpPr>
        <p:spPr>
          <a:xfrm>
            <a:off x="0" y="1257480"/>
            <a:ext cx="9143640" cy="472320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3000" spc="-1" strike="noStrike">
                <a:solidFill>
                  <a:srgbClr val="333333"/>
                </a:solidFill>
                <a:latin typeface="Calibri"/>
              </a:rPr>
              <a:t>Objectif</a:t>
            </a:r>
            <a:r>
              <a:rPr b="0" lang="fr-FR" sz="3000" spc="-1" strike="noStrike">
                <a:solidFill>
                  <a:srgbClr val="333333"/>
                </a:solidFill>
                <a:latin typeface="Calibri"/>
              </a:rPr>
              <a:t> :</a:t>
            </a:r>
            <a:endParaRPr b="0" lang="fr-FR" sz="3000" spc="-1" strike="noStrike">
              <a:solidFill>
                <a:srgbClr val="000000"/>
              </a:solidFill>
              <a:latin typeface="Calibri"/>
            </a:endParaRPr>
          </a:p>
          <a:p>
            <a:pPr indent="0" algn="just">
              <a:lnSpc>
                <a:spcPct val="90000"/>
              </a:lnSpc>
              <a:spcBef>
                <a:spcPts val="751"/>
              </a:spcBef>
              <a:buNone/>
              <a:tabLst>
                <a:tab algn="l" pos="0"/>
              </a:tabLst>
            </a:pPr>
            <a:r>
              <a:rPr b="0" lang="fr-FR" sz="2400" spc="-1" strike="noStrike">
                <a:solidFill>
                  <a:srgbClr val="333333"/>
                </a:solidFill>
                <a:latin typeface="Calibri"/>
              </a:rPr>
              <a:t>Etape fondamental de la préparation, l’étude de marché se propose d’appréhender, à l’aide de méthodes et d’outils précis, le milieu dans lequel se meut ou va se mouvoir le projet en vue d’optimiser la réalisation de ses objectifs. </a:t>
            </a:r>
            <a:endParaRPr b="0" lang="fr-FR" sz="2400" spc="-1" strike="noStrike">
              <a:solidFill>
                <a:srgbClr val="000000"/>
              </a:solidFill>
              <a:latin typeface="Calibri"/>
            </a:endParaRPr>
          </a:p>
          <a:p>
            <a:pPr indent="0" algn="just">
              <a:lnSpc>
                <a:spcPct val="90000"/>
              </a:lnSpc>
              <a:spcBef>
                <a:spcPts val="751"/>
              </a:spcBef>
              <a:buNone/>
              <a:tabLst>
                <a:tab algn="l" pos="0"/>
              </a:tabLst>
            </a:pPr>
            <a:r>
              <a:rPr b="1" lang="fr-FR" sz="3000" spc="-1" strike="noStrike">
                <a:solidFill>
                  <a:srgbClr val="333333"/>
                </a:solidFill>
                <a:latin typeface="Calibri"/>
              </a:rPr>
              <a:t>Qu'est ce que le marché ?</a:t>
            </a:r>
            <a:endParaRPr b="0" lang="fr-FR" sz="3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400" spc="-1" strike="noStrike">
                <a:solidFill>
                  <a:srgbClr val="333333"/>
                </a:solidFill>
                <a:latin typeface="Calibri"/>
              </a:rPr>
              <a:t>C'est un lieu réel ou virtuel de rencontre d'une offre et d'une demande à travers une structure de prix</a:t>
            </a:r>
            <a:endParaRPr b="0" lang="fr-FR" sz="24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400" spc="-1" strike="noStrike">
                <a:solidFill>
                  <a:srgbClr val="333333"/>
                </a:solidFill>
                <a:latin typeface="Calibri"/>
              </a:rPr>
              <a:t>C'est aussi vu comme l'ensemble des agents économiques qui procèdent à l'échange d'un produit. C'est également défini comme une Demande</a:t>
            </a:r>
            <a:endParaRPr b="0" lang="fr-FR" sz="24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400" spc="-1" strike="noStrike">
                <a:solidFill>
                  <a:srgbClr val="333333"/>
                </a:solidFill>
                <a:latin typeface="Calibri"/>
              </a:rPr>
              <a:t>C'est également défini comme une Demande</a:t>
            </a:r>
            <a:endParaRPr b="0" lang="fr-FR" sz="2400" spc="-1" strike="noStrike">
              <a:solidFill>
                <a:srgbClr val="000000"/>
              </a:solidFill>
              <a:latin typeface="Calibri"/>
            </a:endParaRPr>
          </a:p>
          <a:p>
            <a:pPr indent="0" algn="just">
              <a:lnSpc>
                <a:spcPct val="90000"/>
              </a:lnSpc>
              <a:spcBef>
                <a:spcPts val="751"/>
              </a:spcBef>
              <a:buNone/>
              <a:tabLst>
                <a:tab algn="l" pos="0"/>
              </a:tabLst>
            </a:pPr>
            <a:endParaRPr b="0" lang="fr-FR" sz="1500" spc="-1" strike="noStrike">
              <a:solidFill>
                <a:srgbClr val="000000"/>
              </a:solidFill>
              <a:latin typeface="Calibri"/>
            </a:endParaRPr>
          </a:p>
        </p:txBody>
      </p:sp>
      <p:sp>
        <p:nvSpPr>
          <p:cNvPr id="418" name="ZoneTexte 2"/>
          <p:cNvSpPr/>
          <p:nvPr/>
        </p:nvSpPr>
        <p:spPr>
          <a:xfrm>
            <a:off x="0" y="867600"/>
            <a:ext cx="9143640" cy="36396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1800" spc="-1" strike="noStrike">
                <a:solidFill>
                  <a:srgbClr val="ffffff"/>
                </a:solidFill>
                <a:latin typeface="Arial"/>
              </a:rPr>
              <a:t>ETUDE DE MARCHE OU ETUDE DE FAISABILITE COMMERCIALE</a:t>
            </a:r>
            <a:endParaRPr b="0" lang="fr-FR" sz="1800" spc="-1" strike="noStrike">
              <a:solidFill>
                <a:srgbClr val="ffffff"/>
              </a:solidFill>
              <a:latin typeface="Arial"/>
            </a:endParaRPr>
          </a:p>
        </p:txBody>
      </p:sp>
    </p:spTree>
  </p:cSld>
  <p:transition>
    <p:wipe dir="l"/>
  </p:transition>
  <p:timing>
    <p:tnLst>
      <p:par>
        <p:cTn id="469" dur="indefinite" restart="never" nodeType="tmRoot">
          <p:childTnLst>
            <p:seq>
              <p:cTn id="470" dur="indefinite" nodeType="mainSeq">
                <p:childTnLst>
                  <p:par>
                    <p:cTn id="471" nodeType="clickEffect" fill="hold">
                      <p:stCondLst>
                        <p:cond delay="0"/>
                      </p:stCondLst>
                      <p:childTnLst>
                        <p:par>
                          <p:cTn id="472" nodeType="withEffect" fill="hold">
                            <p:stCondLst>
                              <p:cond delay="0"/>
                            </p:stCondLst>
                            <p:childTnLst>
                              <p:par>
                                <p:cTn id="473" nodeType="withEffect" fill="hold" presetClass="entr" presetID="2" presetSubtype="4">
                                  <p:stCondLst>
                                    <p:cond delay="0"/>
                                  </p:stCondLst>
                                  <p:childTnLst>
                                    <p:set>
                                      <p:cBhvr>
                                        <p:cTn id="474" dur="1" fill="hold">
                                          <p:stCondLst>
                                            <p:cond delay="0"/>
                                          </p:stCondLst>
                                        </p:cTn>
                                        <p:tgtEl>
                                          <p:spTgt spid="417">
                                            <p:txEl>
                                              <p:pRg st="0" end="0"/>
                                            </p:txEl>
                                          </p:spTgt>
                                        </p:tgtEl>
                                        <p:attrNameLst>
                                          <p:attrName>style.visibility</p:attrName>
                                        </p:attrNameLst>
                                      </p:cBhvr>
                                      <p:to>
                                        <p:strVal val="visible"/>
                                      </p:to>
                                    </p:set>
                                    <p:anim calcmode="lin" valueType="num">
                                      <p:cBhvr additive="repl">
                                        <p:cTn id="475" dur="250" fill="hold"/>
                                        <p:tgtEl>
                                          <p:spTgt spid="417">
                                            <p:txEl>
                                              <p:pRg st="0" end="0"/>
                                            </p:txEl>
                                          </p:spTgt>
                                        </p:tgtEl>
                                        <p:attrNameLst>
                                          <p:attrName>ppt_x</p:attrName>
                                        </p:attrNameLst>
                                      </p:cBhvr>
                                      <p:tavLst>
                                        <p:tav tm="0">
                                          <p:val>
                                            <p:strVal val="#ppt_x"/>
                                          </p:val>
                                        </p:tav>
                                        <p:tav tm="100000">
                                          <p:val>
                                            <p:strVal val="#ppt_x"/>
                                          </p:val>
                                        </p:tav>
                                      </p:tavLst>
                                    </p:anim>
                                    <p:anim calcmode="lin" valueType="num">
                                      <p:cBhvr additive="repl">
                                        <p:cTn id="476" dur="250" fill="hold"/>
                                        <p:tgtEl>
                                          <p:spTgt spid="417">
                                            <p:txEl>
                                              <p:pRg st="0" end="0"/>
                                            </p:txEl>
                                          </p:spTgt>
                                        </p:tgtEl>
                                        <p:attrNameLst>
                                          <p:attrName>ppt_y</p:attrName>
                                        </p:attrNameLst>
                                      </p:cBhvr>
                                      <p:tavLst>
                                        <p:tav tm="0">
                                          <p:val>
                                            <p:strVal val="1+#ppt_h/2"/>
                                          </p:val>
                                        </p:tav>
                                        <p:tav tm="100000">
                                          <p:val>
                                            <p:strVal val="#ppt_y"/>
                                          </p:val>
                                        </p:tav>
                                      </p:tavLst>
                                    </p:anim>
                                  </p:childTnLst>
                                </p:cTn>
                              </p:par>
                              <p:par>
                                <p:cTn id="477" nodeType="withEffect" fill="hold" presetClass="entr" presetID="2" presetSubtype="4">
                                  <p:stCondLst>
                                    <p:cond delay="0"/>
                                  </p:stCondLst>
                                  <p:childTnLst>
                                    <p:set>
                                      <p:cBhvr>
                                        <p:cTn id="478" dur="1" fill="hold">
                                          <p:stCondLst>
                                            <p:cond delay="0"/>
                                          </p:stCondLst>
                                        </p:cTn>
                                        <p:tgtEl>
                                          <p:spTgt spid="417">
                                            <p:txEl>
                                              <p:pRg st="1" end="1"/>
                                            </p:txEl>
                                          </p:spTgt>
                                        </p:tgtEl>
                                        <p:attrNameLst>
                                          <p:attrName>style.visibility</p:attrName>
                                        </p:attrNameLst>
                                      </p:cBhvr>
                                      <p:to>
                                        <p:strVal val="visible"/>
                                      </p:to>
                                    </p:set>
                                    <p:anim calcmode="lin" valueType="num">
                                      <p:cBhvr additive="repl">
                                        <p:cTn id="479" dur="250" fill="hold"/>
                                        <p:tgtEl>
                                          <p:spTgt spid="417">
                                            <p:txEl>
                                              <p:pRg st="1" end="1"/>
                                            </p:txEl>
                                          </p:spTgt>
                                        </p:tgtEl>
                                        <p:attrNameLst>
                                          <p:attrName>ppt_x</p:attrName>
                                        </p:attrNameLst>
                                      </p:cBhvr>
                                      <p:tavLst>
                                        <p:tav tm="0">
                                          <p:val>
                                            <p:strVal val="#ppt_x"/>
                                          </p:val>
                                        </p:tav>
                                        <p:tav tm="100000">
                                          <p:val>
                                            <p:strVal val="#ppt_x"/>
                                          </p:val>
                                        </p:tav>
                                      </p:tavLst>
                                    </p:anim>
                                    <p:anim calcmode="lin" valueType="num">
                                      <p:cBhvr additive="repl">
                                        <p:cTn id="480" dur="250" fill="hold"/>
                                        <p:tgtEl>
                                          <p:spTgt spid="417">
                                            <p:txEl>
                                              <p:pRg st="1" end="1"/>
                                            </p:txEl>
                                          </p:spTgt>
                                        </p:tgtEl>
                                        <p:attrNameLst>
                                          <p:attrName>ppt_y</p:attrName>
                                        </p:attrNameLst>
                                      </p:cBhvr>
                                      <p:tavLst>
                                        <p:tav tm="0">
                                          <p:val>
                                            <p:strVal val="1+#ppt_h/2"/>
                                          </p:val>
                                        </p:tav>
                                        <p:tav tm="100000">
                                          <p:val>
                                            <p:strVal val="#ppt_y"/>
                                          </p:val>
                                        </p:tav>
                                      </p:tavLst>
                                    </p:anim>
                                  </p:childTnLst>
                                </p:cTn>
                              </p:par>
                              <p:par>
                                <p:cTn id="481" nodeType="withEffect" fill="hold" presetClass="entr" presetID="2" presetSubtype="4">
                                  <p:stCondLst>
                                    <p:cond delay="0"/>
                                  </p:stCondLst>
                                  <p:childTnLst>
                                    <p:set>
                                      <p:cBhvr>
                                        <p:cTn id="482" dur="1" fill="hold">
                                          <p:stCondLst>
                                            <p:cond delay="0"/>
                                          </p:stCondLst>
                                        </p:cTn>
                                        <p:tgtEl>
                                          <p:spTgt spid="417">
                                            <p:txEl>
                                              <p:pRg st="2" end="2"/>
                                            </p:txEl>
                                          </p:spTgt>
                                        </p:tgtEl>
                                        <p:attrNameLst>
                                          <p:attrName>style.visibility</p:attrName>
                                        </p:attrNameLst>
                                      </p:cBhvr>
                                      <p:to>
                                        <p:strVal val="visible"/>
                                      </p:to>
                                    </p:set>
                                    <p:anim calcmode="lin" valueType="num">
                                      <p:cBhvr additive="repl">
                                        <p:cTn id="483" dur="250" fill="hold"/>
                                        <p:tgtEl>
                                          <p:spTgt spid="417">
                                            <p:txEl>
                                              <p:pRg st="2" end="2"/>
                                            </p:txEl>
                                          </p:spTgt>
                                        </p:tgtEl>
                                        <p:attrNameLst>
                                          <p:attrName>ppt_x</p:attrName>
                                        </p:attrNameLst>
                                      </p:cBhvr>
                                      <p:tavLst>
                                        <p:tav tm="0">
                                          <p:val>
                                            <p:strVal val="#ppt_x"/>
                                          </p:val>
                                        </p:tav>
                                        <p:tav tm="100000">
                                          <p:val>
                                            <p:strVal val="#ppt_x"/>
                                          </p:val>
                                        </p:tav>
                                      </p:tavLst>
                                    </p:anim>
                                    <p:anim calcmode="lin" valueType="num">
                                      <p:cBhvr additive="repl">
                                        <p:cTn id="484" dur="250" fill="hold"/>
                                        <p:tgtEl>
                                          <p:spTgt spid="4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85" fill="hold">
                      <p:stCondLst>
                        <p:cond delay="indefinite"/>
                      </p:stCondLst>
                      <p:childTnLst>
                        <p:par>
                          <p:cTn id="486" fill="hold">
                            <p:stCondLst>
                              <p:cond delay="0"/>
                            </p:stCondLst>
                            <p:childTnLst>
                              <p:par>
                                <p:cTn id="487" nodeType="clickEffect" fill="hold" presetClass="entr" presetID="2" presetSubtype="4">
                                  <p:stCondLst>
                                    <p:cond delay="0"/>
                                  </p:stCondLst>
                                  <p:childTnLst>
                                    <p:set>
                                      <p:cBhvr>
                                        <p:cTn id="488" dur="1" fill="hold">
                                          <p:stCondLst>
                                            <p:cond delay="0"/>
                                          </p:stCondLst>
                                        </p:cTn>
                                        <p:tgtEl>
                                          <p:spTgt spid="417">
                                            <p:txEl>
                                              <p:pRg st="3" end="3"/>
                                            </p:txEl>
                                          </p:spTgt>
                                        </p:tgtEl>
                                        <p:attrNameLst>
                                          <p:attrName>style.visibility</p:attrName>
                                        </p:attrNameLst>
                                      </p:cBhvr>
                                      <p:to>
                                        <p:strVal val="visible"/>
                                      </p:to>
                                    </p:set>
                                    <p:anim calcmode="lin" valueType="num">
                                      <p:cBhvr additive="repl">
                                        <p:cTn id="489" dur="500" fill="hold"/>
                                        <p:tgtEl>
                                          <p:spTgt spid="417">
                                            <p:txEl>
                                              <p:pRg st="3" end="3"/>
                                            </p:txEl>
                                          </p:spTgt>
                                        </p:tgtEl>
                                        <p:attrNameLst>
                                          <p:attrName>ppt_x</p:attrName>
                                        </p:attrNameLst>
                                      </p:cBhvr>
                                      <p:tavLst>
                                        <p:tav tm="0">
                                          <p:val>
                                            <p:strVal val="#ppt_x"/>
                                          </p:val>
                                        </p:tav>
                                        <p:tav tm="100000">
                                          <p:val>
                                            <p:strVal val="#ppt_x"/>
                                          </p:val>
                                        </p:tav>
                                      </p:tavLst>
                                    </p:anim>
                                    <p:anim calcmode="lin" valueType="num">
                                      <p:cBhvr additive="repl">
                                        <p:cTn id="490" dur="500" fill="hold"/>
                                        <p:tgtEl>
                                          <p:spTgt spid="417">
                                            <p:txEl>
                                              <p:pRg st="3" end="3"/>
                                            </p:txEl>
                                          </p:spTgt>
                                        </p:tgtEl>
                                        <p:attrNameLst>
                                          <p:attrName>ppt_y</p:attrName>
                                        </p:attrNameLst>
                                      </p:cBhvr>
                                      <p:tavLst>
                                        <p:tav tm="0">
                                          <p:val>
                                            <p:strVal val="1+#ppt_h/2"/>
                                          </p:val>
                                        </p:tav>
                                        <p:tav tm="100000">
                                          <p:val>
                                            <p:strVal val="#ppt_y"/>
                                          </p:val>
                                        </p:tav>
                                      </p:tavLst>
                                    </p:anim>
                                  </p:childTnLst>
                                </p:cTn>
                              </p:par>
                              <p:par>
                                <p:cTn id="491" nodeType="withEffect" fill="hold" presetClass="entr" presetID="2" presetSubtype="4">
                                  <p:stCondLst>
                                    <p:cond delay="0"/>
                                  </p:stCondLst>
                                  <p:childTnLst>
                                    <p:set>
                                      <p:cBhvr>
                                        <p:cTn id="492" dur="1" fill="hold">
                                          <p:stCondLst>
                                            <p:cond delay="0"/>
                                          </p:stCondLst>
                                        </p:cTn>
                                        <p:tgtEl>
                                          <p:spTgt spid="417">
                                            <p:txEl>
                                              <p:pRg st="4" end="4"/>
                                            </p:txEl>
                                          </p:spTgt>
                                        </p:tgtEl>
                                        <p:attrNameLst>
                                          <p:attrName>style.visibility</p:attrName>
                                        </p:attrNameLst>
                                      </p:cBhvr>
                                      <p:to>
                                        <p:strVal val="visible"/>
                                      </p:to>
                                    </p:set>
                                    <p:anim calcmode="lin" valueType="num">
                                      <p:cBhvr additive="repl">
                                        <p:cTn id="493" dur="500" fill="hold"/>
                                        <p:tgtEl>
                                          <p:spTgt spid="417">
                                            <p:txEl>
                                              <p:pRg st="4" end="4"/>
                                            </p:txEl>
                                          </p:spTgt>
                                        </p:tgtEl>
                                        <p:attrNameLst>
                                          <p:attrName>ppt_x</p:attrName>
                                        </p:attrNameLst>
                                      </p:cBhvr>
                                      <p:tavLst>
                                        <p:tav tm="0">
                                          <p:val>
                                            <p:strVal val="#ppt_x"/>
                                          </p:val>
                                        </p:tav>
                                        <p:tav tm="100000">
                                          <p:val>
                                            <p:strVal val="#ppt_x"/>
                                          </p:val>
                                        </p:tav>
                                      </p:tavLst>
                                    </p:anim>
                                    <p:anim calcmode="lin" valueType="num">
                                      <p:cBhvr additive="repl">
                                        <p:cTn id="494" dur="500" fill="hold"/>
                                        <p:tgtEl>
                                          <p:spTgt spid="417">
                                            <p:txEl>
                                              <p:pRg st="4" end="4"/>
                                            </p:txEl>
                                          </p:spTgt>
                                        </p:tgtEl>
                                        <p:attrNameLst>
                                          <p:attrName>ppt_y</p:attrName>
                                        </p:attrNameLst>
                                      </p:cBhvr>
                                      <p:tavLst>
                                        <p:tav tm="0">
                                          <p:val>
                                            <p:strVal val="1+#ppt_h/2"/>
                                          </p:val>
                                        </p:tav>
                                        <p:tav tm="100000">
                                          <p:val>
                                            <p:strVal val="#ppt_y"/>
                                          </p:val>
                                        </p:tav>
                                      </p:tavLst>
                                    </p:anim>
                                  </p:childTnLst>
                                </p:cTn>
                              </p:par>
                              <p:par>
                                <p:cTn id="495" nodeType="withEffect" fill="hold" presetClass="entr" presetID="2" presetSubtype="4">
                                  <p:stCondLst>
                                    <p:cond delay="0"/>
                                  </p:stCondLst>
                                  <p:childTnLst>
                                    <p:set>
                                      <p:cBhvr>
                                        <p:cTn id="496" dur="1" fill="hold">
                                          <p:stCondLst>
                                            <p:cond delay="0"/>
                                          </p:stCondLst>
                                        </p:cTn>
                                        <p:tgtEl>
                                          <p:spTgt spid="417">
                                            <p:txEl>
                                              <p:pRg st="5" end="5"/>
                                            </p:txEl>
                                          </p:spTgt>
                                        </p:tgtEl>
                                        <p:attrNameLst>
                                          <p:attrName>style.visibility</p:attrName>
                                        </p:attrNameLst>
                                      </p:cBhvr>
                                      <p:to>
                                        <p:strVal val="visible"/>
                                      </p:to>
                                    </p:set>
                                    <p:anim calcmode="lin" valueType="num">
                                      <p:cBhvr additive="repl">
                                        <p:cTn id="497" dur="500" fill="hold"/>
                                        <p:tgtEl>
                                          <p:spTgt spid="417">
                                            <p:txEl>
                                              <p:pRg st="5" end="5"/>
                                            </p:txEl>
                                          </p:spTgt>
                                        </p:tgtEl>
                                        <p:attrNameLst>
                                          <p:attrName>ppt_x</p:attrName>
                                        </p:attrNameLst>
                                      </p:cBhvr>
                                      <p:tavLst>
                                        <p:tav tm="0">
                                          <p:val>
                                            <p:strVal val="#ppt_x"/>
                                          </p:val>
                                        </p:tav>
                                        <p:tav tm="100000">
                                          <p:val>
                                            <p:strVal val="#ppt_x"/>
                                          </p:val>
                                        </p:tav>
                                      </p:tavLst>
                                    </p:anim>
                                    <p:anim calcmode="lin" valueType="num">
                                      <p:cBhvr additive="repl">
                                        <p:cTn id="498" dur="500" fill="hold"/>
                                        <p:tgtEl>
                                          <p:spTgt spid="41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p:nvPr>
        </p:nvSpPr>
        <p:spPr>
          <a:xfrm>
            <a:off x="0" y="857160"/>
            <a:ext cx="9143640" cy="5109840"/>
          </a:xfrm>
          <a:prstGeom prst="rect">
            <a:avLst/>
          </a:prstGeom>
          <a:noFill/>
          <a:ln w="0">
            <a:noFill/>
          </a:ln>
        </p:spPr>
        <p:txBody>
          <a:bodyPr numCol="1" spcCol="0" anchor="t">
            <a:noAutofit/>
          </a:bodyPr>
          <a:p>
            <a:pPr marL="171360" indent="0" algn="just">
              <a:lnSpc>
                <a:spcPct val="90000"/>
              </a:lnSpc>
              <a:spcBef>
                <a:spcPts val="751"/>
              </a:spcBef>
              <a:buNone/>
              <a:tabLst>
                <a:tab algn="l" pos="0"/>
              </a:tabLst>
            </a:pPr>
            <a:r>
              <a:rPr b="1" lang="fr-FR" sz="2400" spc="-1" strike="noStrike">
                <a:solidFill>
                  <a:srgbClr val="008100"/>
                </a:solidFill>
                <a:latin typeface="Verdana-Bold"/>
              </a:rPr>
              <a:t>Les marchés à étudier:</a:t>
            </a:r>
            <a:endParaRPr b="0" lang="fr-FR" sz="2400" spc="-1" strike="noStrike">
              <a:solidFill>
                <a:srgbClr val="000000"/>
              </a:solidFill>
              <a:latin typeface="Calibri"/>
            </a:endParaRPr>
          </a:p>
          <a:p>
            <a:pPr marL="171360" indent="-171360">
              <a:lnSpc>
                <a:spcPct val="90000"/>
              </a:lnSpc>
              <a:spcBef>
                <a:spcPts val="751"/>
              </a:spcBef>
              <a:buClr>
                <a:srgbClr val="333333"/>
              </a:buClr>
              <a:buFont typeface="Arial"/>
              <a:buChar char="•"/>
              <a:tabLst>
                <a:tab algn="l" pos="0"/>
              </a:tabLst>
            </a:pPr>
            <a:r>
              <a:rPr b="1" lang="fr-FR" sz="2100" spc="-1" strike="noStrike">
                <a:solidFill>
                  <a:srgbClr val="333333"/>
                </a:solidFill>
                <a:latin typeface="Calibri"/>
              </a:rPr>
              <a:t>Marche de la consommation </a:t>
            </a:r>
            <a:r>
              <a:rPr b="0" lang="fr-FR" sz="2100" spc="-1" strike="noStrike">
                <a:solidFill>
                  <a:srgbClr val="333333"/>
                </a:solidFill>
                <a:latin typeface="Calibri"/>
              </a:rPr>
              <a:t>: concerne des acheteurs individuels ou en groupes qui achètent les biens ou services pour leur usage personnel.</a:t>
            </a:r>
            <a:endParaRPr b="0" lang="fr-FR" sz="2100" spc="-1" strike="noStrike">
              <a:solidFill>
                <a:srgbClr val="000000"/>
              </a:solidFill>
              <a:latin typeface="Calibri"/>
            </a:endParaRPr>
          </a:p>
          <a:p>
            <a:pPr marL="171360" indent="-171360">
              <a:lnSpc>
                <a:spcPct val="90000"/>
              </a:lnSpc>
              <a:spcBef>
                <a:spcPts val="751"/>
              </a:spcBef>
              <a:buClr>
                <a:srgbClr val="000000"/>
              </a:buClr>
              <a:buFont typeface="Arial"/>
              <a:buChar char="•"/>
              <a:tabLst>
                <a:tab algn="l" pos="0"/>
              </a:tabLst>
            </a:pPr>
            <a:r>
              <a:rPr b="1" lang="fr-FR" sz="2100" spc="-1" strike="noStrike">
                <a:solidFill>
                  <a:srgbClr val="000000"/>
                </a:solidFill>
                <a:latin typeface="Calibri"/>
              </a:rPr>
              <a:t>Marché de la distribution </a:t>
            </a:r>
            <a:r>
              <a:rPr b="0" i="1" lang="fr-FR" sz="2100" spc="-1" strike="noStrike">
                <a:solidFill>
                  <a:srgbClr val="555555"/>
                </a:solidFill>
                <a:latin typeface="Calibri"/>
              </a:rPr>
              <a:t>: </a:t>
            </a:r>
            <a:r>
              <a:rPr b="0" lang="fr-FR" sz="2100" spc="-1" strike="noStrike">
                <a:solidFill>
                  <a:srgbClr val="333333"/>
                </a:solidFill>
                <a:latin typeface="Calibri"/>
              </a:rPr>
              <a:t>Ici les acteurs sont également des individus ou des groupes d'individus qui achètent les biens mais dans le but de les revendre en l’état ou après transformation.</a:t>
            </a:r>
            <a:endParaRPr b="0" lang="fr-FR" sz="2100" spc="-1" strike="noStrike">
              <a:solidFill>
                <a:srgbClr val="000000"/>
              </a:solidFill>
              <a:latin typeface="Calibri"/>
            </a:endParaRPr>
          </a:p>
          <a:p>
            <a:pPr marL="171360" indent="-171360">
              <a:lnSpc>
                <a:spcPct val="90000"/>
              </a:lnSpc>
              <a:spcBef>
                <a:spcPts val="751"/>
              </a:spcBef>
              <a:buClr>
                <a:srgbClr val="000000"/>
              </a:buClr>
              <a:buFont typeface="Arial"/>
              <a:buChar char="•"/>
              <a:tabLst>
                <a:tab algn="l" pos="0"/>
              </a:tabLst>
            </a:pPr>
            <a:r>
              <a:rPr b="1" lang="fr-FR" sz="2100" spc="-1" strike="noStrike">
                <a:solidFill>
                  <a:srgbClr val="000000"/>
                </a:solidFill>
                <a:latin typeface="Calibri"/>
              </a:rPr>
              <a:t>Marché de l'État </a:t>
            </a:r>
            <a:r>
              <a:rPr b="0" i="1" lang="fr-FR" sz="2100" spc="-1" strike="noStrike">
                <a:solidFill>
                  <a:srgbClr val="555555"/>
                </a:solidFill>
                <a:latin typeface="Calibri"/>
              </a:rPr>
              <a:t>: </a:t>
            </a:r>
            <a:r>
              <a:rPr b="0" lang="fr-FR" sz="2100" spc="-1" strike="noStrike">
                <a:solidFill>
                  <a:srgbClr val="333333"/>
                </a:solidFill>
                <a:latin typeface="Calibri"/>
              </a:rPr>
              <a:t>Il s'agit des services publics qui achètent les biens et services dont ils ont besoin pour leur fonctionnement.</a:t>
            </a:r>
            <a:endParaRPr b="0" lang="fr-FR" sz="2100" spc="-1" strike="noStrike">
              <a:solidFill>
                <a:srgbClr val="000000"/>
              </a:solidFill>
              <a:latin typeface="Calibri"/>
            </a:endParaRPr>
          </a:p>
          <a:p>
            <a:pPr marL="171360" indent="-171360">
              <a:lnSpc>
                <a:spcPct val="90000"/>
              </a:lnSpc>
              <a:spcBef>
                <a:spcPts val="751"/>
              </a:spcBef>
              <a:buClr>
                <a:srgbClr val="000000"/>
              </a:buClr>
              <a:buFont typeface="Arial"/>
              <a:buChar char="•"/>
              <a:tabLst>
                <a:tab algn="l" pos="0"/>
              </a:tabLst>
            </a:pPr>
            <a:r>
              <a:rPr b="1" lang="fr-FR" sz="2100" spc="-1" strike="noStrike">
                <a:solidFill>
                  <a:srgbClr val="000000"/>
                </a:solidFill>
                <a:latin typeface="Calibri"/>
              </a:rPr>
              <a:t>Marché international </a:t>
            </a:r>
            <a:r>
              <a:rPr b="0" i="1" lang="fr-FR" sz="2100" spc="-1" strike="noStrike">
                <a:solidFill>
                  <a:srgbClr val="555555"/>
                </a:solidFill>
                <a:latin typeface="Calibri"/>
              </a:rPr>
              <a:t>: </a:t>
            </a:r>
            <a:r>
              <a:rPr b="0" lang="fr-FR" sz="2100" spc="-1" strike="noStrike">
                <a:solidFill>
                  <a:srgbClr val="333333"/>
                </a:solidFill>
                <a:latin typeface="Calibri"/>
              </a:rPr>
              <a:t>Il met en contact les agents économiques de plusieurs pays dans le cadre des échanges commerciaux.</a:t>
            </a:r>
            <a:endParaRPr b="0" lang="fr-FR" sz="2100" spc="-1" strike="noStrike">
              <a:solidFill>
                <a:srgbClr val="000000"/>
              </a:solidFill>
              <a:latin typeface="Calibri"/>
            </a:endParaRPr>
          </a:p>
          <a:p>
            <a:pPr marL="171360" indent="0" algn="just">
              <a:lnSpc>
                <a:spcPct val="90000"/>
              </a:lnSpc>
              <a:spcBef>
                <a:spcPts val="751"/>
              </a:spcBef>
              <a:buNone/>
              <a:tabLst>
                <a:tab algn="l" pos="0"/>
              </a:tabLst>
            </a:pPr>
            <a:r>
              <a:rPr b="1" lang="fr-FR" sz="2400" spc="-1" strike="noStrike">
                <a:solidFill>
                  <a:srgbClr val="008100"/>
                </a:solidFill>
                <a:latin typeface="Verdana-Bold"/>
              </a:rPr>
              <a:t>Comment satisfaire le client ou les bénéficiaires?</a:t>
            </a:r>
            <a:endParaRPr b="0" lang="fr-FR" sz="2400" spc="-1" strike="noStrike">
              <a:solidFill>
                <a:srgbClr val="000000"/>
              </a:solidFill>
              <a:latin typeface="Calibri"/>
            </a:endParaRPr>
          </a:p>
          <a:p>
            <a:pPr marL="171360" indent="-171360">
              <a:lnSpc>
                <a:spcPct val="100000"/>
              </a:lnSpc>
              <a:buClr>
                <a:srgbClr val="333333"/>
              </a:buClr>
              <a:buFont typeface="Arial"/>
              <a:buChar char="•"/>
              <a:tabLst>
                <a:tab algn="l" pos="0"/>
              </a:tabLst>
            </a:pPr>
            <a:r>
              <a:rPr b="0" lang="fr-FR" sz="2100" spc="-1" strike="noStrike">
                <a:solidFill>
                  <a:srgbClr val="333333"/>
                </a:solidFill>
                <a:latin typeface="Calibri"/>
              </a:rPr>
              <a:t>Agir sur les aspects physiques (4 sens) : la Vue, l'Odorat, le Gout , le Toucher</a:t>
            </a:r>
            <a:endParaRPr b="0" lang="fr-FR" sz="2100" spc="-1" strike="noStrike">
              <a:solidFill>
                <a:srgbClr val="000000"/>
              </a:solidFill>
              <a:latin typeface="Calibri"/>
            </a:endParaRPr>
          </a:p>
          <a:p>
            <a:pPr marL="171360" indent="-171360">
              <a:lnSpc>
                <a:spcPct val="100000"/>
              </a:lnSpc>
              <a:buClr>
                <a:srgbClr val="333333"/>
              </a:buClr>
              <a:buFont typeface="Arial"/>
              <a:buChar char="•"/>
              <a:tabLst>
                <a:tab algn="l" pos="0"/>
              </a:tabLst>
            </a:pPr>
            <a:r>
              <a:rPr b="0" lang="fr-FR" sz="2100" spc="-1" strike="noStrike">
                <a:solidFill>
                  <a:srgbClr val="333333"/>
                </a:solidFill>
                <a:latin typeface="Calibri"/>
              </a:rPr>
              <a:t>Agir sur les aspects psychologiques : les Attentes et considérations, le Langage, l'accueil, etc. l'ambiance.</a:t>
            </a:r>
            <a:endParaRPr b="0" lang="fr-FR" sz="2100" spc="-1" strike="noStrike">
              <a:solidFill>
                <a:srgbClr val="000000"/>
              </a:solidFill>
              <a:latin typeface="Calibri"/>
            </a:endParaRPr>
          </a:p>
          <a:p>
            <a:pPr indent="0">
              <a:lnSpc>
                <a:spcPct val="100000"/>
              </a:lnSpc>
              <a:buNone/>
              <a:tabLst>
                <a:tab algn="l" pos="0"/>
              </a:tabLst>
            </a:pPr>
            <a:r>
              <a:rPr b="1" lang="fr-FR" sz="2100" spc="-1" strike="noStrike">
                <a:solidFill>
                  <a:srgbClr val="333333"/>
                </a:solidFill>
                <a:latin typeface="Calibri"/>
              </a:rPr>
              <a:t>La combinaison des deux interventions entraine la satisfaction du client</a:t>
            </a:r>
            <a:r>
              <a:rPr b="0" lang="fr-FR" sz="2100" spc="-1" strike="noStrike">
                <a:solidFill>
                  <a:srgbClr val="333333"/>
                </a:solidFill>
                <a:latin typeface="Calibri"/>
              </a:rPr>
              <a:t>.</a:t>
            </a:r>
            <a:endParaRPr b="0" lang="fr-FR" sz="2100" spc="-1" strike="noStrike">
              <a:solidFill>
                <a:srgbClr val="000000"/>
              </a:solidFill>
              <a:latin typeface="Calibri"/>
            </a:endParaRPr>
          </a:p>
          <a:p>
            <a:pPr indent="0">
              <a:lnSpc>
                <a:spcPct val="90000"/>
              </a:lnSpc>
              <a:spcBef>
                <a:spcPts val="751"/>
              </a:spcBef>
              <a:buNone/>
              <a:tabLst>
                <a:tab algn="l" pos="0"/>
              </a:tabLst>
            </a:pPr>
            <a:endParaRPr b="0" lang="fr-FR" sz="1200" spc="-1" strike="noStrike">
              <a:solidFill>
                <a:srgbClr val="000000"/>
              </a:solidFill>
              <a:latin typeface="Calibri"/>
            </a:endParaRPr>
          </a:p>
        </p:txBody>
      </p:sp>
    </p:spTree>
  </p:cSld>
  <p:transition>
    <p:wipe dir="l"/>
  </p:transition>
  <p:timing>
    <p:tnLst>
      <p:par>
        <p:cTn id="499" dur="indefinite" restart="never" nodeType="tmRoot">
          <p:childTnLst>
            <p:seq>
              <p:cTn id="500" dur="indefinite" nodeType="mainSeq">
                <p:childTnLst>
                  <p:par>
                    <p:cTn id="501" nodeType="clickEffect" fill="hold">
                      <p:stCondLst>
                        <p:cond delay="0"/>
                      </p:stCondLst>
                      <p:childTnLst>
                        <p:par>
                          <p:cTn id="502" nodeType="withEffect" fill="hold">
                            <p:stCondLst>
                              <p:cond delay="0"/>
                            </p:stCondLst>
                            <p:childTnLst>
                              <p:par>
                                <p:cTn id="503" nodeType="withEffect" fill="hold" presetClass="entr" presetID="2" presetSubtype="4">
                                  <p:stCondLst>
                                    <p:cond delay="0"/>
                                  </p:stCondLst>
                                  <p:childTnLst>
                                    <p:set>
                                      <p:cBhvr>
                                        <p:cTn id="504" dur="1" fill="hold">
                                          <p:stCondLst>
                                            <p:cond delay="0"/>
                                          </p:stCondLst>
                                        </p:cTn>
                                        <p:tgtEl>
                                          <p:spTgt spid="419">
                                            <p:txEl>
                                              <p:pRg st="0" end="0"/>
                                            </p:txEl>
                                          </p:spTgt>
                                        </p:tgtEl>
                                        <p:attrNameLst>
                                          <p:attrName>style.visibility</p:attrName>
                                        </p:attrNameLst>
                                      </p:cBhvr>
                                      <p:to>
                                        <p:strVal val="visible"/>
                                      </p:to>
                                    </p:set>
                                    <p:anim calcmode="lin" valueType="num">
                                      <p:cBhvr additive="repl">
                                        <p:cTn id="505" dur="250" fill="hold"/>
                                        <p:tgtEl>
                                          <p:spTgt spid="419">
                                            <p:txEl>
                                              <p:pRg st="0" end="0"/>
                                            </p:txEl>
                                          </p:spTgt>
                                        </p:tgtEl>
                                        <p:attrNameLst>
                                          <p:attrName>ppt_x</p:attrName>
                                        </p:attrNameLst>
                                      </p:cBhvr>
                                      <p:tavLst>
                                        <p:tav tm="0">
                                          <p:val>
                                            <p:strVal val="#ppt_x"/>
                                          </p:val>
                                        </p:tav>
                                        <p:tav tm="100000">
                                          <p:val>
                                            <p:strVal val="#ppt_x"/>
                                          </p:val>
                                        </p:tav>
                                      </p:tavLst>
                                    </p:anim>
                                    <p:anim calcmode="lin" valueType="num">
                                      <p:cBhvr additive="repl">
                                        <p:cTn id="506" dur="250" fill="hold"/>
                                        <p:tgtEl>
                                          <p:spTgt spid="4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ZoneTexte 2"/>
          <p:cNvSpPr/>
          <p:nvPr/>
        </p:nvSpPr>
        <p:spPr>
          <a:xfrm>
            <a:off x="395640" y="764640"/>
            <a:ext cx="7848360" cy="5578200"/>
          </a:xfrm>
          <a:prstGeom prst="rect">
            <a:avLst/>
          </a:prstGeom>
          <a:noFill/>
          <a:ln w="0">
            <a:noFill/>
          </a:ln>
        </p:spPr>
        <p:style>
          <a:lnRef idx="0"/>
          <a:fillRef idx="0"/>
          <a:effectRef idx="0"/>
          <a:fontRef idx="minor"/>
        </p:style>
        <p:txBody>
          <a:bodyPr lIns="90000" rIns="90000" tIns="45000" bIns="45000" anchor="t">
            <a:spAutoFit/>
          </a:bodyPr>
          <a:p>
            <a:pPr marL="343080" indent="-343080" algn="just">
              <a:lnSpc>
                <a:spcPct val="100000"/>
              </a:lnSpc>
              <a:buClr>
                <a:srgbClr val="2f5496"/>
              </a:buClr>
              <a:buFont typeface="Calibri Light"/>
              <a:buAutoNum type="romanUcPeriod"/>
            </a:pPr>
            <a:r>
              <a:rPr b="1" lang="fr-FR" sz="2000" spc="-1" strike="noStrike">
                <a:solidFill>
                  <a:srgbClr val="2f5496"/>
                </a:solidFill>
                <a:latin typeface="Arial"/>
                <a:ea typeface="Times New Roman"/>
              </a:rPr>
              <a:t>Etude de marché</a:t>
            </a:r>
            <a:endParaRPr b="0" lang="fr-FR" sz="2000" spc="-1" strike="noStrike">
              <a:solidFill>
                <a:srgbClr val="000000"/>
              </a:solidFill>
              <a:latin typeface="Arial"/>
            </a:endParaRPr>
          </a:p>
          <a:p>
            <a:pPr lvl="1" marL="743040" indent="-285840" algn="just">
              <a:lnSpc>
                <a:spcPct val="100000"/>
              </a:lnSpc>
              <a:buClr>
                <a:srgbClr val="2f5496"/>
              </a:buClr>
              <a:buFont typeface="Calibri Light"/>
              <a:buAutoNum type="alphaLcPeriod"/>
            </a:pPr>
            <a:r>
              <a:rPr b="1" lang="fr-FR" sz="2000" spc="-1" strike="noStrike">
                <a:solidFill>
                  <a:srgbClr val="2f5496"/>
                </a:solidFill>
                <a:latin typeface="Arial"/>
                <a:ea typeface="Times New Roman"/>
              </a:rPr>
              <a:t>Description des produits et services du projet</a:t>
            </a:r>
            <a:endParaRPr b="0" lang="fr-FR" sz="2000" spc="-1" strike="noStrike">
              <a:solidFill>
                <a:srgbClr val="000000"/>
              </a:solidFill>
              <a:latin typeface="Arial"/>
            </a:endParaRPr>
          </a:p>
          <a:p>
            <a:pPr lvl="1" marL="743040" indent="-285840" algn="just">
              <a:lnSpc>
                <a:spcPct val="100000"/>
              </a:lnSpc>
              <a:buClr>
                <a:srgbClr val="2f5496"/>
              </a:buClr>
              <a:buFont typeface="Calibri Light"/>
              <a:buAutoNum type="alphaLcPeriod"/>
            </a:pPr>
            <a:r>
              <a:rPr b="1" lang="fr-FR" sz="2000" spc="-1" strike="noStrike">
                <a:solidFill>
                  <a:srgbClr val="2f5496"/>
                </a:solidFill>
                <a:latin typeface="Arial"/>
                <a:ea typeface="Times New Roman"/>
              </a:rPr>
              <a:t>Analyse du marché du produit et/service visé</a:t>
            </a:r>
            <a:endParaRPr b="0" lang="fr-FR" sz="2000" spc="-1" strike="noStrike">
              <a:solidFill>
                <a:srgbClr val="000000"/>
              </a:solidFill>
              <a:latin typeface="Arial"/>
            </a:endParaRPr>
          </a:p>
          <a:p>
            <a:pPr lvl="2" marL="1143000" indent="-228600" algn="just">
              <a:lnSpc>
                <a:spcPct val="100000"/>
              </a:lnSpc>
              <a:buClr>
                <a:srgbClr val="2f5496"/>
              </a:buClr>
              <a:buFont typeface="Calibri Light"/>
              <a:buAutoNum type="romanLcPeriod"/>
            </a:pPr>
            <a:r>
              <a:rPr b="1" lang="fr-FR" sz="2000" spc="-1" strike="noStrike">
                <a:solidFill>
                  <a:srgbClr val="2f5496"/>
                </a:solidFill>
                <a:latin typeface="Arial"/>
                <a:ea typeface="Times New Roman"/>
              </a:rPr>
              <a:t>Analyse de la demande globale</a:t>
            </a:r>
            <a:endParaRPr b="0" lang="fr-FR" sz="2000" spc="-1" strike="noStrike">
              <a:solidFill>
                <a:srgbClr val="000000"/>
              </a:solidFill>
              <a:latin typeface="Arial"/>
            </a:endParaRPr>
          </a:p>
          <a:p>
            <a:pPr lvl="2" marL="1143000" indent="-228600" algn="just">
              <a:lnSpc>
                <a:spcPct val="100000"/>
              </a:lnSpc>
              <a:buClr>
                <a:srgbClr val="2f5496"/>
              </a:buClr>
              <a:buFont typeface="Calibri Light"/>
              <a:buAutoNum type="romanLcPeriod"/>
            </a:pPr>
            <a:r>
              <a:rPr b="1" lang="fr-FR" sz="2000" spc="-1" strike="noStrike">
                <a:solidFill>
                  <a:srgbClr val="2f5496"/>
                </a:solidFill>
                <a:latin typeface="Arial"/>
                <a:ea typeface="Times New Roman"/>
              </a:rPr>
              <a:t>Analyse de l’offre globale</a:t>
            </a:r>
            <a:endParaRPr b="0" lang="fr-FR" sz="2000" spc="-1" strike="noStrike">
              <a:solidFill>
                <a:srgbClr val="000000"/>
              </a:solidFill>
              <a:latin typeface="Arial"/>
            </a:endParaRPr>
          </a:p>
          <a:p>
            <a:pPr lvl="2" marL="1143000" indent="-228600" algn="just">
              <a:lnSpc>
                <a:spcPct val="100000"/>
              </a:lnSpc>
              <a:buClr>
                <a:srgbClr val="2f5496"/>
              </a:buClr>
              <a:buFont typeface="Calibri Light"/>
              <a:buAutoNum type="romanLcPeriod"/>
            </a:pPr>
            <a:r>
              <a:rPr b="1" lang="fr-FR" sz="2000" spc="-1" strike="noStrike">
                <a:solidFill>
                  <a:srgbClr val="2f5496"/>
                </a:solidFill>
                <a:latin typeface="Arial"/>
                <a:ea typeface="Times New Roman"/>
              </a:rPr>
              <a:t>Profil du marché ciblé</a:t>
            </a:r>
            <a:endParaRPr b="0" lang="fr-FR" sz="2000" spc="-1" strike="noStrike">
              <a:solidFill>
                <a:srgbClr val="000000"/>
              </a:solidFill>
              <a:latin typeface="Arial"/>
            </a:endParaRPr>
          </a:p>
          <a:p>
            <a:pPr lvl="3" marL="1600200" indent="-228600" algn="just">
              <a:lnSpc>
                <a:spcPct val="100000"/>
              </a:lnSpc>
              <a:buClr>
                <a:srgbClr val="2f5496"/>
              </a:buClr>
              <a:buFont typeface="Calibri Light"/>
              <a:buAutoNum type="arabicPeriod"/>
            </a:pPr>
            <a:r>
              <a:rPr b="1" lang="fr-FR" sz="2000" spc="-1" strike="noStrike">
                <a:solidFill>
                  <a:srgbClr val="2f5496"/>
                </a:solidFill>
                <a:latin typeface="Arial"/>
                <a:ea typeface="Times New Roman"/>
              </a:rPr>
              <a:t>Segment de clientèle</a:t>
            </a:r>
            <a:endParaRPr b="0" lang="fr-FR" sz="2000" spc="-1" strike="noStrike">
              <a:solidFill>
                <a:srgbClr val="000000"/>
              </a:solidFill>
              <a:latin typeface="Arial"/>
            </a:endParaRPr>
          </a:p>
          <a:p>
            <a:pPr lvl="3" marL="1600200" indent="-228600" algn="just">
              <a:lnSpc>
                <a:spcPct val="100000"/>
              </a:lnSpc>
              <a:buClr>
                <a:srgbClr val="2f5496"/>
              </a:buClr>
              <a:buFont typeface="Calibri Light"/>
              <a:buAutoNum type="arabicPeriod"/>
            </a:pPr>
            <a:r>
              <a:rPr b="1" lang="fr-FR" sz="2000" spc="-1" strike="noStrike">
                <a:solidFill>
                  <a:srgbClr val="2f5496"/>
                </a:solidFill>
                <a:latin typeface="Arial"/>
                <a:ea typeface="Times New Roman"/>
              </a:rPr>
              <a:t>Caractéristiques des clients</a:t>
            </a:r>
            <a:endParaRPr b="0" lang="fr-FR" sz="2000" spc="-1" strike="noStrike">
              <a:solidFill>
                <a:srgbClr val="000000"/>
              </a:solidFill>
              <a:latin typeface="Arial"/>
            </a:endParaRPr>
          </a:p>
          <a:p>
            <a:pPr lvl="1" marL="743040" indent="-285840" algn="just">
              <a:lnSpc>
                <a:spcPct val="100000"/>
              </a:lnSpc>
              <a:buClr>
                <a:srgbClr val="2f5496"/>
              </a:buClr>
              <a:buFont typeface="Calibri Light"/>
              <a:buAutoNum type="alphaLcPeriod"/>
            </a:pPr>
            <a:r>
              <a:rPr b="1" lang="fr-FR" sz="2000" spc="-1" strike="noStrike">
                <a:solidFill>
                  <a:srgbClr val="2f5496"/>
                </a:solidFill>
                <a:latin typeface="Arial"/>
                <a:ea typeface="Times New Roman"/>
              </a:rPr>
              <a:t>Le marché visé (positionnement dans la chaine de valeur)</a:t>
            </a:r>
            <a:endParaRPr b="0" lang="fr-FR" sz="2000" spc="-1" strike="noStrike">
              <a:solidFill>
                <a:srgbClr val="000000"/>
              </a:solidFill>
              <a:latin typeface="Arial"/>
            </a:endParaRPr>
          </a:p>
          <a:p>
            <a:pPr lvl="1" marL="743040" indent="-285840" algn="just">
              <a:lnSpc>
                <a:spcPct val="100000"/>
              </a:lnSpc>
              <a:buClr>
                <a:srgbClr val="2f5496"/>
              </a:buClr>
              <a:buFont typeface="Calibri Light"/>
              <a:buAutoNum type="alphaLcPeriod"/>
            </a:pPr>
            <a:r>
              <a:rPr b="1" lang="fr-FR" sz="2000" spc="-1" strike="noStrike">
                <a:solidFill>
                  <a:srgbClr val="2f5496"/>
                </a:solidFill>
                <a:latin typeface="Arial"/>
                <a:ea typeface="Times New Roman"/>
              </a:rPr>
              <a:t>Situation de la concurrence</a:t>
            </a:r>
            <a:endParaRPr b="0" lang="fr-FR" sz="2000" spc="-1" strike="noStrike">
              <a:solidFill>
                <a:srgbClr val="000000"/>
              </a:solidFill>
              <a:latin typeface="Arial"/>
            </a:endParaRPr>
          </a:p>
          <a:p>
            <a:pPr lvl="1" marL="743040" indent="-285840" algn="just">
              <a:lnSpc>
                <a:spcPct val="100000"/>
              </a:lnSpc>
              <a:buClr>
                <a:srgbClr val="2f5496"/>
              </a:buClr>
              <a:buFont typeface="Calibri Light"/>
              <a:buAutoNum type="alphaLcPeriod"/>
            </a:pPr>
            <a:r>
              <a:rPr b="1" lang="fr-FR" sz="2000" spc="-1" strike="noStrike">
                <a:solidFill>
                  <a:srgbClr val="2f5496"/>
                </a:solidFill>
                <a:latin typeface="Arial"/>
                <a:ea typeface="Times New Roman"/>
              </a:rPr>
              <a:t>Stratégie de mise en marché des produits et/ou services</a:t>
            </a:r>
            <a:endParaRPr b="0" lang="fr-FR" sz="2000" spc="-1" strike="noStrike">
              <a:solidFill>
                <a:srgbClr val="000000"/>
              </a:solidFill>
              <a:latin typeface="Arial"/>
            </a:endParaRPr>
          </a:p>
          <a:p>
            <a:pPr lvl="2" marL="1143000" indent="-228600" algn="just">
              <a:lnSpc>
                <a:spcPct val="100000"/>
              </a:lnSpc>
              <a:buClr>
                <a:srgbClr val="2f5496"/>
              </a:buClr>
              <a:buFont typeface="Calibri Light"/>
              <a:buAutoNum type="romanLcPeriod"/>
            </a:pPr>
            <a:r>
              <a:rPr b="1" lang="fr-FR" sz="2000" spc="-1" strike="noStrike">
                <a:solidFill>
                  <a:srgbClr val="2f5496"/>
                </a:solidFill>
                <a:latin typeface="Arial"/>
                <a:ea typeface="Times New Roman"/>
              </a:rPr>
              <a:t>Politique de prix et service après-vente</a:t>
            </a:r>
            <a:endParaRPr b="0" lang="fr-FR" sz="2000" spc="-1" strike="noStrike">
              <a:solidFill>
                <a:srgbClr val="000000"/>
              </a:solidFill>
              <a:latin typeface="Arial"/>
            </a:endParaRPr>
          </a:p>
          <a:p>
            <a:pPr lvl="2" marL="1143000" indent="-228600" algn="just">
              <a:lnSpc>
                <a:spcPct val="100000"/>
              </a:lnSpc>
              <a:buClr>
                <a:srgbClr val="2f5496"/>
              </a:buClr>
              <a:buFont typeface="Calibri Light"/>
              <a:buAutoNum type="romanLcPeriod"/>
            </a:pPr>
            <a:r>
              <a:rPr b="1" lang="fr-FR" sz="2000" spc="-1" strike="noStrike">
                <a:solidFill>
                  <a:srgbClr val="2f5496"/>
                </a:solidFill>
                <a:latin typeface="Arial"/>
                <a:ea typeface="Times New Roman"/>
              </a:rPr>
              <a:t>Approche de la clientèle </a:t>
            </a:r>
            <a:endParaRPr b="0" lang="fr-FR" sz="2000" spc="-1" strike="noStrike">
              <a:solidFill>
                <a:srgbClr val="000000"/>
              </a:solidFill>
              <a:latin typeface="Arial"/>
            </a:endParaRPr>
          </a:p>
          <a:p>
            <a:pPr lvl="2" marL="1143000" indent="-228600" algn="just">
              <a:lnSpc>
                <a:spcPct val="100000"/>
              </a:lnSpc>
              <a:buClr>
                <a:srgbClr val="2f5496"/>
              </a:buClr>
              <a:buFont typeface="Calibri Light"/>
              <a:buAutoNum type="romanLcPeriod"/>
            </a:pPr>
            <a:r>
              <a:rPr b="1" lang="fr-FR" sz="2000" spc="-1" strike="noStrike">
                <a:solidFill>
                  <a:srgbClr val="2f5496"/>
                </a:solidFill>
                <a:latin typeface="Arial"/>
                <a:ea typeface="Times New Roman"/>
              </a:rPr>
              <a:t>Garantie et service après-vente</a:t>
            </a:r>
            <a:endParaRPr b="0" lang="fr-FR" sz="2000" spc="-1" strike="noStrike">
              <a:solidFill>
                <a:srgbClr val="000000"/>
              </a:solidFill>
              <a:latin typeface="Arial"/>
            </a:endParaRPr>
          </a:p>
          <a:p>
            <a:pPr lvl="2" marL="1143000" indent="-228600" algn="just">
              <a:lnSpc>
                <a:spcPct val="100000"/>
              </a:lnSpc>
              <a:buClr>
                <a:srgbClr val="2f5496"/>
              </a:buClr>
              <a:buFont typeface="Calibri Light"/>
              <a:buAutoNum type="romanLcPeriod"/>
            </a:pPr>
            <a:r>
              <a:rPr b="1" lang="fr-FR" sz="2000" spc="-1" strike="noStrike">
                <a:solidFill>
                  <a:srgbClr val="2f5496"/>
                </a:solidFill>
                <a:latin typeface="Arial"/>
                <a:ea typeface="Times New Roman"/>
              </a:rPr>
              <a:t>Publicité et promotion </a:t>
            </a:r>
            <a:endParaRPr b="0" lang="fr-FR" sz="2000" spc="-1" strike="noStrike">
              <a:solidFill>
                <a:srgbClr val="000000"/>
              </a:solidFill>
              <a:latin typeface="Arial"/>
            </a:endParaRPr>
          </a:p>
          <a:p>
            <a:pPr lvl="2" marL="1143000" indent="-228600" algn="just">
              <a:lnSpc>
                <a:spcPct val="100000"/>
              </a:lnSpc>
              <a:buClr>
                <a:srgbClr val="2f5496"/>
              </a:buClr>
              <a:buFont typeface="Calibri Light"/>
              <a:buAutoNum type="romanLcPeriod"/>
            </a:pPr>
            <a:r>
              <a:rPr b="1" lang="fr-FR" sz="2000" spc="-1" strike="noStrike">
                <a:solidFill>
                  <a:srgbClr val="2f5496"/>
                </a:solidFill>
                <a:latin typeface="Arial"/>
                <a:ea typeface="Times New Roman"/>
              </a:rPr>
              <a:t>Canaux de communication (distribution du produit/service)</a:t>
            </a:r>
            <a:endParaRPr b="0" lang="fr-FR" sz="2000" spc="-1" strike="noStrike">
              <a:solidFill>
                <a:srgbClr val="000000"/>
              </a:solidFill>
              <a:latin typeface="Arial"/>
            </a:endParaRPr>
          </a:p>
        </p:txBody>
      </p:sp>
      <p:sp>
        <p:nvSpPr>
          <p:cNvPr id="421" name="ZoneTexte 3"/>
          <p:cNvSpPr/>
          <p:nvPr/>
        </p:nvSpPr>
        <p:spPr>
          <a:xfrm>
            <a:off x="10440" y="162360"/>
            <a:ext cx="9143640" cy="50112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700" spc="-1" strike="noStrike">
                <a:solidFill>
                  <a:srgbClr val="ffffff"/>
                </a:solidFill>
                <a:latin typeface="Calibri"/>
              </a:rPr>
              <a:t>PLAN ETUDE DE MARCHE</a:t>
            </a:r>
            <a:endParaRPr b="0" lang="fr-FR" sz="27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22" name="Tableau 4"/>
          <p:cNvGraphicFramePr/>
          <p:nvPr/>
        </p:nvGraphicFramePr>
        <p:xfrm>
          <a:off x="0" y="1218600"/>
          <a:ext cx="9143640" cy="5769720"/>
        </p:xfrm>
        <a:graphic>
          <a:graphicData uri="http://schemas.openxmlformats.org/drawingml/2006/table">
            <a:tbl>
              <a:tblPr/>
              <a:tblGrid>
                <a:gridCol w="1523880"/>
                <a:gridCol w="1301760"/>
                <a:gridCol w="1405800"/>
                <a:gridCol w="1590120"/>
                <a:gridCol w="1797840"/>
                <a:gridCol w="1523880"/>
              </a:tblGrid>
              <a:tr h="673560">
                <a:tc>
                  <a:txBody>
                    <a:bodyPr lIns="68400" rIns="68400" tIns="34200" bIns="34200" anchor="t">
                      <a:noAutofit/>
                    </a:bodyPr>
                    <a:p>
                      <a:pPr algn="ctr">
                        <a:lnSpc>
                          <a:spcPct val="100000"/>
                        </a:lnSpc>
                      </a:pPr>
                      <a:r>
                        <a:rPr b="1" lang="fr-FR" sz="1200" spc="-1" strike="noStrike">
                          <a:solidFill>
                            <a:srgbClr val="000000"/>
                          </a:solidFill>
                          <a:latin typeface="Calibri"/>
                        </a:rPr>
                        <a:t>Informations à rechercher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Questions à poser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Sources (où avoir la réponse à la question poser)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Méthode (comment faire pour avoir la réponse)</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Organisation (avec qui et quoi pouvons nous collecter les réponses</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Coût (combien coutera cette activité)</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073160">
                <a:tc>
                  <a:txBody>
                    <a:bodyPr lIns="68400" rIns="68400" tIns="34200" bIns="34200" anchor="ctr">
                      <a:noAutofit/>
                    </a:bodyPr>
                    <a:p>
                      <a:pPr>
                        <a:lnSpc>
                          <a:spcPct val="100000"/>
                        </a:lnSpc>
                      </a:pPr>
                      <a:r>
                        <a:rPr b="0" lang="fr-FR" sz="1200" spc="-1" strike="noStrike">
                          <a:solidFill>
                            <a:srgbClr val="000000"/>
                          </a:solidFill>
                          <a:latin typeface="Calibri"/>
                        </a:rPr>
                        <a:t>Personnes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concernées par le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produit</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Qui achète ? Qui</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utilise ? Qui</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mange ou</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consomme ce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produit ?</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L’observation, la</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recherche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documentaire, le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questionnaire,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guide d’entretien,</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Individuellement, enquêteur, etc</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véhicules, moto, etc</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673560">
                <a:tc>
                  <a:txBody>
                    <a:bodyPr lIns="68400" rIns="68400" tIns="34200" bIns="34200" anchor="ctr">
                      <a:noAutofit/>
                    </a:bodyPr>
                    <a:p>
                      <a:pPr>
                        <a:lnSpc>
                          <a:spcPct val="100000"/>
                        </a:lnSpc>
                      </a:pPr>
                      <a:r>
                        <a:rPr b="0" lang="fr-FR" sz="1200" spc="-1" strike="noStrike">
                          <a:solidFill>
                            <a:srgbClr val="000000"/>
                          </a:solidFill>
                          <a:latin typeface="Calibri"/>
                        </a:rPr>
                        <a:t>Taille des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personnes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concernées</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Combien sont-ils</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673560">
                <a:tc>
                  <a:txBody>
                    <a:bodyPr lIns="68400" rIns="68400" tIns="34200" bIns="34200" anchor="ctr">
                      <a:noAutofit/>
                    </a:bodyPr>
                    <a:p>
                      <a:pPr>
                        <a:lnSpc>
                          <a:spcPct val="100000"/>
                        </a:lnSpc>
                      </a:pPr>
                      <a:r>
                        <a:rPr b="0" lang="fr-FR" sz="1200" spc="-1" strike="noStrike">
                          <a:solidFill>
                            <a:srgbClr val="000000"/>
                          </a:solidFill>
                          <a:latin typeface="Calibri"/>
                        </a:rPr>
                        <a:t>Consommation</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just">
                        <a:lnSpc>
                          <a:spcPct val="100000"/>
                        </a:lnSpc>
                      </a:pPr>
                      <a:r>
                        <a:rPr b="0" lang="fr-FR" sz="1200" spc="-1" strike="noStrike">
                          <a:solidFill>
                            <a:srgbClr val="000000"/>
                          </a:solidFill>
                          <a:latin typeface="Calibri"/>
                        </a:rPr>
                        <a:t>Qu’est qu’il consomme? Utilise? Achète?</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672200">
                <a:tc>
                  <a:txBody>
                    <a:bodyPr lIns="68400" rIns="68400" tIns="34200" bIns="34200" anchor="ctr">
                      <a:noAutofit/>
                    </a:bodyPr>
                    <a:p>
                      <a:pPr>
                        <a:lnSpc>
                          <a:spcPct val="100000"/>
                        </a:lnSpc>
                      </a:pPr>
                      <a:r>
                        <a:rPr b="0" lang="fr-FR" sz="1200" spc="-1" strike="noStrike">
                          <a:solidFill>
                            <a:srgbClr val="000000"/>
                          </a:solidFill>
                          <a:latin typeface="Calibri"/>
                        </a:rPr>
                        <a:t>Fréquence de leur</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consommation</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Combien de fois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consomment –</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ils ? Achètent ils,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utilisent- ils ?</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Est-ce que la</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personne achète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souvent? A quelle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période ?</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423" name="ZoneTexte 4"/>
          <p:cNvSpPr/>
          <p:nvPr/>
        </p:nvSpPr>
        <p:spPr>
          <a:xfrm>
            <a:off x="0" y="872280"/>
            <a:ext cx="9143640" cy="36396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1800" spc="-1" strike="noStrike">
                <a:solidFill>
                  <a:srgbClr val="ffffff"/>
                </a:solidFill>
                <a:latin typeface="Calibri"/>
              </a:rPr>
              <a:t>MATRICE ETUDE DE LA DEMANDE</a:t>
            </a:r>
            <a:endParaRPr b="0" lang="fr-FR" sz="1800" spc="-1" strike="noStrike">
              <a:solidFill>
                <a:srgbClr val="ffffff"/>
              </a:solidFill>
              <a:latin typeface="Arial"/>
            </a:endParaRPr>
          </a:p>
        </p:txBody>
      </p:sp>
    </p:spTree>
  </p:cSld>
  <p:transition>
    <p:wipe dir="l"/>
  </p:transition>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24" name="Tableau 4"/>
          <p:cNvGraphicFramePr/>
          <p:nvPr/>
        </p:nvGraphicFramePr>
        <p:xfrm>
          <a:off x="0" y="1179720"/>
          <a:ext cx="9143640" cy="5472360"/>
        </p:xfrm>
        <a:graphic>
          <a:graphicData uri="http://schemas.openxmlformats.org/drawingml/2006/table">
            <a:tbl>
              <a:tblPr/>
              <a:tblGrid>
                <a:gridCol w="1470240"/>
                <a:gridCol w="1692000"/>
                <a:gridCol w="1319400"/>
                <a:gridCol w="1540800"/>
                <a:gridCol w="1832760"/>
                <a:gridCol w="1287720"/>
              </a:tblGrid>
              <a:tr h="642240">
                <a:tc>
                  <a:txBody>
                    <a:bodyPr lIns="68400" rIns="68400" tIns="34200" bIns="34200" anchor="t">
                      <a:noAutofit/>
                    </a:bodyPr>
                    <a:p>
                      <a:pPr algn="ctr">
                        <a:lnSpc>
                          <a:spcPct val="100000"/>
                        </a:lnSpc>
                      </a:pPr>
                      <a:r>
                        <a:rPr b="1" lang="fr-FR" sz="1200" spc="-1" strike="noStrike">
                          <a:solidFill>
                            <a:srgbClr val="000000"/>
                          </a:solidFill>
                          <a:latin typeface="Calibri"/>
                        </a:rPr>
                        <a:t>Informations à rechercher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Questions à poser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Sources (où avoir la réponse à la question poser)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Méthode (comment faire pour avoir la réponse)</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Organisation (avec qui et quoi pouvons nous collecter les réponses</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Coût (combien coutera cette activité)</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022760">
                <a:tc>
                  <a:txBody>
                    <a:bodyPr lIns="68400" rIns="68400" tIns="34200" bIns="34200" anchor="ctr">
                      <a:noAutofit/>
                    </a:bodyPr>
                    <a:p>
                      <a:pPr>
                        <a:lnSpc>
                          <a:spcPct val="100000"/>
                        </a:lnSpc>
                      </a:pPr>
                      <a:r>
                        <a:rPr b="0" lang="fr-FR" sz="1200" spc="-1" strike="noStrike">
                          <a:solidFill>
                            <a:srgbClr val="000000"/>
                          </a:solidFill>
                          <a:latin typeface="Calibri"/>
                        </a:rPr>
                        <a:t>Motivation</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Pourquoi consomment-ils? Achètent- ils ?</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Utilisent- ils ? Quels sont les freins ?</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L’observation, la</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recherche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documentaire, le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questionnaire,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guide d’entretien,</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Individuellement, enquêteur, etc</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véhicules, moto, etc</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51800">
                <a:tc>
                  <a:txBody>
                    <a:bodyPr lIns="68400" rIns="68400" tIns="34200" bIns="34200" anchor="ctr">
                      <a:noAutofit/>
                    </a:bodyPr>
                    <a:p>
                      <a:pPr>
                        <a:lnSpc>
                          <a:spcPct val="100000"/>
                        </a:lnSpc>
                      </a:pPr>
                      <a:r>
                        <a:rPr b="0" lang="fr-FR" sz="1200" spc="-1" strike="noStrike">
                          <a:solidFill>
                            <a:srgbClr val="000000"/>
                          </a:solidFill>
                          <a:latin typeface="Calibri"/>
                        </a:rPr>
                        <a:t>Lieux d’approvisionnement</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Où achètent- ils le produit</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713520">
                <a:tc>
                  <a:txBody>
                    <a:bodyPr lIns="68400" rIns="68400" tIns="34200" bIns="34200" anchor="ctr">
                      <a:noAutofit/>
                    </a:bodyPr>
                    <a:p>
                      <a:pPr>
                        <a:lnSpc>
                          <a:spcPct val="100000"/>
                        </a:lnSpc>
                      </a:pPr>
                      <a:r>
                        <a:rPr b="0" lang="fr-FR" sz="1200" spc="-1" strike="noStrike">
                          <a:solidFill>
                            <a:srgbClr val="000000"/>
                          </a:solidFill>
                          <a:latin typeface="Calibri"/>
                        </a:rPr>
                        <a:t>Prix d’achat </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400" spc="-1" strike="noStrike">
                          <a:solidFill>
                            <a:srgbClr val="000000"/>
                          </a:solidFill>
                          <a:latin typeface="Calibri"/>
                        </a:rPr>
                        <a:t>A quel prix</a:t>
                      </a:r>
                      <a:endParaRPr b="0" lang="fr-FR" sz="1400" spc="-1" strike="noStrike">
                        <a:solidFill>
                          <a:srgbClr val="000000"/>
                        </a:solidFill>
                        <a:latin typeface="Arial"/>
                      </a:endParaRPr>
                    </a:p>
                    <a:p>
                      <a:pPr>
                        <a:lnSpc>
                          <a:spcPct val="100000"/>
                        </a:lnSpc>
                      </a:pPr>
                      <a:r>
                        <a:rPr b="0" lang="fr-FR" sz="1400" spc="-1" strike="noStrike">
                          <a:solidFill>
                            <a:srgbClr val="000000"/>
                          </a:solidFill>
                          <a:latin typeface="Calibri"/>
                        </a:rPr>
                        <a:t>achètent- ils le</a:t>
                      </a:r>
                      <a:endParaRPr b="0" lang="fr-FR" sz="1400" spc="-1" strike="noStrike">
                        <a:solidFill>
                          <a:srgbClr val="000000"/>
                        </a:solidFill>
                        <a:latin typeface="Arial"/>
                      </a:endParaRPr>
                    </a:p>
                    <a:p>
                      <a:pPr>
                        <a:lnSpc>
                          <a:spcPct val="100000"/>
                        </a:lnSpc>
                      </a:pPr>
                      <a:r>
                        <a:rPr b="0" lang="fr-FR" sz="1400" spc="-1" strike="noStrike">
                          <a:solidFill>
                            <a:srgbClr val="000000"/>
                          </a:solidFill>
                          <a:latin typeface="Calibri"/>
                        </a:rPr>
                        <a:t>produit ?</a:t>
                      </a:r>
                      <a:endParaRPr b="0" lang="fr-FR" sz="14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642240">
                <a:tc>
                  <a:txBody>
                    <a:bodyPr lIns="68400" rIns="68400" tIns="34200" bIns="34200" anchor="ctr">
                      <a:noAutofit/>
                    </a:bodyPr>
                    <a:p>
                      <a:pPr>
                        <a:lnSpc>
                          <a:spcPct val="100000"/>
                        </a:lnSpc>
                      </a:pPr>
                      <a:r>
                        <a:rPr b="0" lang="fr-FR" sz="1200" spc="-1" strike="noStrike">
                          <a:solidFill>
                            <a:srgbClr val="000000"/>
                          </a:solidFill>
                          <a:latin typeface="Calibri"/>
                        </a:rPr>
                        <a:t>Circuit d’approvisionnement</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Comment</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s’approvisionnent</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t-ils ?</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832680">
                <a:tc>
                  <a:txBody>
                    <a:bodyPr lIns="68400" rIns="68400" tIns="34200" bIns="34200" anchor="ctr">
                      <a:noAutofit/>
                    </a:bodyPr>
                    <a:p>
                      <a:pPr>
                        <a:lnSpc>
                          <a:spcPct val="100000"/>
                        </a:lnSpc>
                      </a:pPr>
                      <a:r>
                        <a:rPr b="0" lang="fr-FR" sz="1200" spc="-1" strike="noStrike">
                          <a:solidFill>
                            <a:srgbClr val="000000"/>
                          </a:solidFill>
                          <a:latin typeface="Calibri"/>
                        </a:rPr>
                        <a:t>Niveau de satisfaction</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Comment</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trouvent-ils ce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produit (qualité,</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prix, etc.)</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499320">
                <a:tc>
                  <a:txBody>
                    <a:bodyPr lIns="68400" rIns="68400" tIns="34200" bIns="34200" anchor="ctr">
                      <a:noAutofit/>
                    </a:bodyPr>
                    <a:p>
                      <a:pPr>
                        <a:lnSpc>
                          <a:spcPct val="100000"/>
                        </a:lnSpc>
                      </a:pPr>
                      <a:r>
                        <a:rPr b="0" lang="fr-FR" sz="1200" spc="-1" strike="noStrike">
                          <a:solidFill>
                            <a:srgbClr val="000000"/>
                          </a:solidFill>
                          <a:latin typeface="Calibri"/>
                        </a:rPr>
                        <a:t>Niveau de revenus des acheteurs</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400" spc="-1" strike="noStrike">
                          <a:solidFill>
                            <a:srgbClr val="000000"/>
                          </a:solidFill>
                          <a:latin typeface="Calibri"/>
                        </a:rPr>
                        <a:t>Quelles sont leurs ressources ?</a:t>
                      </a:r>
                      <a:endParaRPr b="0" lang="fr-FR" sz="14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425" name="ZoneTexte 4"/>
          <p:cNvSpPr/>
          <p:nvPr/>
        </p:nvSpPr>
        <p:spPr>
          <a:xfrm>
            <a:off x="0" y="872280"/>
            <a:ext cx="9143640" cy="36396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1800" spc="-1" strike="noStrike">
                <a:solidFill>
                  <a:srgbClr val="ffffff"/>
                </a:solidFill>
                <a:latin typeface="Calibri"/>
              </a:rPr>
              <a:t>MATRICE ETUDE DE LA DEMANDE (Fin)</a:t>
            </a:r>
            <a:endParaRPr b="0" lang="fr-FR" sz="1800" spc="-1" strike="noStrike">
              <a:solidFill>
                <a:srgbClr val="ffffff"/>
              </a:solidFill>
              <a:latin typeface="Arial"/>
            </a:endParaRPr>
          </a:p>
        </p:txBody>
      </p:sp>
    </p:spTree>
  </p:cSld>
  <p:transition>
    <p:wipe dir="l"/>
  </p:transition>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26" name="Tableau 4"/>
          <p:cNvGraphicFramePr/>
          <p:nvPr/>
        </p:nvGraphicFramePr>
        <p:xfrm>
          <a:off x="0" y="1218600"/>
          <a:ext cx="9143640" cy="5522040"/>
        </p:xfrm>
        <a:graphic>
          <a:graphicData uri="http://schemas.openxmlformats.org/drawingml/2006/table">
            <a:tbl>
              <a:tblPr/>
              <a:tblGrid>
                <a:gridCol w="1324800"/>
                <a:gridCol w="1500480"/>
                <a:gridCol w="1405800"/>
                <a:gridCol w="1590120"/>
                <a:gridCol w="1797840"/>
                <a:gridCol w="1523880"/>
              </a:tblGrid>
              <a:tr h="646560">
                <a:tc>
                  <a:txBody>
                    <a:bodyPr lIns="68400" rIns="68400" tIns="34200" bIns="34200" anchor="t">
                      <a:noAutofit/>
                    </a:bodyPr>
                    <a:p>
                      <a:pPr algn="ctr">
                        <a:lnSpc>
                          <a:spcPct val="100000"/>
                        </a:lnSpc>
                      </a:pPr>
                      <a:r>
                        <a:rPr b="1" lang="fr-FR" sz="1200" spc="-1" strike="noStrike">
                          <a:solidFill>
                            <a:srgbClr val="000000"/>
                          </a:solidFill>
                          <a:latin typeface="Calibri"/>
                        </a:rPr>
                        <a:t>Informations à rechercher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Questions à poser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Sources (où avoir la réponse à la question poser)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Méthode (comment faire pour avoir la réponse)</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Organisation (avec qui et quoi pouvons nous collecter les réponses</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Coût (combien coutera cette activité)</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029960">
                <a:tc>
                  <a:txBody>
                    <a:bodyPr lIns="68400" rIns="68400" tIns="34200" bIns="34200" anchor="ctr">
                      <a:noAutofit/>
                    </a:bodyPr>
                    <a:p>
                      <a:pPr>
                        <a:lnSpc>
                          <a:spcPct val="100000"/>
                        </a:lnSpc>
                      </a:pPr>
                      <a:r>
                        <a:rPr b="0" lang="fr-FR" sz="1200" spc="-1" strike="noStrike">
                          <a:solidFill>
                            <a:srgbClr val="000000"/>
                          </a:solidFill>
                          <a:latin typeface="Calibri"/>
                        </a:rPr>
                        <a:t>Analyse des </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offreurs</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ctr">
                      <a:noAutofit/>
                    </a:bodyPr>
                    <a:p>
                      <a:pPr>
                        <a:lnSpc>
                          <a:spcPct val="100000"/>
                        </a:lnSpc>
                      </a:pPr>
                      <a:r>
                        <a:rPr b="0" lang="fr-FR" sz="1200" spc="-1" strike="noStrike">
                          <a:solidFill>
                            <a:srgbClr val="000000"/>
                          </a:solidFill>
                          <a:latin typeface="Calibri"/>
                        </a:rPr>
                        <a:t>Quelles sont les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concurrents qui produisent ou offrent le même produit ou service ?</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L’observation, la</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recherche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documentaire, le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questionnaire,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guide d’entretien,</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Individuellement, enquêteur, etc</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véhicules, moto, etc</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838440">
                <a:tc>
                  <a:txBody>
                    <a:bodyPr lIns="68400" rIns="68400" tIns="34200" bIns="34200" anchor="ctr">
                      <a:noAutofit/>
                    </a:bodyPr>
                    <a:p>
                      <a:pPr>
                        <a:lnSpc>
                          <a:spcPct val="100000"/>
                        </a:lnSpc>
                      </a:pPr>
                      <a:r>
                        <a:rPr b="0" lang="fr-FR" sz="1200" spc="-1" strike="noStrike">
                          <a:solidFill>
                            <a:srgbClr val="000000"/>
                          </a:solidFill>
                          <a:latin typeface="Calibri"/>
                        </a:rPr>
                        <a:t>Au niveau des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chiffres d’affaires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des offreurs</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ctr">
                      <a:noAutofit/>
                    </a:bodyPr>
                    <a:p>
                      <a:pPr>
                        <a:lnSpc>
                          <a:spcPct val="100000"/>
                        </a:lnSpc>
                      </a:pPr>
                      <a:r>
                        <a:rPr b="0" lang="fr-FR" sz="1200" spc="-1" strike="noStrike">
                          <a:solidFill>
                            <a:srgbClr val="000000"/>
                          </a:solidFill>
                          <a:latin typeface="Calibri"/>
                        </a:rPr>
                        <a:t>Quel est le volume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de ventes des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concurrents par</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mois/année ?</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029960">
                <a:tc>
                  <a:txBody>
                    <a:bodyPr lIns="68400" rIns="68400" tIns="34200" bIns="34200" anchor="ctr">
                      <a:noAutofit/>
                    </a:bodyPr>
                    <a:p>
                      <a:pPr>
                        <a:lnSpc>
                          <a:spcPct val="100000"/>
                        </a:lnSpc>
                      </a:pPr>
                      <a:r>
                        <a:rPr b="0" lang="fr-FR" sz="1200" spc="-1" strike="noStrike">
                          <a:solidFill>
                            <a:srgbClr val="000000"/>
                          </a:solidFill>
                          <a:latin typeface="Calibri"/>
                        </a:rPr>
                        <a:t>Au niveau des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produits offerts, les produits substituts, les prix</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ctr">
                      <a:noAutofit/>
                    </a:bodyPr>
                    <a:p>
                      <a:pPr>
                        <a:lnSpc>
                          <a:spcPct val="100000"/>
                        </a:lnSpc>
                      </a:pPr>
                      <a:r>
                        <a:rPr b="0" lang="fr-FR" sz="1200" spc="-1" strike="noStrike">
                          <a:solidFill>
                            <a:srgbClr val="000000"/>
                          </a:solidFill>
                          <a:latin typeface="Calibri"/>
                        </a:rPr>
                        <a:t>Quels sont les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produits des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offreurs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A quel prix</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vendent-ils ?</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1221480">
                <a:tc>
                  <a:txBody>
                    <a:bodyPr lIns="68400" rIns="68400" tIns="34200" bIns="34200" anchor="ctr">
                      <a:noAutofit/>
                    </a:bodyPr>
                    <a:p>
                      <a:pPr>
                        <a:lnSpc>
                          <a:spcPct val="100000"/>
                        </a:lnSpc>
                      </a:pPr>
                      <a:r>
                        <a:rPr b="0" lang="fr-FR" sz="1200" spc="-1" strike="noStrike">
                          <a:solidFill>
                            <a:srgbClr val="000000"/>
                          </a:solidFill>
                          <a:latin typeface="Calibri"/>
                        </a:rPr>
                        <a:t>Au niveau de poids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des concurrents</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ctr">
                      <a:noAutofit/>
                    </a:bodyPr>
                    <a:p>
                      <a:pPr>
                        <a:lnSpc>
                          <a:spcPct val="100000"/>
                        </a:lnSpc>
                      </a:pPr>
                      <a:r>
                        <a:rPr b="0" lang="fr-FR" sz="1200" spc="-1" strike="noStrike">
                          <a:solidFill>
                            <a:srgbClr val="000000"/>
                          </a:solidFill>
                          <a:latin typeface="Calibri"/>
                        </a:rPr>
                        <a:t>Quel est la part du</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marché des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concurrents : volume ou</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chiffre d’affaires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des concurrents ?</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427" name="ZoneTexte 4"/>
          <p:cNvSpPr/>
          <p:nvPr/>
        </p:nvSpPr>
        <p:spPr>
          <a:xfrm>
            <a:off x="0" y="872280"/>
            <a:ext cx="9143640" cy="36396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1800" spc="-1" strike="noStrike">
                <a:solidFill>
                  <a:srgbClr val="ffffff"/>
                </a:solidFill>
                <a:latin typeface="Calibri"/>
              </a:rPr>
              <a:t>MATRICE ETUDE DE L’OFFRE</a:t>
            </a:r>
            <a:endParaRPr b="0" lang="fr-FR" sz="1800" spc="-1" strike="noStrike">
              <a:solidFill>
                <a:srgbClr val="ffffff"/>
              </a:solidFill>
              <a:latin typeface="Arial"/>
            </a:endParaRPr>
          </a:p>
        </p:txBody>
      </p:sp>
    </p:spTree>
  </p:cSld>
  <p:transition>
    <p:wipe dir="l"/>
  </p:transition>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28" name="Tableau 4"/>
          <p:cNvGraphicFramePr/>
          <p:nvPr/>
        </p:nvGraphicFramePr>
        <p:xfrm>
          <a:off x="0" y="1218600"/>
          <a:ext cx="9143640" cy="5563080"/>
        </p:xfrm>
        <a:graphic>
          <a:graphicData uri="http://schemas.openxmlformats.org/drawingml/2006/table">
            <a:tbl>
              <a:tblPr/>
              <a:tblGrid>
                <a:gridCol w="1324800"/>
                <a:gridCol w="1500480"/>
                <a:gridCol w="1405800"/>
                <a:gridCol w="1590120"/>
                <a:gridCol w="1797840"/>
                <a:gridCol w="1523880"/>
              </a:tblGrid>
              <a:tr h="792000">
                <a:tc>
                  <a:txBody>
                    <a:bodyPr lIns="68400" rIns="68400" tIns="34200" bIns="34200" anchor="t">
                      <a:noAutofit/>
                    </a:bodyPr>
                    <a:p>
                      <a:pPr algn="ctr">
                        <a:lnSpc>
                          <a:spcPct val="100000"/>
                        </a:lnSpc>
                      </a:pPr>
                      <a:r>
                        <a:rPr b="1" lang="fr-FR" sz="1200" spc="-1" strike="noStrike">
                          <a:solidFill>
                            <a:srgbClr val="000000"/>
                          </a:solidFill>
                          <a:latin typeface="Calibri"/>
                        </a:rPr>
                        <a:t>Informations à rechercher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Questions à poser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Sources (où avoir la réponse à la question poser)</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Méthode (comment faire pour avoir la réponse)</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Organisation (avec qui et quoi pouvons nous collecter les réponses</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gn="ctr">
                        <a:lnSpc>
                          <a:spcPct val="100000"/>
                        </a:lnSpc>
                      </a:pPr>
                      <a:r>
                        <a:rPr b="1" lang="fr-FR" sz="1200" spc="-1" strike="noStrike">
                          <a:solidFill>
                            <a:srgbClr val="000000"/>
                          </a:solidFill>
                          <a:latin typeface="Calibri"/>
                        </a:rPr>
                        <a:t>Coût (combien coutera cette activité)</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182400">
                <a:tc>
                  <a:txBody>
                    <a:bodyPr lIns="68400" rIns="68400" tIns="34200" bIns="34200" anchor="ctr">
                      <a:noAutofit/>
                    </a:bodyPr>
                    <a:p>
                      <a:pPr>
                        <a:lnSpc>
                          <a:spcPct val="100000"/>
                        </a:lnSpc>
                      </a:pPr>
                      <a:r>
                        <a:rPr b="0" lang="fr-FR" sz="1200" spc="-1" strike="noStrike">
                          <a:solidFill>
                            <a:srgbClr val="000000"/>
                          </a:solidFill>
                          <a:latin typeface="Calibri"/>
                        </a:rPr>
                        <a:t>Au niveau des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points forts et</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points faibles des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concurrents</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Quelle technologie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utilisée par les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concurrents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Quelle stratégie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marketing (fixation</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des prix, présentation du produit, canal de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distribution, communication</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avec les clients)</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Quelle politique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commerciale (délai</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 </a:t>
                      </a:r>
                      <a:r>
                        <a:rPr b="0" lang="fr-FR" sz="1200" spc="-1" strike="noStrike">
                          <a:solidFill>
                            <a:srgbClr val="000000"/>
                          </a:solidFill>
                          <a:latin typeface="Calibri"/>
                        </a:rPr>
                        <a:t>fournisseur, délai</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créances – clients)</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L’observation, la</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recherche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documentaire, le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questionnaire,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guide d’entretien,</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Individuellement, enquêteur, etc</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véhicules, moto, etc</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792000">
                <a:tc>
                  <a:txBody>
                    <a:bodyPr lIns="68400" rIns="68400" tIns="34200" bIns="34200" anchor="ctr">
                      <a:noAutofit/>
                    </a:bodyPr>
                    <a:p>
                      <a:pPr>
                        <a:lnSpc>
                          <a:spcPct val="100000"/>
                        </a:lnSpc>
                      </a:pPr>
                      <a:r>
                        <a:rPr b="0" lang="fr-FR" sz="1200" spc="-1" strike="noStrike">
                          <a:solidFill>
                            <a:srgbClr val="000000"/>
                          </a:solidFill>
                          <a:latin typeface="Calibri"/>
                        </a:rPr>
                        <a:t>Au niveau de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l’image de marque</a:t>
                      </a:r>
                      <a:endParaRPr b="0" lang="fr-FR" sz="1200" spc="-1" strike="noStrike">
                        <a:solidFill>
                          <a:srgbClr val="000000"/>
                        </a:solidFill>
                        <a:latin typeface="Arial"/>
                      </a:endParaRPr>
                    </a:p>
                    <a:p>
                      <a:pPr>
                        <a:lnSpc>
                          <a:spcPct val="100000"/>
                        </a:lnSpc>
                      </a:pPr>
                      <a:r>
                        <a:rPr b="0" lang="fr-FR" sz="1200" spc="-1" strike="noStrike">
                          <a:solidFill>
                            <a:srgbClr val="000000"/>
                          </a:solidFill>
                          <a:latin typeface="Calibri"/>
                        </a:rPr>
                        <a:t>des concurrents</a:t>
                      </a:r>
                      <a:endParaRPr b="0" lang="fr-FR" sz="1200" spc="-1" strike="noStrike">
                        <a:solidFill>
                          <a:srgbClr val="000000"/>
                        </a:solidFill>
                        <a:latin typeface="Arial"/>
                      </a:endParaRPr>
                    </a:p>
                  </a:txBody>
                  <a:tcPr anchor="ct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0" lang="fr-FR" sz="1200" spc="-1" strike="noStrike">
                          <a:solidFill>
                            <a:srgbClr val="000000"/>
                          </a:solidFill>
                          <a:latin typeface="Calibri"/>
                        </a:rPr>
                        <a:t>Quelle type de marque, emballage utilisent-ils ?</a:t>
                      </a:r>
                      <a:endParaRPr b="0" lang="fr-FR" sz="12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2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429" name="ZoneTexte 4"/>
          <p:cNvSpPr/>
          <p:nvPr/>
        </p:nvSpPr>
        <p:spPr>
          <a:xfrm>
            <a:off x="0" y="872280"/>
            <a:ext cx="9143640" cy="36396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1800" spc="-1" strike="noStrike">
                <a:solidFill>
                  <a:srgbClr val="ffffff"/>
                </a:solidFill>
                <a:latin typeface="Calibri"/>
              </a:rPr>
              <a:t>MATRICE ETUDE DE L’OFFRE (FIN)</a:t>
            </a:r>
            <a:endParaRPr b="0" lang="fr-FR" sz="1800" spc="-1" strike="noStrike">
              <a:solidFill>
                <a:srgbClr val="ffffff"/>
              </a:solidFill>
              <a:latin typeface="Arial"/>
            </a:endParaRPr>
          </a:p>
        </p:txBody>
      </p:sp>
    </p:spTree>
  </p:cSld>
  <p:transition>
    <p:wipe dir="l"/>
  </p:transition>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1518120" y="3339720"/>
            <a:ext cx="6043320" cy="650880"/>
          </a:xfrm>
          <a:prstGeom prst="rect">
            <a:avLst/>
          </a:prstGeom>
          <a:solidFill>
            <a:srgbClr val="d6dce5"/>
          </a:solidFill>
          <a:ln w="0">
            <a:noFill/>
          </a:ln>
        </p:spPr>
        <p:txBody>
          <a:bodyPr numCol="1" spcCol="0" anchor="b">
            <a:normAutofit/>
          </a:bodyPr>
          <a:p>
            <a:pPr indent="0" algn="ctr">
              <a:lnSpc>
                <a:spcPct val="90000"/>
              </a:lnSpc>
              <a:buNone/>
            </a:pPr>
            <a:r>
              <a:rPr b="1" lang="fr-FR" sz="3000" spc="-1" strike="noStrike">
                <a:solidFill>
                  <a:srgbClr val="000000"/>
                </a:solidFill>
                <a:latin typeface="Calibri Light"/>
                <a:ea typeface="ＭＳ Ｐゴシック"/>
              </a:rPr>
              <a:t> </a:t>
            </a:r>
            <a:r>
              <a:rPr b="1" lang="fr-FR" sz="3000" spc="-1" strike="noStrike">
                <a:solidFill>
                  <a:srgbClr val="000000"/>
                </a:solidFill>
                <a:latin typeface="Calibri Light"/>
                <a:ea typeface="ＭＳ Ｐゴシック"/>
              </a:rPr>
              <a:t>Etude technique</a:t>
            </a:r>
            <a:endParaRPr b="0" lang="fr-FR" sz="3000" spc="-1" strike="noStrike">
              <a:solidFill>
                <a:srgbClr val="000000"/>
              </a:solidFill>
              <a:latin typeface="Calibri"/>
            </a:endParaRPr>
          </a:p>
        </p:txBody>
      </p:sp>
    </p:spTree>
  </p:cSld>
  <p:transition>
    <p:wipe dir="l"/>
  </p:transition>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p:nvPr>
        </p:nvSpPr>
        <p:spPr>
          <a:xfrm>
            <a:off x="0" y="692640"/>
            <a:ext cx="9143640" cy="472320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1800" spc="-1" strike="noStrike">
                <a:solidFill>
                  <a:srgbClr val="333333"/>
                </a:solidFill>
                <a:latin typeface="Arial"/>
              </a:rPr>
              <a:t>Objectif</a:t>
            </a:r>
            <a:r>
              <a:rPr b="0" lang="fr-FR" sz="1800" spc="-1" strike="noStrike">
                <a:solidFill>
                  <a:srgbClr val="333333"/>
                </a:solidFill>
                <a:latin typeface="Arial"/>
              </a:rPr>
              <a:t> : Analyser la faisabilité technique du projet. Elle permet au porteur du projet (individu ou organisation) d’identifier toutes les options possibles avant de prendre une décision.</a:t>
            </a:r>
            <a:endParaRPr b="0" lang="fr-FR" sz="1800" spc="-1" strike="noStrike">
              <a:solidFill>
                <a:srgbClr val="000000"/>
              </a:solidFill>
              <a:latin typeface="Calibri"/>
            </a:endParaRPr>
          </a:p>
          <a:p>
            <a:pPr indent="0" algn="just">
              <a:lnSpc>
                <a:spcPct val="90000"/>
              </a:lnSpc>
              <a:spcBef>
                <a:spcPts val="751"/>
              </a:spcBef>
              <a:buNone/>
              <a:tabLst>
                <a:tab algn="l" pos="0"/>
              </a:tabLst>
            </a:pPr>
            <a:r>
              <a:rPr b="0" lang="fr-FR" sz="1800" spc="-1" strike="noStrike">
                <a:solidFill>
                  <a:srgbClr val="333333"/>
                </a:solidFill>
                <a:latin typeface="Arial"/>
              </a:rPr>
              <a:t>Cette décision obéit à un choix d’investissement jugé plus intéressant par le promoteur. </a:t>
            </a:r>
            <a:endParaRPr b="0" lang="fr-FR" sz="1800" spc="-1" strike="noStrike">
              <a:solidFill>
                <a:srgbClr val="000000"/>
              </a:solidFill>
              <a:latin typeface="Calibri"/>
            </a:endParaRPr>
          </a:p>
          <a:p>
            <a:pPr indent="0" algn="just">
              <a:lnSpc>
                <a:spcPct val="90000"/>
              </a:lnSpc>
              <a:spcBef>
                <a:spcPts val="751"/>
              </a:spcBef>
              <a:buNone/>
              <a:tabLst>
                <a:tab algn="l" pos="0"/>
              </a:tabLst>
            </a:pPr>
            <a:endParaRPr b="0" lang="fr-FR" sz="1800" spc="-1" strike="noStrike">
              <a:solidFill>
                <a:srgbClr val="000000"/>
              </a:solidFill>
              <a:latin typeface="Calibri"/>
            </a:endParaRPr>
          </a:p>
          <a:p>
            <a:pPr indent="0" algn="just">
              <a:lnSpc>
                <a:spcPct val="90000"/>
              </a:lnSpc>
              <a:spcBef>
                <a:spcPts val="751"/>
              </a:spcBef>
              <a:buNone/>
              <a:tabLst>
                <a:tab algn="l" pos="0"/>
              </a:tabLst>
            </a:pPr>
            <a:r>
              <a:rPr b="0" lang="fr-FR" sz="1800" spc="-1" strike="noStrike">
                <a:solidFill>
                  <a:srgbClr val="333333"/>
                </a:solidFill>
                <a:latin typeface="Arial"/>
              </a:rPr>
              <a:t>Il s’agit de :</a:t>
            </a: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1800" spc="-1" strike="noStrike">
                <a:solidFill>
                  <a:srgbClr val="333333"/>
                </a:solidFill>
                <a:latin typeface="Arial"/>
              </a:rPr>
              <a:t>Déterminer le processus de production</a:t>
            </a: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1800" spc="-1" strike="noStrike">
                <a:solidFill>
                  <a:srgbClr val="333333"/>
                </a:solidFill>
                <a:latin typeface="Arial"/>
              </a:rPr>
              <a:t>Déterminer les besoins en intrants/équipements/infrastructures</a:t>
            </a: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1800" spc="-1" strike="noStrike">
                <a:solidFill>
                  <a:srgbClr val="333333"/>
                </a:solidFill>
                <a:latin typeface="Arial"/>
              </a:rPr>
              <a:t>Choisir la localisation</a:t>
            </a: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1800" spc="-1" strike="noStrike">
                <a:solidFill>
                  <a:srgbClr val="333333"/>
                </a:solidFill>
                <a:latin typeface="Arial"/>
              </a:rPr>
              <a:t>Déterminer le calendrier de réalisation</a:t>
            </a: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1800" spc="-1" strike="noStrike">
                <a:solidFill>
                  <a:srgbClr val="333333"/>
                </a:solidFill>
                <a:latin typeface="Arial"/>
              </a:rPr>
              <a:t>Analyser les variantes possibles </a:t>
            </a: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1800" spc="-1" strike="noStrike">
                <a:solidFill>
                  <a:srgbClr val="333333"/>
                </a:solidFill>
                <a:latin typeface="Arial"/>
              </a:rPr>
              <a:t>Evaluer les coûts</a:t>
            </a:r>
            <a:endParaRPr b="0" lang="fr-FR" sz="1800" spc="-1" strike="noStrike">
              <a:solidFill>
                <a:srgbClr val="000000"/>
              </a:solidFill>
              <a:latin typeface="Calibri"/>
            </a:endParaRPr>
          </a:p>
          <a:p>
            <a:pPr indent="0" algn="just">
              <a:lnSpc>
                <a:spcPct val="90000"/>
              </a:lnSpc>
              <a:spcBef>
                <a:spcPts val="751"/>
              </a:spcBef>
              <a:buNone/>
              <a:tabLst>
                <a:tab algn="l" pos="0"/>
              </a:tabLst>
            </a:pPr>
            <a:endParaRPr b="0" lang="fr-FR" sz="1800" spc="-1" strike="noStrike">
              <a:solidFill>
                <a:srgbClr val="000000"/>
              </a:solidFill>
              <a:latin typeface="Calibri"/>
            </a:endParaRPr>
          </a:p>
        </p:txBody>
      </p:sp>
      <p:sp>
        <p:nvSpPr>
          <p:cNvPr id="432" name="ZoneTexte 2"/>
          <p:cNvSpPr/>
          <p:nvPr/>
        </p:nvSpPr>
        <p:spPr>
          <a:xfrm>
            <a:off x="4680" y="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ETUDE TECHNIQUE</a:t>
            </a:r>
            <a:endParaRPr b="0" lang="fr-FR" sz="2100" spc="-1" strike="noStrike">
              <a:solidFill>
                <a:srgbClr val="ffffff"/>
              </a:solidFill>
              <a:latin typeface="Arial"/>
            </a:endParaRPr>
          </a:p>
        </p:txBody>
      </p:sp>
    </p:spTree>
  </p:cSld>
  <p:transition>
    <p:wipe dir="l"/>
  </p:transition>
  <p:timing>
    <p:tnLst>
      <p:par>
        <p:cTn id="507" dur="indefinite" restart="never" nodeType="tmRoot">
          <p:childTnLst>
            <p:seq>
              <p:cTn id="508" dur="indefinite" nodeType="mainSeq">
                <p:childTnLst>
                  <p:par>
                    <p:cTn id="509" nodeType="clickEffect" fill="hold">
                      <p:stCondLst>
                        <p:cond delay="0"/>
                      </p:stCondLst>
                      <p:childTnLst>
                        <p:par>
                          <p:cTn id="510" nodeType="withEffect" fill="hold">
                            <p:stCondLst>
                              <p:cond delay="0"/>
                            </p:stCondLst>
                            <p:childTnLst>
                              <p:par>
                                <p:cTn id="511" nodeType="withEffect" fill="hold" presetClass="entr" presetID="2" presetSubtype="4">
                                  <p:stCondLst>
                                    <p:cond delay="0"/>
                                  </p:stCondLst>
                                  <p:childTnLst>
                                    <p:set>
                                      <p:cBhvr>
                                        <p:cTn id="512" dur="1" fill="hold">
                                          <p:stCondLst>
                                            <p:cond delay="0"/>
                                          </p:stCondLst>
                                        </p:cTn>
                                        <p:tgtEl>
                                          <p:spTgt spid="431">
                                            <p:txEl>
                                              <p:pRg st="0" end="0"/>
                                            </p:txEl>
                                          </p:spTgt>
                                        </p:tgtEl>
                                        <p:attrNameLst>
                                          <p:attrName>style.visibility</p:attrName>
                                        </p:attrNameLst>
                                      </p:cBhvr>
                                      <p:to>
                                        <p:strVal val="visible"/>
                                      </p:to>
                                    </p:set>
                                    <p:anim calcmode="lin" valueType="num">
                                      <p:cBhvr additive="repl">
                                        <p:cTn id="513" dur="250" fill="hold"/>
                                        <p:tgtEl>
                                          <p:spTgt spid="431">
                                            <p:txEl>
                                              <p:pRg st="0" end="0"/>
                                            </p:txEl>
                                          </p:spTgt>
                                        </p:tgtEl>
                                        <p:attrNameLst>
                                          <p:attrName>ppt_x</p:attrName>
                                        </p:attrNameLst>
                                      </p:cBhvr>
                                      <p:tavLst>
                                        <p:tav tm="0">
                                          <p:val>
                                            <p:strVal val="#ppt_x"/>
                                          </p:val>
                                        </p:tav>
                                        <p:tav tm="100000">
                                          <p:val>
                                            <p:strVal val="#ppt_x"/>
                                          </p:val>
                                        </p:tav>
                                      </p:tavLst>
                                    </p:anim>
                                    <p:anim calcmode="lin" valueType="num">
                                      <p:cBhvr additive="repl">
                                        <p:cTn id="514" dur="250" fill="hold"/>
                                        <p:tgtEl>
                                          <p:spTgt spid="431">
                                            <p:txEl>
                                              <p:pRg st="0" end="0"/>
                                            </p:txEl>
                                          </p:spTgt>
                                        </p:tgtEl>
                                        <p:attrNameLst>
                                          <p:attrName>ppt_y</p:attrName>
                                        </p:attrNameLst>
                                      </p:cBhvr>
                                      <p:tavLst>
                                        <p:tav tm="0">
                                          <p:val>
                                            <p:strVal val="1+#ppt_h/2"/>
                                          </p:val>
                                        </p:tav>
                                        <p:tav tm="100000">
                                          <p:val>
                                            <p:strVal val="#ppt_y"/>
                                          </p:val>
                                        </p:tav>
                                      </p:tavLst>
                                    </p:anim>
                                  </p:childTnLst>
                                </p:cTn>
                              </p:par>
                              <p:par>
                                <p:cTn id="515" nodeType="withEffect" fill="hold" presetClass="entr" presetID="2" presetSubtype="4">
                                  <p:stCondLst>
                                    <p:cond delay="0"/>
                                  </p:stCondLst>
                                  <p:childTnLst>
                                    <p:set>
                                      <p:cBhvr>
                                        <p:cTn id="516" dur="1" fill="hold">
                                          <p:stCondLst>
                                            <p:cond delay="0"/>
                                          </p:stCondLst>
                                        </p:cTn>
                                        <p:tgtEl>
                                          <p:spTgt spid="431">
                                            <p:txEl>
                                              <p:pRg st="1" end="1"/>
                                            </p:txEl>
                                          </p:spTgt>
                                        </p:tgtEl>
                                        <p:attrNameLst>
                                          <p:attrName>style.visibility</p:attrName>
                                        </p:attrNameLst>
                                      </p:cBhvr>
                                      <p:to>
                                        <p:strVal val="visible"/>
                                      </p:to>
                                    </p:set>
                                    <p:anim calcmode="lin" valueType="num">
                                      <p:cBhvr additive="repl">
                                        <p:cTn id="517" dur="250" fill="hold"/>
                                        <p:tgtEl>
                                          <p:spTgt spid="431">
                                            <p:txEl>
                                              <p:pRg st="1" end="1"/>
                                            </p:txEl>
                                          </p:spTgt>
                                        </p:tgtEl>
                                        <p:attrNameLst>
                                          <p:attrName>ppt_x</p:attrName>
                                        </p:attrNameLst>
                                      </p:cBhvr>
                                      <p:tavLst>
                                        <p:tav tm="0">
                                          <p:val>
                                            <p:strVal val="#ppt_x"/>
                                          </p:val>
                                        </p:tav>
                                        <p:tav tm="100000">
                                          <p:val>
                                            <p:strVal val="#ppt_x"/>
                                          </p:val>
                                        </p:tav>
                                      </p:tavLst>
                                    </p:anim>
                                    <p:anim calcmode="lin" valueType="num">
                                      <p:cBhvr additive="repl">
                                        <p:cTn id="518" dur="250" fill="hold"/>
                                        <p:tgtEl>
                                          <p:spTgt spid="431">
                                            <p:txEl>
                                              <p:pRg st="1" end="1"/>
                                            </p:txEl>
                                          </p:spTgt>
                                        </p:tgtEl>
                                        <p:attrNameLst>
                                          <p:attrName>ppt_y</p:attrName>
                                        </p:attrNameLst>
                                      </p:cBhvr>
                                      <p:tavLst>
                                        <p:tav tm="0">
                                          <p:val>
                                            <p:strVal val="1+#ppt_h/2"/>
                                          </p:val>
                                        </p:tav>
                                        <p:tav tm="100000">
                                          <p:val>
                                            <p:strVal val="#ppt_y"/>
                                          </p:val>
                                        </p:tav>
                                      </p:tavLst>
                                    </p:anim>
                                  </p:childTnLst>
                                </p:cTn>
                              </p:par>
                              <p:par>
                                <p:cTn id="519" nodeType="withEffect" fill="hold" presetClass="entr" presetID="2" presetSubtype="4">
                                  <p:stCondLst>
                                    <p:cond delay="0"/>
                                  </p:stCondLst>
                                  <p:childTnLst>
                                    <p:set>
                                      <p:cBhvr>
                                        <p:cTn id="520" dur="1" fill="hold">
                                          <p:stCondLst>
                                            <p:cond delay="0"/>
                                          </p:stCondLst>
                                        </p:cTn>
                                        <p:tgtEl>
                                          <p:spTgt spid="431">
                                            <p:txEl>
                                              <p:pRg st="3" end="3"/>
                                            </p:txEl>
                                          </p:spTgt>
                                        </p:tgtEl>
                                        <p:attrNameLst>
                                          <p:attrName>style.visibility</p:attrName>
                                        </p:attrNameLst>
                                      </p:cBhvr>
                                      <p:to>
                                        <p:strVal val="visible"/>
                                      </p:to>
                                    </p:set>
                                    <p:anim calcmode="lin" valueType="num">
                                      <p:cBhvr additive="repl">
                                        <p:cTn id="521" dur="250" fill="hold"/>
                                        <p:tgtEl>
                                          <p:spTgt spid="431">
                                            <p:txEl>
                                              <p:pRg st="3" end="3"/>
                                            </p:txEl>
                                          </p:spTgt>
                                        </p:tgtEl>
                                        <p:attrNameLst>
                                          <p:attrName>ppt_x</p:attrName>
                                        </p:attrNameLst>
                                      </p:cBhvr>
                                      <p:tavLst>
                                        <p:tav tm="0">
                                          <p:val>
                                            <p:strVal val="#ppt_x"/>
                                          </p:val>
                                        </p:tav>
                                        <p:tav tm="100000">
                                          <p:val>
                                            <p:strVal val="#ppt_x"/>
                                          </p:val>
                                        </p:tav>
                                      </p:tavLst>
                                    </p:anim>
                                    <p:anim calcmode="lin" valueType="num">
                                      <p:cBhvr additive="repl">
                                        <p:cTn id="522" dur="250" fill="hold"/>
                                        <p:tgtEl>
                                          <p:spTgt spid="431">
                                            <p:txEl>
                                              <p:pRg st="3" end="3"/>
                                            </p:txEl>
                                          </p:spTgt>
                                        </p:tgtEl>
                                        <p:attrNameLst>
                                          <p:attrName>ppt_y</p:attrName>
                                        </p:attrNameLst>
                                      </p:cBhvr>
                                      <p:tavLst>
                                        <p:tav tm="0">
                                          <p:val>
                                            <p:strVal val="1+#ppt_h/2"/>
                                          </p:val>
                                        </p:tav>
                                        <p:tav tm="100000">
                                          <p:val>
                                            <p:strVal val="#ppt_y"/>
                                          </p:val>
                                        </p:tav>
                                      </p:tavLst>
                                    </p:anim>
                                  </p:childTnLst>
                                </p:cTn>
                              </p:par>
                              <p:par>
                                <p:cTn id="523" nodeType="withEffect" fill="hold" presetClass="entr" presetID="2" presetSubtype="4">
                                  <p:stCondLst>
                                    <p:cond delay="0"/>
                                  </p:stCondLst>
                                  <p:childTnLst>
                                    <p:set>
                                      <p:cBhvr>
                                        <p:cTn id="524" dur="1" fill="hold">
                                          <p:stCondLst>
                                            <p:cond delay="0"/>
                                          </p:stCondLst>
                                        </p:cTn>
                                        <p:tgtEl>
                                          <p:spTgt spid="431">
                                            <p:txEl>
                                              <p:pRg st="4" end="4"/>
                                            </p:txEl>
                                          </p:spTgt>
                                        </p:tgtEl>
                                        <p:attrNameLst>
                                          <p:attrName>style.visibility</p:attrName>
                                        </p:attrNameLst>
                                      </p:cBhvr>
                                      <p:to>
                                        <p:strVal val="visible"/>
                                      </p:to>
                                    </p:set>
                                    <p:anim calcmode="lin" valueType="num">
                                      <p:cBhvr additive="repl">
                                        <p:cTn id="525" dur="250" fill="hold"/>
                                        <p:tgtEl>
                                          <p:spTgt spid="431">
                                            <p:txEl>
                                              <p:pRg st="4" end="4"/>
                                            </p:txEl>
                                          </p:spTgt>
                                        </p:tgtEl>
                                        <p:attrNameLst>
                                          <p:attrName>ppt_x</p:attrName>
                                        </p:attrNameLst>
                                      </p:cBhvr>
                                      <p:tavLst>
                                        <p:tav tm="0">
                                          <p:val>
                                            <p:strVal val="#ppt_x"/>
                                          </p:val>
                                        </p:tav>
                                        <p:tav tm="100000">
                                          <p:val>
                                            <p:strVal val="#ppt_x"/>
                                          </p:val>
                                        </p:tav>
                                      </p:tavLst>
                                    </p:anim>
                                    <p:anim calcmode="lin" valueType="num">
                                      <p:cBhvr additive="repl">
                                        <p:cTn id="526" dur="250" fill="hold"/>
                                        <p:tgtEl>
                                          <p:spTgt spid="431">
                                            <p:txEl>
                                              <p:pRg st="4" end="4"/>
                                            </p:txEl>
                                          </p:spTgt>
                                        </p:tgtEl>
                                        <p:attrNameLst>
                                          <p:attrName>ppt_y</p:attrName>
                                        </p:attrNameLst>
                                      </p:cBhvr>
                                      <p:tavLst>
                                        <p:tav tm="0">
                                          <p:val>
                                            <p:strVal val="1+#ppt_h/2"/>
                                          </p:val>
                                        </p:tav>
                                        <p:tav tm="100000">
                                          <p:val>
                                            <p:strVal val="#ppt_y"/>
                                          </p:val>
                                        </p:tav>
                                      </p:tavLst>
                                    </p:anim>
                                  </p:childTnLst>
                                </p:cTn>
                              </p:par>
                              <p:par>
                                <p:cTn id="527" nodeType="withEffect" fill="hold" presetClass="entr" presetID="2" presetSubtype="4">
                                  <p:stCondLst>
                                    <p:cond delay="0"/>
                                  </p:stCondLst>
                                  <p:childTnLst>
                                    <p:set>
                                      <p:cBhvr>
                                        <p:cTn id="528" dur="1" fill="hold">
                                          <p:stCondLst>
                                            <p:cond delay="0"/>
                                          </p:stCondLst>
                                        </p:cTn>
                                        <p:tgtEl>
                                          <p:spTgt spid="431">
                                            <p:txEl>
                                              <p:pRg st="5" end="5"/>
                                            </p:txEl>
                                          </p:spTgt>
                                        </p:tgtEl>
                                        <p:attrNameLst>
                                          <p:attrName>style.visibility</p:attrName>
                                        </p:attrNameLst>
                                      </p:cBhvr>
                                      <p:to>
                                        <p:strVal val="visible"/>
                                      </p:to>
                                    </p:set>
                                    <p:anim calcmode="lin" valueType="num">
                                      <p:cBhvr additive="repl">
                                        <p:cTn id="529" dur="250" fill="hold"/>
                                        <p:tgtEl>
                                          <p:spTgt spid="431">
                                            <p:txEl>
                                              <p:pRg st="5" end="5"/>
                                            </p:txEl>
                                          </p:spTgt>
                                        </p:tgtEl>
                                        <p:attrNameLst>
                                          <p:attrName>ppt_x</p:attrName>
                                        </p:attrNameLst>
                                      </p:cBhvr>
                                      <p:tavLst>
                                        <p:tav tm="0">
                                          <p:val>
                                            <p:strVal val="#ppt_x"/>
                                          </p:val>
                                        </p:tav>
                                        <p:tav tm="100000">
                                          <p:val>
                                            <p:strVal val="#ppt_x"/>
                                          </p:val>
                                        </p:tav>
                                      </p:tavLst>
                                    </p:anim>
                                    <p:anim calcmode="lin" valueType="num">
                                      <p:cBhvr additive="repl">
                                        <p:cTn id="530" dur="250" fill="hold"/>
                                        <p:tgtEl>
                                          <p:spTgt spid="431">
                                            <p:txEl>
                                              <p:pRg st="5" end="5"/>
                                            </p:txEl>
                                          </p:spTgt>
                                        </p:tgtEl>
                                        <p:attrNameLst>
                                          <p:attrName>ppt_y</p:attrName>
                                        </p:attrNameLst>
                                      </p:cBhvr>
                                      <p:tavLst>
                                        <p:tav tm="0">
                                          <p:val>
                                            <p:strVal val="1+#ppt_h/2"/>
                                          </p:val>
                                        </p:tav>
                                        <p:tav tm="100000">
                                          <p:val>
                                            <p:strVal val="#ppt_y"/>
                                          </p:val>
                                        </p:tav>
                                      </p:tavLst>
                                    </p:anim>
                                  </p:childTnLst>
                                </p:cTn>
                              </p:par>
                              <p:par>
                                <p:cTn id="531" nodeType="withEffect" fill="hold" presetClass="entr" presetID="2" presetSubtype="4">
                                  <p:stCondLst>
                                    <p:cond delay="0"/>
                                  </p:stCondLst>
                                  <p:childTnLst>
                                    <p:set>
                                      <p:cBhvr>
                                        <p:cTn id="532" dur="1" fill="hold">
                                          <p:stCondLst>
                                            <p:cond delay="0"/>
                                          </p:stCondLst>
                                        </p:cTn>
                                        <p:tgtEl>
                                          <p:spTgt spid="431">
                                            <p:txEl>
                                              <p:pRg st="6" end="6"/>
                                            </p:txEl>
                                          </p:spTgt>
                                        </p:tgtEl>
                                        <p:attrNameLst>
                                          <p:attrName>style.visibility</p:attrName>
                                        </p:attrNameLst>
                                      </p:cBhvr>
                                      <p:to>
                                        <p:strVal val="visible"/>
                                      </p:to>
                                    </p:set>
                                    <p:anim calcmode="lin" valueType="num">
                                      <p:cBhvr additive="repl">
                                        <p:cTn id="533" dur="250" fill="hold"/>
                                        <p:tgtEl>
                                          <p:spTgt spid="431">
                                            <p:txEl>
                                              <p:pRg st="6" end="6"/>
                                            </p:txEl>
                                          </p:spTgt>
                                        </p:tgtEl>
                                        <p:attrNameLst>
                                          <p:attrName>ppt_x</p:attrName>
                                        </p:attrNameLst>
                                      </p:cBhvr>
                                      <p:tavLst>
                                        <p:tav tm="0">
                                          <p:val>
                                            <p:strVal val="#ppt_x"/>
                                          </p:val>
                                        </p:tav>
                                        <p:tav tm="100000">
                                          <p:val>
                                            <p:strVal val="#ppt_x"/>
                                          </p:val>
                                        </p:tav>
                                      </p:tavLst>
                                    </p:anim>
                                    <p:anim calcmode="lin" valueType="num">
                                      <p:cBhvr additive="repl">
                                        <p:cTn id="534" dur="250" fill="hold"/>
                                        <p:tgtEl>
                                          <p:spTgt spid="431">
                                            <p:txEl>
                                              <p:pRg st="6" end="6"/>
                                            </p:txEl>
                                          </p:spTgt>
                                        </p:tgtEl>
                                        <p:attrNameLst>
                                          <p:attrName>ppt_y</p:attrName>
                                        </p:attrNameLst>
                                      </p:cBhvr>
                                      <p:tavLst>
                                        <p:tav tm="0">
                                          <p:val>
                                            <p:strVal val="1+#ppt_h/2"/>
                                          </p:val>
                                        </p:tav>
                                        <p:tav tm="100000">
                                          <p:val>
                                            <p:strVal val="#ppt_y"/>
                                          </p:val>
                                        </p:tav>
                                      </p:tavLst>
                                    </p:anim>
                                  </p:childTnLst>
                                </p:cTn>
                              </p:par>
                              <p:par>
                                <p:cTn id="535" nodeType="withEffect" fill="hold" presetClass="entr" presetID="2" presetSubtype="4">
                                  <p:stCondLst>
                                    <p:cond delay="0"/>
                                  </p:stCondLst>
                                  <p:childTnLst>
                                    <p:set>
                                      <p:cBhvr>
                                        <p:cTn id="536" dur="1" fill="hold">
                                          <p:stCondLst>
                                            <p:cond delay="0"/>
                                          </p:stCondLst>
                                        </p:cTn>
                                        <p:tgtEl>
                                          <p:spTgt spid="431">
                                            <p:txEl>
                                              <p:pRg st="7" end="7"/>
                                            </p:txEl>
                                          </p:spTgt>
                                        </p:tgtEl>
                                        <p:attrNameLst>
                                          <p:attrName>style.visibility</p:attrName>
                                        </p:attrNameLst>
                                      </p:cBhvr>
                                      <p:to>
                                        <p:strVal val="visible"/>
                                      </p:to>
                                    </p:set>
                                    <p:anim calcmode="lin" valueType="num">
                                      <p:cBhvr additive="repl">
                                        <p:cTn id="537" dur="250" fill="hold"/>
                                        <p:tgtEl>
                                          <p:spTgt spid="431">
                                            <p:txEl>
                                              <p:pRg st="7" end="7"/>
                                            </p:txEl>
                                          </p:spTgt>
                                        </p:tgtEl>
                                        <p:attrNameLst>
                                          <p:attrName>ppt_x</p:attrName>
                                        </p:attrNameLst>
                                      </p:cBhvr>
                                      <p:tavLst>
                                        <p:tav tm="0">
                                          <p:val>
                                            <p:strVal val="#ppt_x"/>
                                          </p:val>
                                        </p:tav>
                                        <p:tav tm="100000">
                                          <p:val>
                                            <p:strVal val="#ppt_x"/>
                                          </p:val>
                                        </p:tav>
                                      </p:tavLst>
                                    </p:anim>
                                    <p:anim calcmode="lin" valueType="num">
                                      <p:cBhvr additive="repl">
                                        <p:cTn id="538" dur="250" fill="hold"/>
                                        <p:tgtEl>
                                          <p:spTgt spid="431">
                                            <p:txEl>
                                              <p:pRg st="7" end="7"/>
                                            </p:txEl>
                                          </p:spTgt>
                                        </p:tgtEl>
                                        <p:attrNameLst>
                                          <p:attrName>ppt_y</p:attrName>
                                        </p:attrNameLst>
                                      </p:cBhvr>
                                      <p:tavLst>
                                        <p:tav tm="0">
                                          <p:val>
                                            <p:strVal val="1+#ppt_h/2"/>
                                          </p:val>
                                        </p:tav>
                                        <p:tav tm="100000">
                                          <p:val>
                                            <p:strVal val="#ppt_y"/>
                                          </p:val>
                                        </p:tav>
                                      </p:tavLst>
                                    </p:anim>
                                  </p:childTnLst>
                                </p:cTn>
                              </p:par>
                              <p:par>
                                <p:cTn id="539" nodeType="withEffect" fill="hold" presetClass="entr" presetID="2" presetSubtype="4">
                                  <p:stCondLst>
                                    <p:cond delay="0"/>
                                  </p:stCondLst>
                                  <p:childTnLst>
                                    <p:set>
                                      <p:cBhvr>
                                        <p:cTn id="540" dur="1" fill="hold">
                                          <p:stCondLst>
                                            <p:cond delay="0"/>
                                          </p:stCondLst>
                                        </p:cTn>
                                        <p:tgtEl>
                                          <p:spTgt spid="431">
                                            <p:txEl>
                                              <p:pRg st="8" end="8"/>
                                            </p:txEl>
                                          </p:spTgt>
                                        </p:tgtEl>
                                        <p:attrNameLst>
                                          <p:attrName>style.visibility</p:attrName>
                                        </p:attrNameLst>
                                      </p:cBhvr>
                                      <p:to>
                                        <p:strVal val="visible"/>
                                      </p:to>
                                    </p:set>
                                    <p:anim calcmode="lin" valueType="num">
                                      <p:cBhvr additive="repl">
                                        <p:cTn id="541" dur="250" fill="hold"/>
                                        <p:tgtEl>
                                          <p:spTgt spid="431">
                                            <p:txEl>
                                              <p:pRg st="8" end="8"/>
                                            </p:txEl>
                                          </p:spTgt>
                                        </p:tgtEl>
                                        <p:attrNameLst>
                                          <p:attrName>ppt_x</p:attrName>
                                        </p:attrNameLst>
                                      </p:cBhvr>
                                      <p:tavLst>
                                        <p:tav tm="0">
                                          <p:val>
                                            <p:strVal val="#ppt_x"/>
                                          </p:val>
                                        </p:tav>
                                        <p:tav tm="100000">
                                          <p:val>
                                            <p:strVal val="#ppt_x"/>
                                          </p:val>
                                        </p:tav>
                                      </p:tavLst>
                                    </p:anim>
                                    <p:anim calcmode="lin" valueType="num">
                                      <p:cBhvr additive="repl">
                                        <p:cTn id="542" dur="250" fill="hold"/>
                                        <p:tgtEl>
                                          <p:spTgt spid="431">
                                            <p:txEl>
                                              <p:pRg st="8" end="8"/>
                                            </p:txEl>
                                          </p:spTgt>
                                        </p:tgtEl>
                                        <p:attrNameLst>
                                          <p:attrName>ppt_y</p:attrName>
                                        </p:attrNameLst>
                                      </p:cBhvr>
                                      <p:tavLst>
                                        <p:tav tm="0">
                                          <p:val>
                                            <p:strVal val="1+#ppt_h/2"/>
                                          </p:val>
                                        </p:tav>
                                        <p:tav tm="100000">
                                          <p:val>
                                            <p:strVal val="#ppt_y"/>
                                          </p:val>
                                        </p:tav>
                                      </p:tavLst>
                                    </p:anim>
                                  </p:childTnLst>
                                </p:cTn>
                              </p:par>
                              <p:par>
                                <p:cTn id="543" nodeType="withEffect" fill="hold" presetClass="entr" presetID="2" presetSubtype="4">
                                  <p:stCondLst>
                                    <p:cond delay="0"/>
                                  </p:stCondLst>
                                  <p:childTnLst>
                                    <p:set>
                                      <p:cBhvr>
                                        <p:cTn id="544" dur="1" fill="hold">
                                          <p:stCondLst>
                                            <p:cond delay="0"/>
                                          </p:stCondLst>
                                        </p:cTn>
                                        <p:tgtEl>
                                          <p:spTgt spid="431">
                                            <p:txEl>
                                              <p:pRg st="9" end="9"/>
                                            </p:txEl>
                                          </p:spTgt>
                                        </p:tgtEl>
                                        <p:attrNameLst>
                                          <p:attrName>style.visibility</p:attrName>
                                        </p:attrNameLst>
                                      </p:cBhvr>
                                      <p:to>
                                        <p:strVal val="visible"/>
                                      </p:to>
                                    </p:set>
                                    <p:anim calcmode="lin" valueType="num">
                                      <p:cBhvr additive="repl">
                                        <p:cTn id="545" dur="250" fill="hold"/>
                                        <p:tgtEl>
                                          <p:spTgt spid="431">
                                            <p:txEl>
                                              <p:pRg st="9" end="9"/>
                                            </p:txEl>
                                          </p:spTgt>
                                        </p:tgtEl>
                                        <p:attrNameLst>
                                          <p:attrName>ppt_x</p:attrName>
                                        </p:attrNameLst>
                                      </p:cBhvr>
                                      <p:tavLst>
                                        <p:tav tm="0">
                                          <p:val>
                                            <p:strVal val="#ppt_x"/>
                                          </p:val>
                                        </p:tav>
                                        <p:tav tm="100000">
                                          <p:val>
                                            <p:strVal val="#ppt_x"/>
                                          </p:val>
                                        </p:tav>
                                      </p:tavLst>
                                    </p:anim>
                                    <p:anim calcmode="lin" valueType="num">
                                      <p:cBhvr additive="repl">
                                        <p:cTn id="546" dur="250" fill="hold"/>
                                        <p:tgtEl>
                                          <p:spTgt spid="43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p:nvPr>
        </p:nvSpPr>
        <p:spPr>
          <a:xfrm>
            <a:off x="0" y="692640"/>
            <a:ext cx="9143640" cy="4723200"/>
          </a:xfrm>
          <a:prstGeom prst="rect">
            <a:avLst/>
          </a:prstGeom>
          <a:noFill/>
          <a:ln w="0">
            <a:noFill/>
          </a:ln>
        </p:spPr>
        <p:txBody>
          <a:bodyPr numCol="1" spcCol="0" anchor="t">
            <a:noAutofit/>
          </a:bodyPr>
          <a:p>
            <a:pPr marL="343080" indent="-343080" algn="just">
              <a:lnSpc>
                <a:spcPct val="90000"/>
              </a:lnSpc>
              <a:spcBef>
                <a:spcPts val="751"/>
              </a:spcBef>
              <a:buClr>
                <a:srgbClr val="333333"/>
              </a:buClr>
              <a:buFont typeface="Calibri Light"/>
              <a:buAutoNum type="arabicPeriod"/>
            </a:pPr>
            <a:r>
              <a:rPr b="1" lang="fr-FR" sz="1800" spc="-1" strike="noStrike">
                <a:solidFill>
                  <a:srgbClr val="333333"/>
                </a:solidFill>
                <a:latin typeface="Arial"/>
              </a:rPr>
              <a:t>Taille des équipements à acquérir par rapport à la quantité à produire</a:t>
            </a:r>
            <a:endParaRPr b="0" lang="fr-FR" sz="1800" spc="-1" strike="noStrike">
              <a:solidFill>
                <a:srgbClr val="000000"/>
              </a:solidFill>
              <a:latin typeface="Calibri"/>
            </a:endParaRPr>
          </a:p>
          <a:p>
            <a:pPr lvl="1" marL="514440" indent="-171360" algn="just">
              <a:lnSpc>
                <a:spcPct val="90000"/>
              </a:lnSpc>
              <a:spcBef>
                <a:spcPts val="374"/>
              </a:spcBef>
              <a:buClr>
                <a:srgbClr val="333333"/>
              </a:buClr>
              <a:buFont typeface="Arial"/>
              <a:buChar char="•"/>
            </a:pPr>
            <a:r>
              <a:rPr b="0" lang="fr-FR" sz="1800" spc="-1" strike="noStrike">
                <a:solidFill>
                  <a:srgbClr val="333333"/>
                </a:solidFill>
                <a:latin typeface="Arial"/>
              </a:rPr>
              <a:t>Equipements/infrastructures de productions</a:t>
            </a:r>
            <a:endParaRPr b="0" lang="fr-FR" sz="1800" spc="-1" strike="noStrike">
              <a:solidFill>
                <a:srgbClr val="000000"/>
              </a:solidFill>
              <a:latin typeface="Calibri"/>
            </a:endParaRPr>
          </a:p>
          <a:p>
            <a:pPr lvl="1" marL="514440" indent="-171360" algn="just">
              <a:lnSpc>
                <a:spcPct val="90000"/>
              </a:lnSpc>
              <a:spcBef>
                <a:spcPts val="374"/>
              </a:spcBef>
              <a:buClr>
                <a:srgbClr val="333333"/>
              </a:buClr>
              <a:buFont typeface="Arial"/>
              <a:buChar char="•"/>
            </a:pPr>
            <a:r>
              <a:rPr b="0" lang="fr-FR" sz="1800" spc="-1" strike="noStrike">
                <a:solidFill>
                  <a:srgbClr val="333333"/>
                </a:solidFill>
                <a:latin typeface="Arial"/>
              </a:rPr>
              <a:t>Equipements/infrastructures de stockage des matières premières</a:t>
            </a:r>
            <a:endParaRPr b="0" lang="fr-FR" sz="1800" spc="-1" strike="noStrike">
              <a:solidFill>
                <a:srgbClr val="000000"/>
              </a:solidFill>
              <a:latin typeface="Calibri"/>
            </a:endParaRPr>
          </a:p>
          <a:p>
            <a:pPr lvl="1" marL="514440" indent="-171360" algn="just">
              <a:lnSpc>
                <a:spcPct val="90000"/>
              </a:lnSpc>
              <a:spcBef>
                <a:spcPts val="374"/>
              </a:spcBef>
              <a:buClr>
                <a:srgbClr val="333333"/>
              </a:buClr>
              <a:buFont typeface="Arial"/>
              <a:buChar char="•"/>
            </a:pPr>
            <a:r>
              <a:rPr b="0" lang="fr-FR" sz="1800" spc="-1" strike="noStrike">
                <a:solidFill>
                  <a:srgbClr val="333333"/>
                </a:solidFill>
                <a:latin typeface="Arial"/>
              </a:rPr>
              <a:t>Equipements/infrastructures de stockage/conditionnement des produits finis</a:t>
            </a:r>
            <a:endParaRPr b="0" lang="fr-FR" sz="1800" spc="-1" strike="noStrike">
              <a:solidFill>
                <a:srgbClr val="000000"/>
              </a:solidFill>
              <a:latin typeface="Calibri"/>
            </a:endParaRPr>
          </a:p>
          <a:p>
            <a:pPr lvl="1" marL="514440" indent="-171360" algn="just">
              <a:lnSpc>
                <a:spcPct val="90000"/>
              </a:lnSpc>
              <a:spcBef>
                <a:spcPts val="374"/>
              </a:spcBef>
              <a:buClr>
                <a:srgbClr val="333333"/>
              </a:buClr>
              <a:buFont typeface="Arial"/>
              <a:buChar char="•"/>
            </a:pPr>
            <a:r>
              <a:rPr b="0" lang="fr-FR" sz="1800" spc="-1" strike="noStrike">
                <a:solidFill>
                  <a:srgbClr val="333333"/>
                </a:solidFill>
                <a:latin typeface="Arial"/>
              </a:rPr>
              <a:t>Logistique pour le transport des produits finis</a:t>
            </a:r>
            <a:endParaRPr b="0" lang="fr-FR" sz="1800" spc="-1" strike="noStrike">
              <a:solidFill>
                <a:srgbClr val="000000"/>
              </a:solidFill>
              <a:latin typeface="Calibri"/>
            </a:endParaRPr>
          </a:p>
          <a:p>
            <a:pPr marL="343080" indent="-343080" algn="just">
              <a:lnSpc>
                <a:spcPct val="90000"/>
              </a:lnSpc>
              <a:spcBef>
                <a:spcPts val="751"/>
              </a:spcBef>
              <a:buClr>
                <a:srgbClr val="333333"/>
              </a:buClr>
              <a:buFont typeface="Calibri Light"/>
              <a:buAutoNum type="arabicPeriod"/>
            </a:pPr>
            <a:r>
              <a:rPr b="1" lang="fr-FR" sz="1800" spc="-1" strike="noStrike">
                <a:solidFill>
                  <a:srgbClr val="333333"/>
                </a:solidFill>
                <a:latin typeface="Arial"/>
              </a:rPr>
              <a:t>Niveau de technicité requis</a:t>
            </a:r>
            <a:endParaRPr b="0" lang="fr-FR" sz="1800" spc="-1" strike="noStrike">
              <a:solidFill>
                <a:srgbClr val="000000"/>
              </a:solidFill>
              <a:latin typeface="Calibri"/>
            </a:endParaRPr>
          </a:p>
          <a:p>
            <a:pPr indent="0" algn="just">
              <a:lnSpc>
                <a:spcPct val="90000"/>
              </a:lnSpc>
              <a:spcBef>
                <a:spcPts val="751"/>
              </a:spcBef>
              <a:buNone/>
              <a:tabLst>
                <a:tab algn="l" pos="0"/>
              </a:tabLst>
            </a:pPr>
            <a:r>
              <a:rPr b="0" lang="fr-FR" sz="1800" spc="-1" strike="noStrike">
                <a:solidFill>
                  <a:srgbClr val="333333"/>
                </a:solidFill>
                <a:latin typeface="Arial"/>
              </a:rPr>
              <a:t>Degré d’autonomisation et d’informatisation (influence le besoin en personnel et le niveau de qualification)</a:t>
            </a:r>
            <a:endParaRPr b="0" lang="fr-FR" sz="1800" spc="-1" strike="noStrike">
              <a:solidFill>
                <a:srgbClr val="000000"/>
              </a:solidFill>
              <a:latin typeface="Calibri"/>
            </a:endParaRPr>
          </a:p>
          <a:p>
            <a:pPr indent="0" algn="just">
              <a:lnSpc>
                <a:spcPct val="90000"/>
              </a:lnSpc>
              <a:spcBef>
                <a:spcPts val="751"/>
              </a:spcBef>
              <a:buNone/>
              <a:tabLst>
                <a:tab algn="l" pos="0"/>
              </a:tabLst>
            </a:pPr>
            <a:r>
              <a:rPr b="1" lang="fr-FR" sz="1800" spc="-1" strike="noStrike">
                <a:solidFill>
                  <a:srgbClr val="333333"/>
                </a:solidFill>
                <a:latin typeface="Arial"/>
              </a:rPr>
              <a:t>3. Degré de dépendance par rapport à la disponibilité locale des équipements </a:t>
            </a:r>
            <a:endParaRPr b="0" lang="fr-FR" sz="1800" spc="-1" strike="noStrike">
              <a:solidFill>
                <a:srgbClr val="000000"/>
              </a:solidFill>
              <a:latin typeface="Calibri"/>
            </a:endParaRPr>
          </a:p>
          <a:p>
            <a:pPr lvl="1" marL="514440" indent="-171360" algn="just">
              <a:lnSpc>
                <a:spcPct val="90000"/>
              </a:lnSpc>
              <a:spcBef>
                <a:spcPts val="374"/>
              </a:spcBef>
              <a:buClr>
                <a:srgbClr val="333333"/>
              </a:buClr>
              <a:buFont typeface="Arial"/>
              <a:buChar char="•"/>
              <a:tabLst>
                <a:tab algn="l" pos="0"/>
              </a:tabLst>
            </a:pPr>
            <a:r>
              <a:rPr b="0" lang="fr-FR" sz="1800" spc="-1" strike="noStrike">
                <a:solidFill>
                  <a:srgbClr val="333333"/>
                </a:solidFill>
                <a:latin typeface="Arial"/>
              </a:rPr>
              <a:t>connaissance des unités déjà existantes dans le pays, </a:t>
            </a:r>
            <a:endParaRPr b="0" lang="fr-FR" sz="1800" spc="-1" strike="noStrike">
              <a:solidFill>
                <a:srgbClr val="000000"/>
              </a:solidFill>
              <a:latin typeface="Calibri"/>
            </a:endParaRPr>
          </a:p>
          <a:p>
            <a:pPr lvl="1" marL="514440" indent="-171360" algn="just">
              <a:lnSpc>
                <a:spcPct val="90000"/>
              </a:lnSpc>
              <a:spcBef>
                <a:spcPts val="374"/>
              </a:spcBef>
              <a:buClr>
                <a:srgbClr val="333333"/>
              </a:buClr>
              <a:buFont typeface="Arial"/>
              <a:buChar char="•"/>
              <a:tabLst>
                <a:tab algn="l" pos="0"/>
              </a:tabLst>
            </a:pPr>
            <a:r>
              <a:rPr b="0" lang="fr-FR" sz="1800" spc="-1" strike="noStrike">
                <a:solidFill>
                  <a:srgbClr val="333333"/>
                </a:solidFill>
                <a:latin typeface="Arial"/>
              </a:rPr>
              <a:t>existence de pièce de rechange dans la zone, </a:t>
            </a:r>
            <a:endParaRPr b="0" lang="fr-FR" sz="1800" spc="-1" strike="noStrike">
              <a:solidFill>
                <a:srgbClr val="000000"/>
              </a:solidFill>
              <a:latin typeface="Calibri"/>
            </a:endParaRPr>
          </a:p>
          <a:p>
            <a:pPr lvl="1" marL="514440" indent="-171360" algn="just">
              <a:lnSpc>
                <a:spcPct val="90000"/>
              </a:lnSpc>
              <a:spcBef>
                <a:spcPts val="374"/>
              </a:spcBef>
              <a:buClr>
                <a:srgbClr val="333333"/>
              </a:buClr>
              <a:buFont typeface="Arial"/>
              <a:buChar char="•"/>
              <a:tabLst>
                <a:tab algn="l" pos="0"/>
              </a:tabLst>
            </a:pPr>
            <a:r>
              <a:rPr b="0" lang="fr-FR" sz="1800" spc="-1" strike="noStrike">
                <a:solidFill>
                  <a:srgbClr val="333333"/>
                </a:solidFill>
                <a:latin typeface="Arial"/>
              </a:rPr>
              <a:t>existence des conditions d’entretiens et de maintenances des équipements</a:t>
            </a:r>
            <a:endParaRPr b="0" lang="fr-FR" sz="1800" spc="-1" strike="noStrike">
              <a:solidFill>
                <a:srgbClr val="000000"/>
              </a:solidFill>
              <a:latin typeface="Calibri"/>
            </a:endParaRPr>
          </a:p>
          <a:p>
            <a:pPr indent="0" algn="just">
              <a:lnSpc>
                <a:spcPct val="90000"/>
              </a:lnSpc>
              <a:spcBef>
                <a:spcPts val="751"/>
              </a:spcBef>
              <a:buNone/>
              <a:tabLst>
                <a:tab algn="l" pos="0"/>
              </a:tabLst>
            </a:pPr>
            <a:r>
              <a:rPr b="0" lang="fr-FR" sz="1800" spc="-1" strike="noStrike">
                <a:solidFill>
                  <a:srgbClr val="333333"/>
                </a:solidFill>
                <a:latin typeface="Arial"/>
              </a:rPr>
              <a:t>4. </a:t>
            </a:r>
            <a:r>
              <a:rPr b="1" lang="fr-FR" sz="1800" spc="-1" strike="noStrike">
                <a:solidFill>
                  <a:srgbClr val="333333"/>
                </a:solidFill>
                <a:latin typeface="Arial"/>
              </a:rPr>
              <a:t>Possibilité d’extension du projet (ou de la même unité)</a:t>
            </a:r>
            <a:endParaRPr b="0" lang="fr-FR" sz="1800" spc="-1" strike="noStrike">
              <a:solidFill>
                <a:srgbClr val="000000"/>
              </a:solidFill>
              <a:latin typeface="Calibri"/>
            </a:endParaRPr>
          </a:p>
          <a:p>
            <a:pPr lvl="1" marL="514440" indent="-171360" algn="just">
              <a:lnSpc>
                <a:spcPct val="90000"/>
              </a:lnSpc>
              <a:spcBef>
                <a:spcPts val="374"/>
              </a:spcBef>
              <a:buClr>
                <a:srgbClr val="333333"/>
              </a:buClr>
              <a:buFont typeface="Arial"/>
              <a:buChar char="•"/>
              <a:tabLst>
                <a:tab algn="l" pos="0"/>
              </a:tabLst>
            </a:pPr>
            <a:r>
              <a:rPr b="0" lang="fr-FR" sz="1800" spc="-1" strike="noStrike">
                <a:solidFill>
                  <a:srgbClr val="333333"/>
                </a:solidFill>
                <a:latin typeface="Arial"/>
              </a:rPr>
              <a:t>Pour répondre à nouvelle demande</a:t>
            </a:r>
            <a:endParaRPr b="0" lang="fr-FR" sz="1800" spc="-1" strike="noStrike">
              <a:solidFill>
                <a:srgbClr val="000000"/>
              </a:solidFill>
              <a:latin typeface="Calibri"/>
            </a:endParaRPr>
          </a:p>
          <a:p>
            <a:pPr lvl="1" marL="514440" indent="-171360" algn="just">
              <a:lnSpc>
                <a:spcPct val="90000"/>
              </a:lnSpc>
              <a:spcBef>
                <a:spcPts val="374"/>
              </a:spcBef>
              <a:buClr>
                <a:srgbClr val="333333"/>
              </a:buClr>
              <a:buFont typeface="Arial"/>
              <a:buChar char="•"/>
              <a:tabLst>
                <a:tab algn="l" pos="0"/>
              </a:tabLst>
            </a:pPr>
            <a:r>
              <a:rPr b="0" lang="fr-FR" sz="1800" spc="-1" strike="noStrike">
                <a:solidFill>
                  <a:srgbClr val="333333"/>
                </a:solidFill>
                <a:latin typeface="Arial"/>
              </a:rPr>
              <a:t>Pour intégrer des activités complémentaires (intégration verticale)</a:t>
            </a:r>
            <a:endParaRPr b="0" lang="fr-FR" sz="1800" spc="-1" strike="noStrike">
              <a:solidFill>
                <a:srgbClr val="000000"/>
              </a:solidFill>
              <a:latin typeface="Calibri"/>
            </a:endParaRPr>
          </a:p>
        </p:txBody>
      </p:sp>
      <p:sp>
        <p:nvSpPr>
          <p:cNvPr id="434" name="ZoneTexte 2"/>
          <p:cNvSpPr/>
          <p:nvPr/>
        </p:nvSpPr>
        <p:spPr>
          <a:xfrm>
            <a:off x="0" y="2484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ETUDE DU PROCESSUS DE PRODUCTION</a:t>
            </a:r>
            <a:endParaRPr b="0" lang="fr-FR" sz="2100" spc="-1" strike="noStrike">
              <a:solidFill>
                <a:srgbClr val="ffffff"/>
              </a:solidFill>
              <a:latin typeface="Arial"/>
            </a:endParaRPr>
          </a:p>
        </p:txBody>
      </p:sp>
    </p:spTree>
  </p:cSld>
  <p:transition>
    <p:wipe dir="l"/>
  </p:transition>
  <p:timing>
    <p:tnLst>
      <p:par>
        <p:cTn id="547" dur="indefinite" restart="never" nodeType="tmRoot">
          <p:childTnLst>
            <p:seq>
              <p:cTn id="548" dur="indefinite" nodeType="mainSeq">
                <p:childTnLst>
                  <p:par>
                    <p:cTn id="549" nodeType="clickEffect" fill="hold">
                      <p:stCondLst>
                        <p:cond delay="0"/>
                      </p:stCondLst>
                      <p:childTnLst>
                        <p:par>
                          <p:cTn id="550" nodeType="withEffect" fill="hold">
                            <p:stCondLst>
                              <p:cond delay="0"/>
                            </p:stCondLst>
                            <p:childTnLst>
                              <p:par>
                                <p:cTn id="551" nodeType="withEffect" fill="hold" presetClass="entr" presetID="2" presetSubtype="4">
                                  <p:stCondLst>
                                    <p:cond delay="0"/>
                                  </p:stCondLst>
                                  <p:childTnLst>
                                    <p:set>
                                      <p:cBhvr>
                                        <p:cTn id="552" dur="1" fill="hold">
                                          <p:stCondLst>
                                            <p:cond delay="0"/>
                                          </p:stCondLst>
                                        </p:cTn>
                                        <p:tgtEl>
                                          <p:spTgt spid="433">
                                            <p:txEl>
                                              <p:pRg st="0" end="0"/>
                                            </p:txEl>
                                          </p:spTgt>
                                        </p:tgtEl>
                                        <p:attrNameLst>
                                          <p:attrName>style.visibility</p:attrName>
                                        </p:attrNameLst>
                                      </p:cBhvr>
                                      <p:to>
                                        <p:strVal val="visible"/>
                                      </p:to>
                                    </p:set>
                                    <p:anim calcmode="lin" valueType="num">
                                      <p:cBhvr additive="repl">
                                        <p:cTn id="553" dur="250" fill="hold"/>
                                        <p:tgtEl>
                                          <p:spTgt spid="433">
                                            <p:txEl>
                                              <p:pRg st="0" end="0"/>
                                            </p:txEl>
                                          </p:spTgt>
                                        </p:tgtEl>
                                        <p:attrNameLst>
                                          <p:attrName>ppt_x</p:attrName>
                                        </p:attrNameLst>
                                      </p:cBhvr>
                                      <p:tavLst>
                                        <p:tav tm="0">
                                          <p:val>
                                            <p:strVal val="#ppt_x"/>
                                          </p:val>
                                        </p:tav>
                                        <p:tav tm="100000">
                                          <p:val>
                                            <p:strVal val="#ppt_x"/>
                                          </p:val>
                                        </p:tav>
                                      </p:tavLst>
                                    </p:anim>
                                    <p:anim calcmode="lin" valueType="num">
                                      <p:cBhvr additive="repl">
                                        <p:cTn id="554" dur="250" fill="hold"/>
                                        <p:tgtEl>
                                          <p:spTgt spid="433">
                                            <p:txEl>
                                              <p:pRg st="0" end="0"/>
                                            </p:txEl>
                                          </p:spTgt>
                                        </p:tgtEl>
                                        <p:attrNameLst>
                                          <p:attrName>ppt_y</p:attrName>
                                        </p:attrNameLst>
                                      </p:cBhvr>
                                      <p:tavLst>
                                        <p:tav tm="0">
                                          <p:val>
                                            <p:strVal val="1+#ppt_h/2"/>
                                          </p:val>
                                        </p:tav>
                                        <p:tav tm="100000">
                                          <p:val>
                                            <p:strVal val="#ppt_y"/>
                                          </p:val>
                                        </p:tav>
                                      </p:tavLst>
                                    </p:anim>
                                  </p:childTnLst>
                                </p:cTn>
                              </p:par>
                              <p:par>
                                <p:cTn id="555" nodeType="withEffect" fill="hold" presetClass="entr" presetID="2" presetSubtype="4">
                                  <p:stCondLst>
                                    <p:cond delay="0"/>
                                  </p:stCondLst>
                                  <p:childTnLst>
                                    <p:set>
                                      <p:cBhvr>
                                        <p:cTn id="556" dur="1" fill="hold">
                                          <p:stCondLst>
                                            <p:cond delay="0"/>
                                          </p:stCondLst>
                                        </p:cTn>
                                        <p:tgtEl>
                                          <p:spTgt spid="433">
                                            <p:txEl>
                                              <p:pRg st="1" end="1"/>
                                            </p:txEl>
                                          </p:spTgt>
                                        </p:tgtEl>
                                        <p:attrNameLst>
                                          <p:attrName>style.visibility</p:attrName>
                                        </p:attrNameLst>
                                      </p:cBhvr>
                                      <p:to>
                                        <p:strVal val="visible"/>
                                      </p:to>
                                    </p:set>
                                    <p:anim calcmode="lin" valueType="num">
                                      <p:cBhvr additive="repl">
                                        <p:cTn id="557" dur="250" fill="hold"/>
                                        <p:tgtEl>
                                          <p:spTgt spid="433">
                                            <p:txEl>
                                              <p:pRg st="1" end="1"/>
                                            </p:txEl>
                                          </p:spTgt>
                                        </p:tgtEl>
                                        <p:attrNameLst>
                                          <p:attrName>ppt_x</p:attrName>
                                        </p:attrNameLst>
                                      </p:cBhvr>
                                      <p:tavLst>
                                        <p:tav tm="0">
                                          <p:val>
                                            <p:strVal val="#ppt_x"/>
                                          </p:val>
                                        </p:tav>
                                        <p:tav tm="100000">
                                          <p:val>
                                            <p:strVal val="#ppt_x"/>
                                          </p:val>
                                        </p:tav>
                                      </p:tavLst>
                                    </p:anim>
                                    <p:anim calcmode="lin" valueType="num">
                                      <p:cBhvr additive="repl">
                                        <p:cTn id="558" dur="250" fill="hold"/>
                                        <p:tgtEl>
                                          <p:spTgt spid="433">
                                            <p:txEl>
                                              <p:pRg st="1" end="1"/>
                                            </p:txEl>
                                          </p:spTgt>
                                        </p:tgtEl>
                                        <p:attrNameLst>
                                          <p:attrName>ppt_y</p:attrName>
                                        </p:attrNameLst>
                                      </p:cBhvr>
                                      <p:tavLst>
                                        <p:tav tm="0">
                                          <p:val>
                                            <p:strVal val="1+#ppt_h/2"/>
                                          </p:val>
                                        </p:tav>
                                        <p:tav tm="100000">
                                          <p:val>
                                            <p:strVal val="#ppt_y"/>
                                          </p:val>
                                        </p:tav>
                                      </p:tavLst>
                                    </p:anim>
                                  </p:childTnLst>
                                </p:cTn>
                              </p:par>
                              <p:par>
                                <p:cTn id="559" nodeType="withEffect" fill="hold" presetClass="entr" presetID="2" presetSubtype="4">
                                  <p:stCondLst>
                                    <p:cond delay="0"/>
                                  </p:stCondLst>
                                  <p:childTnLst>
                                    <p:set>
                                      <p:cBhvr>
                                        <p:cTn id="560" dur="1" fill="hold">
                                          <p:stCondLst>
                                            <p:cond delay="0"/>
                                          </p:stCondLst>
                                        </p:cTn>
                                        <p:tgtEl>
                                          <p:spTgt spid="433">
                                            <p:txEl>
                                              <p:pRg st="2" end="2"/>
                                            </p:txEl>
                                          </p:spTgt>
                                        </p:tgtEl>
                                        <p:attrNameLst>
                                          <p:attrName>style.visibility</p:attrName>
                                        </p:attrNameLst>
                                      </p:cBhvr>
                                      <p:to>
                                        <p:strVal val="visible"/>
                                      </p:to>
                                    </p:set>
                                    <p:anim calcmode="lin" valueType="num">
                                      <p:cBhvr additive="repl">
                                        <p:cTn id="561" dur="250" fill="hold"/>
                                        <p:tgtEl>
                                          <p:spTgt spid="433">
                                            <p:txEl>
                                              <p:pRg st="2" end="2"/>
                                            </p:txEl>
                                          </p:spTgt>
                                        </p:tgtEl>
                                        <p:attrNameLst>
                                          <p:attrName>ppt_x</p:attrName>
                                        </p:attrNameLst>
                                      </p:cBhvr>
                                      <p:tavLst>
                                        <p:tav tm="0">
                                          <p:val>
                                            <p:strVal val="#ppt_x"/>
                                          </p:val>
                                        </p:tav>
                                        <p:tav tm="100000">
                                          <p:val>
                                            <p:strVal val="#ppt_x"/>
                                          </p:val>
                                        </p:tav>
                                      </p:tavLst>
                                    </p:anim>
                                    <p:anim calcmode="lin" valueType="num">
                                      <p:cBhvr additive="repl">
                                        <p:cTn id="562" dur="250" fill="hold"/>
                                        <p:tgtEl>
                                          <p:spTgt spid="433">
                                            <p:txEl>
                                              <p:pRg st="2" end="2"/>
                                            </p:txEl>
                                          </p:spTgt>
                                        </p:tgtEl>
                                        <p:attrNameLst>
                                          <p:attrName>ppt_y</p:attrName>
                                        </p:attrNameLst>
                                      </p:cBhvr>
                                      <p:tavLst>
                                        <p:tav tm="0">
                                          <p:val>
                                            <p:strVal val="1+#ppt_h/2"/>
                                          </p:val>
                                        </p:tav>
                                        <p:tav tm="100000">
                                          <p:val>
                                            <p:strVal val="#ppt_y"/>
                                          </p:val>
                                        </p:tav>
                                      </p:tavLst>
                                    </p:anim>
                                  </p:childTnLst>
                                </p:cTn>
                              </p:par>
                              <p:par>
                                <p:cTn id="563" nodeType="withEffect" fill="hold" presetClass="entr" presetID="2" presetSubtype="4">
                                  <p:stCondLst>
                                    <p:cond delay="0"/>
                                  </p:stCondLst>
                                  <p:childTnLst>
                                    <p:set>
                                      <p:cBhvr>
                                        <p:cTn id="564" dur="1" fill="hold">
                                          <p:stCondLst>
                                            <p:cond delay="0"/>
                                          </p:stCondLst>
                                        </p:cTn>
                                        <p:tgtEl>
                                          <p:spTgt spid="433">
                                            <p:txEl>
                                              <p:pRg st="3" end="3"/>
                                            </p:txEl>
                                          </p:spTgt>
                                        </p:tgtEl>
                                        <p:attrNameLst>
                                          <p:attrName>style.visibility</p:attrName>
                                        </p:attrNameLst>
                                      </p:cBhvr>
                                      <p:to>
                                        <p:strVal val="visible"/>
                                      </p:to>
                                    </p:set>
                                    <p:anim calcmode="lin" valueType="num">
                                      <p:cBhvr additive="repl">
                                        <p:cTn id="565" dur="250" fill="hold"/>
                                        <p:tgtEl>
                                          <p:spTgt spid="433">
                                            <p:txEl>
                                              <p:pRg st="3" end="3"/>
                                            </p:txEl>
                                          </p:spTgt>
                                        </p:tgtEl>
                                        <p:attrNameLst>
                                          <p:attrName>ppt_x</p:attrName>
                                        </p:attrNameLst>
                                      </p:cBhvr>
                                      <p:tavLst>
                                        <p:tav tm="0">
                                          <p:val>
                                            <p:strVal val="#ppt_x"/>
                                          </p:val>
                                        </p:tav>
                                        <p:tav tm="100000">
                                          <p:val>
                                            <p:strVal val="#ppt_x"/>
                                          </p:val>
                                        </p:tav>
                                      </p:tavLst>
                                    </p:anim>
                                    <p:anim calcmode="lin" valueType="num">
                                      <p:cBhvr additive="repl">
                                        <p:cTn id="566" dur="250" fill="hold"/>
                                        <p:tgtEl>
                                          <p:spTgt spid="433">
                                            <p:txEl>
                                              <p:pRg st="3" end="3"/>
                                            </p:txEl>
                                          </p:spTgt>
                                        </p:tgtEl>
                                        <p:attrNameLst>
                                          <p:attrName>ppt_y</p:attrName>
                                        </p:attrNameLst>
                                      </p:cBhvr>
                                      <p:tavLst>
                                        <p:tav tm="0">
                                          <p:val>
                                            <p:strVal val="1+#ppt_h/2"/>
                                          </p:val>
                                        </p:tav>
                                        <p:tav tm="100000">
                                          <p:val>
                                            <p:strVal val="#ppt_y"/>
                                          </p:val>
                                        </p:tav>
                                      </p:tavLst>
                                    </p:anim>
                                  </p:childTnLst>
                                </p:cTn>
                              </p:par>
                              <p:par>
                                <p:cTn id="567" nodeType="withEffect" fill="hold" presetClass="entr" presetID="2" presetSubtype="4">
                                  <p:stCondLst>
                                    <p:cond delay="0"/>
                                  </p:stCondLst>
                                  <p:childTnLst>
                                    <p:set>
                                      <p:cBhvr>
                                        <p:cTn id="568" dur="1" fill="hold">
                                          <p:stCondLst>
                                            <p:cond delay="0"/>
                                          </p:stCondLst>
                                        </p:cTn>
                                        <p:tgtEl>
                                          <p:spTgt spid="433">
                                            <p:txEl>
                                              <p:pRg st="4" end="4"/>
                                            </p:txEl>
                                          </p:spTgt>
                                        </p:tgtEl>
                                        <p:attrNameLst>
                                          <p:attrName>style.visibility</p:attrName>
                                        </p:attrNameLst>
                                      </p:cBhvr>
                                      <p:to>
                                        <p:strVal val="visible"/>
                                      </p:to>
                                    </p:set>
                                    <p:anim calcmode="lin" valueType="num">
                                      <p:cBhvr additive="repl">
                                        <p:cTn id="569" dur="250" fill="hold"/>
                                        <p:tgtEl>
                                          <p:spTgt spid="433">
                                            <p:txEl>
                                              <p:pRg st="4" end="4"/>
                                            </p:txEl>
                                          </p:spTgt>
                                        </p:tgtEl>
                                        <p:attrNameLst>
                                          <p:attrName>ppt_x</p:attrName>
                                        </p:attrNameLst>
                                      </p:cBhvr>
                                      <p:tavLst>
                                        <p:tav tm="0">
                                          <p:val>
                                            <p:strVal val="#ppt_x"/>
                                          </p:val>
                                        </p:tav>
                                        <p:tav tm="100000">
                                          <p:val>
                                            <p:strVal val="#ppt_x"/>
                                          </p:val>
                                        </p:tav>
                                      </p:tavLst>
                                    </p:anim>
                                    <p:anim calcmode="lin" valueType="num">
                                      <p:cBhvr additive="repl">
                                        <p:cTn id="570" dur="250" fill="hold"/>
                                        <p:tgtEl>
                                          <p:spTgt spid="433">
                                            <p:txEl>
                                              <p:pRg st="4" end="4"/>
                                            </p:txEl>
                                          </p:spTgt>
                                        </p:tgtEl>
                                        <p:attrNameLst>
                                          <p:attrName>ppt_y</p:attrName>
                                        </p:attrNameLst>
                                      </p:cBhvr>
                                      <p:tavLst>
                                        <p:tav tm="0">
                                          <p:val>
                                            <p:strVal val="1+#ppt_h/2"/>
                                          </p:val>
                                        </p:tav>
                                        <p:tav tm="100000">
                                          <p:val>
                                            <p:strVal val="#ppt_y"/>
                                          </p:val>
                                        </p:tav>
                                      </p:tavLst>
                                    </p:anim>
                                  </p:childTnLst>
                                </p:cTn>
                              </p:par>
                              <p:par>
                                <p:cTn id="571" nodeType="withEffect" fill="hold" presetClass="entr" presetID="2" presetSubtype="4">
                                  <p:stCondLst>
                                    <p:cond delay="0"/>
                                  </p:stCondLst>
                                  <p:childTnLst>
                                    <p:set>
                                      <p:cBhvr>
                                        <p:cTn id="572" dur="1" fill="hold">
                                          <p:stCondLst>
                                            <p:cond delay="0"/>
                                          </p:stCondLst>
                                        </p:cTn>
                                        <p:tgtEl>
                                          <p:spTgt spid="433">
                                            <p:txEl>
                                              <p:pRg st="5" end="5"/>
                                            </p:txEl>
                                          </p:spTgt>
                                        </p:tgtEl>
                                        <p:attrNameLst>
                                          <p:attrName>style.visibility</p:attrName>
                                        </p:attrNameLst>
                                      </p:cBhvr>
                                      <p:to>
                                        <p:strVal val="visible"/>
                                      </p:to>
                                    </p:set>
                                    <p:anim calcmode="lin" valueType="num">
                                      <p:cBhvr additive="repl">
                                        <p:cTn id="573" dur="250" fill="hold"/>
                                        <p:tgtEl>
                                          <p:spTgt spid="433">
                                            <p:txEl>
                                              <p:pRg st="5" end="5"/>
                                            </p:txEl>
                                          </p:spTgt>
                                        </p:tgtEl>
                                        <p:attrNameLst>
                                          <p:attrName>ppt_x</p:attrName>
                                        </p:attrNameLst>
                                      </p:cBhvr>
                                      <p:tavLst>
                                        <p:tav tm="0">
                                          <p:val>
                                            <p:strVal val="#ppt_x"/>
                                          </p:val>
                                        </p:tav>
                                        <p:tav tm="100000">
                                          <p:val>
                                            <p:strVal val="#ppt_x"/>
                                          </p:val>
                                        </p:tav>
                                      </p:tavLst>
                                    </p:anim>
                                    <p:anim calcmode="lin" valueType="num">
                                      <p:cBhvr additive="repl">
                                        <p:cTn id="574" dur="250" fill="hold"/>
                                        <p:tgtEl>
                                          <p:spTgt spid="433">
                                            <p:txEl>
                                              <p:pRg st="5" end="5"/>
                                            </p:txEl>
                                          </p:spTgt>
                                        </p:tgtEl>
                                        <p:attrNameLst>
                                          <p:attrName>ppt_y</p:attrName>
                                        </p:attrNameLst>
                                      </p:cBhvr>
                                      <p:tavLst>
                                        <p:tav tm="0">
                                          <p:val>
                                            <p:strVal val="1+#ppt_h/2"/>
                                          </p:val>
                                        </p:tav>
                                        <p:tav tm="100000">
                                          <p:val>
                                            <p:strVal val="#ppt_y"/>
                                          </p:val>
                                        </p:tav>
                                      </p:tavLst>
                                    </p:anim>
                                  </p:childTnLst>
                                </p:cTn>
                              </p:par>
                              <p:par>
                                <p:cTn id="575" nodeType="withEffect" fill="hold" presetClass="entr" presetID="2" presetSubtype="4">
                                  <p:stCondLst>
                                    <p:cond delay="0"/>
                                  </p:stCondLst>
                                  <p:childTnLst>
                                    <p:set>
                                      <p:cBhvr>
                                        <p:cTn id="576" dur="1" fill="hold">
                                          <p:stCondLst>
                                            <p:cond delay="0"/>
                                          </p:stCondLst>
                                        </p:cTn>
                                        <p:tgtEl>
                                          <p:spTgt spid="433">
                                            <p:txEl>
                                              <p:pRg st="6" end="6"/>
                                            </p:txEl>
                                          </p:spTgt>
                                        </p:tgtEl>
                                        <p:attrNameLst>
                                          <p:attrName>style.visibility</p:attrName>
                                        </p:attrNameLst>
                                      </p:cBhvr>
                                      <p:to>
                                        <p:strVal val="visible"/>
                                      </p:to>
                                    </p:set>
                                    <p:anim calcmode="lin" valueType="num">
                                      <p:cBhvr additive="repl">
                                        <p:cTn id="577" dur="250" fill="hold"/>
                                        <p:tgtEl>
                                          <p:spTgt spid="433">
                                            <p:txEl>
                                              <p:pRg st="6" end="6"/>
                                            </p:txEl>
                                          </p:spTgt>
                                        </p:tgtEl>
                                        <p:attrNameLst>
                                          <p:attrName>ppt_x</p:attrName>
                                        </p:attrNameLst>
                                      </p:cBhvr>
                                      <p:tavLst>
                                        <p:tav tm="0">
                                          <p:val>
                                            <p:strVal val="#ppt_x"/>
                                          </p:val>
                                        </p:tav>
                                        <p:tav tm="100000">
                                          <p:val>
                                            <p:strVal val="#ppt_x"/>
                                          </p:val>
                                        </p:tav>
                                      </p:tavLst>
                                    </p:anim>
                                    <p:anim calcmode="lin" valueType="num">
                                      <p:cBhvr additive="repl">
                                        <p:cTn id="578" dur="250" fill="hold"/>
                                        <p:tgtEl>
                                          <p:spTgt spid="433">
                                            <p:txEl>
                                              <p:pRg st="6" end="6"/>
                                            </p:txEl>
                                          </p:spTgt>
                                        </p:tgtEl>
                                        <p:attrNameLst>
                                          <p:attrName>ppt_y</p:attrName>
                                        </p:attrNameLst>
                                      </p:cBhvr>
                                      <p:tavLst>
                                        <p:tav tm="0">
                                          <p:val>
                                            <p:strVal val="1+#ppt_h/2"/>
                                          </p:val>
                                        </p:tav>
                                        <p:tav tm="100000">
                                          <p:val>
                                            <p:strVal val="#ppt_y"/>
                                          </p:val>
                                        </p:tav>
                                      </p:tavLst>
                                    </p:anim>
                                  </p:childTnLst>
                                </p:cTn>
                              </p:par>
                              <p:par>
                                <p:cTn id="579" nodeType="withEffect" fill="hold" presetClass="entr" presetID="2" presetSubtype="4">
                                  <p:stCondLst>
                                    <p:cond delay="0"/>
                                  </p:stCondLst>
                                  <p:childTnLst>
                                    <p:set>
                                      <p:cBhvr>
                                        <p:cTn id="580" dur="1" fill="hold">
                                          <p:stCondLst>
                                            <p:cond delay="0"/>
                                          </p:stCondLst>
                                        </p:cTn>
                                        <p:tgtEl>
                                          <p:spTgt spid="433">
                                            <p:txEl>
                                              <p:pRg st="7" end="7"/>
                                            </p:txEl>
                                          </p:spTgt>
                                        </p:tgtEl>
                                        <p:attrNameLst>
                                          <p:attrName>style.visibility</p:attrName>
                                        </p:attrNameLst>
                                      </p:cBhvr>
                                      <p:to>
                                        <p:strVal val="visible"/>
                                      </p:to>
                                    </p:set>
                                    <p:anim calcmode="lin" valueType="num">
                                      <p:cBhvr additive="repl">
                                        <p:cTn id="581" dur="250" fill="hold"/>
                                        <p:tgtEl>
                                          <p:spTgt spid="433">
                                            <p:txEl>
                                              <p:pRg st="7" end="7"/>
                                            </p:txEl>
                                          </p:spTgt>
                                        </p:tgtEl>
                                        <p:attrNameLst>
                                          <p:attrName>ppt_x</p:attrName>
                                        </p:attrNameLst>
                                      </p:cBhvr>
                                      <p:tavLst>
                                        <p:tav tm="0">
                                          <p:val>
                                            <p:strVal val="#ppt_x"/>
                                          </p:val>
                                        </p:tav>
                                        <p:tav tm="100000">
                                          <p:val>
                                            <p:strVal val="#ppt_x"/>
                                          </p:val>
                                        </p:tav>
                                      </p:tavLst>
                                    </p:anim>
                                    <p:anim calcmode="lin" valueType="num">
                                      <p:cBhvr additive="repl">
                                        <p:cTn id="582" dur="250" fill="hold"/>
                                        <p:tgtEl>
                                          <p:spTgt spid="433">
                                            <p:txEl>
                                              <p:pRg st="7" end="7"/>
                                            </p:txEl>
                                          </p:spTgt>
                                        </p:tgtEl>
                                        <p:attrNameLst>
                                          <p:attrName>ppt_y</p:attrName>
                                        </p:attrNameLst>
                                      </p:cBhvr>
                                      <p:tavLst>
                                        <p:tav tm="0">
                                          <p:val>
                                            <p:strVal val="1+#ppt_h/2"/>
                                          </p:val>
                                        </p:tav>
                                        <p:tav tm="100000">
                                          <p:val>
                                            <p:strVal val="#ppt_y"/>
                                          </p:val>
                                        </p:tav>
                                      </p:tavLst>
                                    </p:anim>
                                  </p:childTnLst>
                                </p:cTn>
                              </p:par>
                              <p:par>
                                <p:cTn id="583" nodeType="withEffect" fill="hold" presetClass="entr" presetID="2" presetSubtype="4">
                                  <p:stCondLst>
                                    <p:cond delay="0"/>
                                  </p:stCondLst>
                                  <p:childTnLst>
                                    <p:set>
                                      <p:cBhvr>
                                        <p:cTn id="584" dur="1" fill="hold">
                                          <p:stCondLst>
                                            <p:cond delay="0"/>
                                          </p:stCondLst>
                                        </p:cTn>
                                        <p:tgtEl>
                                          <p:spTgt spid="433">
                                            <p:txEl>
                                              <p:pRg st="8" end="8"/>
                                            </p:txEl>
                                          </p:spTgt>
                                        </p:tgtEl>
                                        <p:attrNameLst>
                                          <p:attrName>style.visibility</p:attrName>
                                        </p:attrNameLst>
                                      </p:cBhvr>
                                      <p:to>
                                        <p:strVal val="visible"/>
                                      </p:to>
                                    </p:set>
                                    <p:anim calcmode="lin" valueType="num">
                                      <p:cBhvr additive="repl">
                                        <p:cTn id="585" dur="250" fill="hold"/>
                                        <p:tgtEl>
                                          <p:spTgt spid="433">
                                            <p:txEl>
                                              <p:pRg st="8" end="8"/>
                                            </p:txEl>
                                          </p:spTgt>
                                        </p:tgtEl>
                                        <p:attrNameLst>
                                          <p:attrName>ppt_x</p:attrName>
                                        </p:attrNameLst>
                                      </p:cBhvr>
                                      <p:tavLst>
                                        <p:tav tm="0">
                                          <p:val>
                                            <p:strVal val="#ppt_x"/>
                                          </p:val>
                                        </p:tav>
                                        <p:tav tm="100000">
                                          <p:val>
                                            <p:strVal val="#ppt_x"/>
                                          </p:val>
                                        </p:tav>
                                      </p:tavLst>
                                    </p:anim>
                                    <p:anim calcmode="lin" valueType="num">
                                      <p:cBhvr additive="repl">
                                        <p:cTn id="586" dur="250" fill="hold"/>
                                        <p:tgtEl>
                                          <p:spTgt spid="433">
                                            <p:txEl>
                                              <p:pRg st="8" end="8"/>
                                            </p:txEl>
                                          </p:spTgt>
                                        </p:tgtEl>
                                        <p:attrNameLst>
                                          <p:attrName>ppt_y</p:attrName>
                                        </p:attrNameLst>
                                      </p:cBhvr>
                                      <p:tavLst>
                                        <p:tav tm="0">
                                          <p:val>
                                            <p:strVal val="1+#ppt_h/2"/>
                                          </p:val>
                                        </p:tav>
                                        <p:tav tm="100000">
                                          <p:val>
                                            <p:strVal val="#ppt_y"/>
                                          </p:val>
                                        </p:tav>
                                      </p:tavLst>
                                    </p:anim>
                                  </p:childTnLst>
                                </p:cTn>
                              </p:par>
                              <p:par>
                                <p:cTn id="587" nodeType="withEffect" fill="hold" presetClass="entr" presetID="2" presetSubtype="4">
                                  <p:stCondLst>
                                    <p:cond delay="0"/>
                                  </p:stCondLst>
                                  <p:childTnLst>
                                    <p:set>
                                      <p:cBhvr>
                                        <p:cTn id="588" dur="1" fill="hold">
                                          <p:stCondLst>
                                            <p:cond delay="0"/>
                                          </p:stCondLst>
                                        </p:cTn>
                                        <p:tgtEl>
                                          <p:spTgt spid="433">
                                            <p:txEl>
                                              <p:pRg st="9" end="9"/>
                                            </p:txEl>
                                          </p:spTgt>
                                        </p:tgtEl>
                                        <p:attrNameLst>
                                          <p:attrName>style.visibility</p:attrName>
                                        </p:attrNameLst>
                                      </p:cBhvr>
                                      <p:to>
                                        <p:strVal val="visible"/>
                                      </p:to>
                                    </p:set>
                                    <p:anim calcmode="lin" valueType="num">
                                      <p:cBhvr additive="repl">
                                        <p:cTn id="589" dur="250" fill="hold"/>
                                        <p:tgtEl>
                                          <p:spTgt spid="433">
                                            <p:txEl>
                                              <p:pRg st="9" end="9"/>
                                            </p:txEl>
                                          </p:spTgt>
                                        </p:tgtEl>
                                        <p:attrNameLst>
                                          <p:attrName>ppt_x</p:attrName>
                                        </p:attrNameLst>
                                      </p:cBhvr>
                                      <p:tavLst>
                                        <p:tav tm="0">
                                          <p:val>
                                            <p:strVal val="#ppt_x"/>
                                          </p:val>
                                        </p:tav>
                                        <p:tav tm="100000">
                                          <p:val>
                                            <p:strVal val="#ppt_x"/>
                                          </p:val>
                                        </p:tav>
                                      </p:tavLst>
                                    </p:anim>
                                    <p:anim calcmode="lin" valueType="num">
                                      <p:cBhvr additive="repl">
                                        <p:cTn id="590" dur="250" fill="hold"/>
                                        <p:tgtEl>
                                          <p:spTgt spid="433">
                                            <p:txEl>
                                              <p:pRg st="9" end="9"/>
                                            </p:txEl>
                                          </p:spTgt>
                                        </p:tgtEl>
                                        <p:attrNameLst>
                                          <p:attrName>ppt_y</p:attrName>
                                        </p:attrNameLst>
                                      </p:cBhvr>
                                      <p:tavLst>
                                        <p:tav tm="0">
                                          <p:val>
                                            <p:strVal val="1+#ppt_h/2"/>
                                          </p:val>
                                        </p:tav>
                                        <p:tav tm="100000">
                                          <p:val>
                                            <p:strVal val="#ppt_y"/>
                                          </p:val>
                                        </p:tav>
                                      </p:tavLst>
                                    </p:anim>
                                  </p:childTnLst>
                                </p:cTn>
                              </p:par>
                              <p:par>
                                <p:cTn id="591" nodeType="withEffect" fill="hold" presetClass="entr" presetID="2" presetSubtype="4">
                                  <p:stCondLst>
                                    <p:cond delay="0"/>
                                  </p:stCondLst>
                                  <p:childTnLst>
                                    <p:set>
                                      <p:cBhvr>
                                        <p:cTn id="592" dur="1" fill="hold">
                                          <p:stCondLst>
                                            <p:cond delay="0"/>
                                          </p:stCondLst>
                                        </p:cTn>
                                        <p:tgtEl>
                                          <p:spTgt spid="433">
                                            <p:txEl>
                                              <p:pRg st="10" end="10"/>
                                            </p:txEl>
                                          </p:spTgt>
                                        </p:tgtEl>
                                        <p:attrNameLst>
                                          <p:attrName>style.visibility</p:attrName>
                                        </p:attrNameLst>
                                      </p:cBhvr>
                                      <p:to>
                                        <p:strVal val="visible"/>
                                      </p:to>
                                    </p:set>
                                    <p:anim calcmode="lin" valueType="num">
                                      <p:cBhvr additive="repl">
                                        <p:cTn id="593" dur="250" fill="hold"/>
                                        <p:tgtEl>
                                          <p:spTgt spid="433">
                                            <p:txEl>
                                              <p:pRg st="10" end="10"/>
                                            </p:txEl>
                                          </p:spTgt>
                                        </p:tgtEl>
                                        <p:attrNameLst>
                                          <p:attrName>ppt_x</p:attrName>
                                        </p:attrNameLst>
                                      </p:cBhvr>
                                      <p:tavLst>
                                        <p:tav tm="0">
                                          <p:val>
                                            <p:strVal val="#ppt_x"/>
                                          </p:val>
                                        </p:tav>
                                        <p:tav tm="100000">
                                          <p:val>
                                            <p:strVal val="#ppt_x"/>
                                          </p:val>
                                        </p:tav>
                                      </p:tavLst>
                                    </p:anim>
                                    <p:anim calcmode="lin" valueType="num">
                                      <p:cBhvr additive="repl">
                                        <p:cTn id="594" dur="250" fill="hold"/>
                                        <p:tgtEl>
                                          <p:spTgt spid="433">
                                            <p:txEl>
                                              <p:pRg st="10" end="10"/>
                                            </p:txEl>
                                          </p:spTgt>
                                        </p:tgtEl>
                                        <p:attrNameLst>
                                          <p:attrName>ppt_y</p:attrName>
                                        </p:attrNameLst>
                                      </p:cBhvr>
                                      <p:tavLst>
                                        <p:tav tm="0">
                                          <p:val>
                                            <p:strVal val="1+#ppt_h/2"/>
                                          </p:val>
                                        </p:tav>
                                        <p:tav tm="100000">
                                          <p:val>
                                            <p:strVal val="#ppt_y"/>
                                          </p:val>
                                        </p:tav>
                                      </p:tavLst>
                                    </p:anim>
                                  </p:childTnLst>
                                </p:cTn>
                              </p:par>
                              <p:par>
                                <p:cTn id="595" nodeType="withEffect" fill="hold" presetClass="entr" presetID="2" presetSubtype="4">
                                  <p:stCondLst>
                                    <p:cond delay="0"/>
                                  </p:stCondLst>
                                  <p:childTnLst>
                                    <p:set>
                                      <p:cBhvr>
                                        <p:cTn id="596" dur="1" fill="hold">
                                          <p:stCondLst>
                                            <p:cond delay="0"/>
                                          </p:stCondLst>
                                        </p:cTn>
                                        <p:tgtEl>
                                          <p:spTgt spid="433">
                                            <p:txEl>
                                              <p:pRg st="11" end="11"/>
                                            </p:txEl>
                                          </p:spTgt>
                                        </p:tgtEl>
                                        <p:attrNameLst>
                                          <p:attrName>style.visibility</p:attrName>
                                        </p:attrNameLst>
                                      </p:cBhvr>
                                      <p:to>
                                        <p:strVal val="visible"/>
                                      </p:to>
                                    </p:set>
                                    <p:anim calcmode="lin" valueType="num">
                                      <p:cBhvr additive="repl">
                                        <p:cTn id="597" dur="250" fill="hold"/>
                                        <p:tgtEl>
                                          <p:spTgt spid="433">
                                            <p:txEl>
                                              <p:pRg st="11" end="11"/>
                                            </p:txEl>
                                          </p:spTgt>
                                        </p:tgtEl>
                                        <p:attrNameLst>
                                          <p:attrName>ppt_x</p:attrName>
                                        </p:attrNameLst>
                                      </p:cBhvr>
                                      <p:tavLst>
                                        <p:tav tm="0">
                                          <p:val>
                                            <p:strVal val="#ppt_x"/>
                                          </p:val>
                                        </p:tav>
                                        <p:tav tm="100000">
                                          <p:val>
                                            <p:strVal val="#ppt_x"/>
                                          </p:val>
                                        </p:tav>
                                      </p:tavLst>
                                    </p:anim>
                                    <p:anim calcmode="lin" valueType="num">
                                      <p:cBhvr additive="repl">
                                        <p:cTn id="598" dur="250" fill="hold"/>
                                        <p:tgtEl>
                                          <p:spTgt spid="433">
                                            <p:txEl>
                                              <p:pRg st="11" end="11"/>
                                            </p:txEl>
                                          </p:spTgt>
                                        </p:tgtEl>
                                        <p:attrNameLst>
                                          <p:attrName>ppt_y</p:attrName>
                                        </p:attrNameLst>
                                      </p:cBhvr>
                                      <p:tavLst>
                                        <p:tav tm="0">
                                          <p:val>
                                            <p:strVal val="1+#ppt_h/2"/>
                                          </p:val>
                                        </p:tav>
                                        <p:tav tm="100000">
                                          <p:val>
                                            <p:strVal val="#ppt_y"/>
                                          </p:val>
                                        </p:tav>
                                      </p:tavLst>
                                    </p:anim>
                                  </p:childTnLst>
                                </p:cTn>
                              </p:par>
                              <p:par>
                                <p:cTn id="599" nodeType="withEffect" fill="hold" presetClass="entr" presetID="2" presetSubtype="4">
                                  <p:stCondLst>
                                    <p:cond delay="0"/>
                                  </p:stCondLst>
                                  <p:childTnLst>
                                    <p:set>
                                      <p:cBhvr>
                                        <p:cTn id="600" dur="1" fill="hold">
                                          <p:stCondLst>
                                            <p:cond delay="0"/>
                                          </p:stCondLst>
                                        </p:cTn>
                                        <p:tgtEl>
                                          <p:spTgt spid="433">
                                            <p:txEl>
                                              <p:pRg st="12" end="12"/>
                                            </p:txEl>
                                          </p:spTgt>
                                        </p:tgtEl>
                                        <p:attrNameLst>
                                          <p:attrName>style.visibility</p:attrName>
                                        </p:attrNameLst>
                                      </p:cBhvr>
                                      <p:to>
                                        <p:strVal val="visible"/>
                                      </p:to>
                                    </p:set>
                                    <p:anim calcmode="lin" valueType="num">
                                      <p:cBhvr additive="repl">
                                        <p:cTn id="601" dur="250" fill="hold"/>
                                        <p:tgtEl>
                                          <p:spTgt spid="433">
                                            <p:txEl>
                                              <p:pRg st="12" end="12"/>
                                            </p:txEl>
                                          </p:spTgt>
                                        </p:tgtEl>
                                        <p:attrNameLst>
                                          <p:attrName>ppt_x</p:attrName>
                                        </p:attrNameLst>
                                      </p:cBhvr>
                                      <p:tavLst>
                                        <p:tav tm="0">
                                          <p:val>
                                            <p:strVal val="#ppt_x"/>
                                          </p:val>
                                        </p:tav>
                                        <p:tav tm="100000">
                                          <p:val>
                                            <p:strVal val="#ppt_x"/>
                                          </p:val>
                                        </p:tav>
                                      </p:tavLst>
                                    </p:anim>
                                    <p:anim calcmode="lin" valueType="num">
                                      <p:cBhvr additive="repl">
                                        <p:cTn id="602" dur="250" fill="hold"/>
                                        <p:tgtEl>
                                          <p:spTgt spid="433">
                                            <p:txEl>
                                              <p:pRg st="12" end="12"/>
                                            </p:txEl>
                                          </p:spTgt>
                                        </p:tgtEl>
                                        <p:attrNameLst>
                                          <p:attrName>ppt_y</p:attrName>
                                        </p:attrNameLst>
                                      </p:cBhvr>
                                      <p:tavLst>
                                        <p:tav tm="0">
                                          <p:val>
                                            <p:strVal val="1+#ppt_h/2"/>
                                          </p:val>
                                        </p:tav>
                                        <p:tav tm="100000">
                                          <p:val>
                                            <p:strVal val="#ppt_y"/>
                                          </p:val>
                                        </p:tav>
                                      </p:tavLst>
                                    </p:anim>
                                  </p:childTnLst>
                                </p:cTn>
                              </p:par>
                              <p:par>
                                <p:cTn id="603" nodeType="withEffect" fill="hold" presetClass="entr" presetID="2" presetSubtype="4">
                                  <p:stCondLst>
                                    <p:cond delay="0"/>
                                  </p:stCondLst>
                                  <p:childTnLst>
                                    <p:set>
                                      <p:cBhvr>
                                        <p:cTn id="604" dur="1" fill="hold">
                                          <p:stCondLst>
                                            <p:cond delay="0"/>
                                          </p:stCondLst>
                                        </p:cTn>
                                        <p:tgtEl>
                                          <p:spTgt spid="433">
                                            <p:txEl>
                                              <p:pRg st="13" end="13"/>
                                            </p:txEl>
                                          </p:spTgt>
                                        </p:tgtEl>
                                        <p:attrNameLst>
                                          <p:attrName>style.visibility</p:attrName>
                                        </p:attrNameLst>
                                      </p:cBhvr>
                                      <p:to>
                                        <p:strVal val="visible"/>
                                      </p:to>
                                    </p:set>
                                    <p:anim calcmode="lin" valueType="num">
                                      <p:cBhvr additive="repl">
                                        <p:cTn id="605" dur="250" fill="hold"/>
                                        <p:tgtEl>
                                          <p:spTgt spid="433">
                                            <p:txEl>
                                              <p:pRg st="13" end="13"/>
                                            </p:txEl>
                                          </p:spTgt>
                                        </p:tgtEl>
                                        <p:attrNameLst>
                                          <p:attrName>ppt_x</p:attrName>
                                        </p:attrNameLst>
                                      </p:cBhvr>
                                      <p:tavLst>
                                        <p:tav tm="0">
                                          <p:val>
                                            <p:strVal val="#ppt_x"/>
                                          </p:val>
                                        </p:tav>
                                        <p:tav tm="100000">
                                          <p:val>
                                            <p:strVal val="#ppt_x"/>
                                          </p:val>
                                        </p:tav>
                                      </p:tavLst>
                                    </p:anim>
                                    <p:anim calcmode="lin" valueType="num">
                                      <p:cBhvr additive="repl">
                                        <p:cTn id="606" dur="250" fill="hold"/>
                                        <p:tgtEl>
                                          <p:spTgt spid="43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Rectangle 8"/>
          <p:cNvSpPr/>
          <p:nvPr/>
        </p:nvSpPr>
        <p:spPr>
          <a:xfrm>
            <a:off x="-16560" y="584640"/>
            <a:ext cx="9143640" cy="827640"/>
          </a:xfrm>
          <a:prstGeom prst="rect">
            <a:avLst/>
          </a:prstGeom>
          <a:noFill/>
          <a:ln w="0">
            <a:noFill/>
          </a:ln>
        </p:spPr>
        <p:style>
          <a:lnRef idx="0"/>
          <a:fillRef idx="0"/>
          <a:effectRef idx="0"/>
          <a:fontRef idx="minor"/>
        </p:style>
        <p:txBody>
          <a:bodyPr lIns="68760" rIns="68760" tIns="34200" bIns="34200" anchor="t">
            <a:normAutofit/>
          </a:bodyPr>
          <a:p>
            <a:pPr algn="just">
              <a:lnSpc>
                <a:spcPct val="90000"/>
              </a:lnSpc>
              <a:spcAft>
                <a:spcPts val="451"/>
              </a:spcAft>
            </a:pPr>
            <a:r>
              <a:rPr b="1" lang="fr-FR" sz="2800" spc="-1" strike="noStrike">
                <a:solidFill>
                  <a:srgbClr val="000000"/>
                </a:solidFill>
                <a:latin typeface="Calibri"/>
              </a:rPr>
              <a:t>95 % des jeunes travailleurs africains occupent un emploi informel.</a:t>
            </a:r>
            <a:endParaRPr b="0" lang="fr-FR" sz="2800" spc="-1" strike="noStrike">
              <a:solidFill>
                <a:srgbClr val="000000"/>
              </a:solidFill>
              <a:latin typeface="Arial"/>
            </a:endParaRPr>
          </a:p>
        </p:txBody>
      </p:sp>
      <p:sp>
        <p:nvSpPr>
          <p:cNvPr id="153" name="ZoneTexte 1"/>
          <p:cNvSpPr/>
          <p:nvPr/>
        </p:nvSpPr>
        <p:spPr>
          <a:xfrm>
            <a:off x="-16560" y="0"/>
            <a:ext cx="9176400" cy="577080"/>
          </a:xfrm>
          <a:prstGeom prst="rect">
            <a:avLst/>
          </a:prstGeom>
          <a:solidFill>
            <a:schemeClr val="accent1">
              <a:lumMod val="20000"/>
              <a:lumOff val="80000"/>
            </a:schemeClr>
          </a:solidFill>
          <a:ln w="0">
            <a:noFill/>
          </a:ln>
        </p:spPr>
        <p:style>
          <a:lnRef idx="0"/>
          <a:fillRef idx="0"/>
          <a:effectRef idx="0"/>
          <a:fontRef idx="minor"/>
        </p:style>
        <p:txBody>
          <a:bodyPr lIns="90000" rIns="90000" tIns="45000" bIns="45000" anchor="t">
            <a:spAutoFit/>
          </a:bodyPr>
          <a:p>
            <a:pPr algn="ctr">
              <a:lnSpc>
                <a:spcPct val="100000"/>
              </a:lnSpc>
            </a:pPr>
            <a:r>
              <a:rPr b="1" lang="fr-FR" sz="3200" spc="-1" strike="noStrike">
                <a:solidFill>
                  <a:srgbClr val="000000"/>
                </a:solidFill>
                <a:latin typeface="Calibri"/>
              </a:rPr>
              <a:t>Qui emploi en Afrique ????</a:t>
            </a:r>
            <a:endParaRPr b="0" lang="fr-FR" sz="3200" spc="-1" strike="noStrike">
              <a:solidFill>
                <a:srgbClr val="000000"/>
              </a:solidFill>
              <a:latin typeface="Arial"/>
            </a:endParaRPr>
          </a:p>
        </p:txBody>
      </p:sp>
      <p:pic>
        <p:nvPicPr>
          <p:cNvPr id="154" name="Image 2" descr=""/>
          <p:cNvPicPr/>
          <p:nvPr/>
        </p:nvPicPr>
        <p:blipFill>
          <a:blip r:embed="rId1"/>
          <a:stretch/>
        </p:blipFill>
        <p:spPr>
          <a:xfrm rot="16200000">
            <a:off x="2025360" y="-360720"/>
            <a:ext cx="5400360" cy="8803800"/>
          </a:xfrm>
          <a:prstGeom prst="rect">
            <a:avLst/>
          </a:prstGeom>
          <a:ln w="0">
            <a:noFill/>
          </a:ln>
        </p:spPr>
      </p:pic>
      <p:sp>
        <p:nvSpPr>
          <p:cNvPr id="155" name="Ellipse 3"/>
          <p:cNvSpPr/>
          <p:nvPr/>
        </p:nvSpPr>
        <p:spPr>
          <a:xfrm>
            <a:off x="539640" y="3861000"/>
            <a:ext cx="421200" cy="1656000"/>
          </a:xfrm>
          <a:prstGeom prst="ellipse">
            <a:avLst/>
          </a:prstGeom>
          <a:noFill/>
          <a:ln w="25400">
            <a:solidFill>
              <a:srgbClr val="ff33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800" spc="-1" strike="noStrike">
              <a:solidFill>
                <a:schemeClr val="lt1"/>
              </a:solidFill>
              <a:latin typeface="Calibri"/>
            </a:endParaRPr>
          </a:p>
        </p:txBody>
      </p:sp>
      <p:sp>
        <p:nvSpPr>
          <p:cNvPr id="156" name="ZoneTexte 6"/>
          <p:cNvSpPr/>
          <p:nvPr/>
        </p:nvSpPr>
        <p:spPr>
          <a:xfrm>
            <a:off x="325080" y="6273360"/>
            <a:ext cx="7416360" cy="6382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1800" spc="-1" strike="noStrike">
                <a:solidFill>
                  <a:srgbClr val="000000"/>
                </a:solidFill>
                <a:latin typeface="Calibri"/>
                <a:ea typeface="Calibri"/>
              </a:rPr>
              <a:t>Figure : Part des emplois de la fonction publique dans les emplois formels</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p:nvPr>
        </p:nvSpPr>
        <p:spPr>
          <a:xfrm>
            <a:off x="0" y="1553760"/>
            <a:ext cx="4123800" cy="4446360"/>
          </a:xfrm>
          <a:prstGeom prst="rect">
            <a:avLst/>
          </a:prstGeom>
          <a:solidFill>
            <a:schemeClr val="accent4">
              <a:lumMod val="20000"/>
              <a:lumOff val="80000"/>
            </a:schemeClr>
          </a:solidFill>
          <a:ln w="0">
            <a:noFill/>
          </a:ln>
        </p:spPr>
        <p:txBody>
          <a:bodyPr numCol="1" spcCol="0" anchor="t">
            <a:noAutofit/>
          </a:bodyPr>
          <a:p>
            <a:pPr indent="0" algn="just">
              <a:lnSpc>
                <a:spcPct val="90000"/>
              </a:lnSpc>
              <a:spcBef>
                <a:spcPts val="751"/>
              </a:spcBef>
              <a:buNone/>
              <a:tabLst>
                <a:tab algn="l" pos="0"/>
              </a:tabLst>
            </a:pPr>
            <a:r>
              <a:rPr b="1" lang="fr-FR" sz="1500" spc="-1" strike="noStrike">
                <a:solidFill>
                  <a:srgbClr val="333333"/>
                </a:solidFill>
                <a:latin typeface="Arial"/>
              </a:rPr>
              <a:t>5.1 En plus des besoins quantitatifs pour chaque type de facteurs de production pour chaque année, l’étude doit rechercher:</a:t>
            </a:r>
            <a:endParaRPr b="0" lang="fr-FR" sz="1500" spc="-1" strike="noStrike">
              <a:solidFill>
                <a:srgbClr val="000000"/>
              </a:solidFill>
              <a:latin typeface="Calibri"/>
            </a:endParaRPr>
          </a:p>
          <a:p>
            <a:pPr marL="171360" indent="-171360">
              <a:lnSpc>
                <a:spcPct val="90000"/>
              </a:lnSpc>
              <a:spcBef>
                <a:spcPts val="751"/>
              </a:spcBef>
              <a:buClr>
                <a:srgbClr val="333333"/>
              </a:buClr>
              <a:buFont typeface="Arial"/>
              <a:buChar char="•"/>
              <a:tabLst>
                <a:tab algn="l" pos="0"/>
              </a:tabLst>
            </a:pPr>
            <a:r>
              <a:rPr b="0" lang="fr-FR" sz="1500" spc="-1" strike="noStrike">
                <a:solidFill>
                  <a:srgbClr val="333333"/>
                </a:solidFill>
                <a:latin typeface="Arial"/>
              </a:rPr>
              <a:t>Les spécification des produits/biens/services à rechercher</a:t>
            </a:r>
            <a:endParaRPr b="0" lang="fr-FR" sz="15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1500" spc="-1" strike="noStrike">
                <a:solidFill>
                  <a:srgbClr val="333333"/>
                </a:solidFill>
                <a:latin typeface="Arial"/>
              </a:rPr>
              <a:t>Les possibilités d’approvisionnements ou d’accès</a:t>
            </a:r>
            <a:endParaRPr b="0" lang="fr-FR" sz="1500" spc="-1" strike="noStrike">
              <a:solidFill>
                <a:srgbClr val="000000"/>
              </a:solidFill>
              <a:latin typeface="Calibri"/>
            </a:endParaRPr>
          </a:p>
          <a:p>
            <a:pPr marL="171360" indent="-171360">
              <a:lnSpc>
                <a:spcPct val="90000"/>
              </a:lnSpc>
              <a:spcBef>
                <a:spcPts val="751"/>
              </a:spcBef>
              <a:buClr>
                <a:srgbClr val="333333"/>
              </a:buClr>
              <a:buFont typeface="Arial"/>
              <a:buChar char="•"/>
              <a:tabLst>
                <a:tab algn="l" pos="0"/>
              </a:tabLst>
            </a:pPr>
            <a:r>
              <a:rPr b="0" lang="fr-FR" sz="1500" spc="-1" strike="noStrike">
                <a:solidFill>
                  <a:srgbClr val="333333"/>
                </a:solidFill>
                <a:latin typeface="Arial"/>
              </a:rPr>
              <a:t>Les conditionnements d’approvisionnements ou d’accès, à savoir:</a:t>
            </a:r>
            <a:endParaRPr b="0" lang="fr-FR" sz="1500" spc="-1" strike="noStrike">
              <a:solidFill>
                <a:srgbClr val="000000"/>
              </a:solidFill>
              <a:latin typeface="Calibri"/>
            </a:endParaRPr>
          </a:p>
          <a:p>
            <a:pPr lvl="1" marL="514440" indent="-171360" algn="just">
              <a:lnSpc>
                <a:spcPct val="150000"/>
              </a:lnSpc>
              <a:buClr>
                <a:srgbClr val="333333"/>
              </a:buClr>
              <a:buFont typeface="Arial"/>
              <a:buChar char="•"/>
              <a:tabLst>
                <a:tab algn="l" pos="0"/>
              </a:tabLst>
            </a:pPr>
            <a:r>
              <a:rPr b="0" lang="fr-FR" sz="1500" spc="-1" strike="noStrike">
                <a:solidFill>
                  <a:srgbClr val="333333"/>
                </a:solidFill>
                <a:latin typeface="Arial"/>
              </a:rPr>
              <a:t>Prix </a:t>
            </a:r>
            <a:endParaRPr b="0" lang="fr-FR" sz="1500" spc="-1" strike="noStrike">
              <a:solidFill>
                <a:srgbClr val="000000"/>
              </a:solidFill>
              <a:latin typeface="Calibri"/>
            </a:endParaRPr>
          </a:p>
          <a:p>
            <a:pPr lvl="1" marL="514440" indent="-171360" algn="just">
              <a:lnSpc>
                <a:spcPct val="150000"/>
              </a:lnSpc>
              <a:buClr>
                <a:srgbClr val="333333"/>
              </a:buClr>
              <a:buFont typeface="Arial"/>
              <a:buChar char="•"/>
              <a:tabLst>
                <a:tab algn="l" pos="0"/>
              </a:tabLst>
            </a:pPr>
            <a:r>
              <a:rPr b="0" lang="fr-FR" sz="1500" spc="-1" strike="noStrike">
                <a:solidFill>
                  <a:srgbClr val="333333"/>
                </a:solidFill>
                <a:latin typeface="Arial"/>
              </a:rPr>
              <a:t>Quantité minimale</a:t>
            </a:r>
            <a:endParaRPr b="0" lang="fr-FR" sz="1500" spc="-1" strike="noStrike">
              <a:solidFill>
                <a:srgbClr val="000000"/>
              </a:solidFill>
              <a:latin typeface="Calibri"/>
            </a:endParaRPr>
          </a:p>
          <a:p>
            <a:pPr lvl="1" marL="514440" indent="-171360" algn="just">
              <a:lnSpc>
                <a:spcPct val="150000"/>
              </a:lnSpc>
              <a:buClr>
                <a:srgbClr val="333333"/>
              </a:buClr>
              <a:buFont typeface="Arial"/>
              <a:buChar char="•"/>
              <a:tabLst>
                <a:tab algn="l" pos="0"/>
              </a:tabLst>
            </a:pPr>
            <a:r>
              <a:rPr b="0" lang="fr-FR" sz="1500" spc="-1" strike="noStrike">
                <a:solidFill>
                  <a:srgbClr val="333333"/>
                </a:solidFill>
                <a:latin typeface="Arial"/>
              </a:rPr>
              <a:t>Fréquence ou régularité</a:t>
            </a:r>
            <a:endParaRPr b="0" lang="fr-FR" sz="1500" spc="-1" strike="noStrike">
              <a:solidFill>
                <a:srgbClr val="000000"/>
              </a:solidFill>
              <a:latin typeface="Calibri"/>
            </a:endParaRPr>
          </a:p>
          <a:p>
            <a:pPr lvl="1" marL="514440" indent="-171360" algn="just">
              <a:lnSpc>
                <a:spcPct val="150000"/>
              </a:lnSpc>
              <a:buClr>
                <a:srgbClr val="333333"/>
              </a:buClr>
              <a:buFont typeface="Arial"/>
              <a:buChar char="•"/>
              <a:tabLst>
                <a:tab algn="l" pos="0"/>
              </a:tabLst>
            </a:pPr>
            <a:r>
              <a:rPr b="0" lang="fr-FR" sz="1500" spc="-1" strike="noStrike">
                <a:solidFill>
                  <a:srgbClr val="333333"/>
                </a:solidFill>
                <a:latin typeface="Arial"/>
              </a:rPr>
              <a:t>Mode de transport ou d’acquisition</a:t>
            </a:r>
            <a:endParaRPr b="0" lang="fr-FR" sz="1500" spc="-1" strike="noStrike">
              <a:solidFill>
                <a:srgbClr val="000000"/>
              </a:solidFill>
              <a:latin typeface="Calibri"/>
            </a:endParaRPr>
          </a:p>
          <a:p>
            <a:pPr lvl="1" marL="514440" indent="-171360" algn="just">
              <a:lnSpc>
                <a:spcPct val="150000"/>
              </a:lnSpc>
              <a:buClr>
                <a:srgbClr val="333333"/>
              </a:buClr>
              <a:buFont typeface="Arial"/>
              <a:buChar char="•"/>
              <a:tabLst>
                <a:tab algn="l" pos="0"/>
              </a:tabLst>
            </a:pPr>
            <a:r>
              <a:rPr b="0" lang="fr-FR" sz="1500" spc="-1" strike="noStrike">
                <a:solidFill>
                  <a:srgbClr val="333333"/>
                </a:solidFill>
                <a:latin typeface="Arial"/>
              </a:rPr>
              <a:t>Procédures d’acquisitions</a:t>
            </a:r>
            <a:endParaRPr b="0" lang="fr-FR" sz="15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p:txBody>
      </p:sp>
      <p:sp>
        <p:nvSpPr>
          <p:cNvPr id="436" name="ZoneTexte 2"/>
          <p:cNvSpPr/>
          <p:nvPr/>
        </p:nvSpPr>
        <p:spPr>
          <a:xfrm>
            <a:off x="0" y="86760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ETUDE DU PROCESSUS DE PRODUCTION (suite)</a:t>
            </a:r>
            <a:endParaRPr b="0" lang="fr-FR" sz="2100" spc="-1" strike="noStrike">
              <a:solidFill>
                <a:srgbClr val="ffffff"/>
              </a:solidFill>
              <a:latin typeface="Arial"/>
            </a:endParaRPr>
          </a:p>
        </p:txBody>
      </p:sp>
      <p:sp>
        <p:nvSpPr>
          <p:cNvPr id="437" name="Rectangle 4"/>
          <p:cNvSpPr/>
          <p:nvPr/>
        </p:nvSpPr>
        <p:spPr>
          <a:xfrm>
            <a:off x="-72720" y="1252800"/>
            <a:ext cx="9216360" cy="31752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pPr>
            <a:r>
              <a:rPr b="1" lang="fr-FR" sz="1500" spc="-1" strike="noStrike">
                <a:solidFill>
                  <a:srgbClr val="333333"/>
                </a:solidFill>
                <a:latin typeface="Arial"/>
              </a:rPr>
              <a:t>5. Besoin en intrants</a:t>
            </a:r>
            <a:endParaRPr b="0" lang="fr-FR" sz="1500" spc="-1" strike="noStrike">
              <a:solidFill>
                <a:srgbClr val="000000"/>
              </a:solidFill>
              <a:latin typeface="Arial"/>
            </a:endParaRPr>
          </a:p>
        </p:txBody>
      </p:sp>
      <p:sp>
        <p:nvSpPr>
          <p:cNvPr id="438" name="Rectangle 6"/>
          <p:cNvSpPr/>
          <p:nvPr/>
        </p:nvSpPr>
        <p:spPr>
          <a:xfrm>
            <a:off x="4210200" y="1553760"/>
            <a:ext cx="4933440" cy="214380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algn="just">
              <a:lnSpc>
                <a:spcPct val="100000"/>
              </a:lnSpc>
            </a:pPr>
            <a:r>
              <a:rPr b="1" lang="fr-FR" sz="1500" spc="-1" strike="noStrike">
                <a:solidFill>
                  <a:srgbClr val="333333"/>
                </a:solidFill>
                <a:latin typeface="Arial"/>
              </a:rPr>
              <a:t>5.2 Disponibilité des utilités</a:t>
            </a:r>
            <a:endParaRPr b="0" lang="fr-FR" sz="1500" spc="-1" strike="noStrike">
              <a:solidFill>
                <a:srgbClr val="000000"/>
              </a:solidFill>
              <a:latin typeface="Arial"/>
            </a:endParaRPr>
          </a:p>
          <a:p>
            <a:pPr lvl="1" marL="557280" indent="-214200" algn="just">
              <a:lnSpc>
                <a:spcPct val="100000"/>
              </a:lnSpc>
              <a:buClr>
                <a:srgbClr val="333333"/>
              </a:buClr>
              <a:buFont typeface="Arial"/>
              <a:buChar char="•"/>
            </a:pPr>
            <a:r>
              <a:rPr b="0" lang="fr-FR" sz="1500" spc="-1" strike="noStrike">
                <a:solidFill>
                  <a:srgbClr val="333333"/>
                </a:solidFill>
                <a:latin typeface="Arial"/>
              </a:rPr>
              <a:t>Eau</a:t>
            </a:r>
            <a:endParaRPr b="0" lang="fr-FR" sz="1500" spc="-1" strike="noStrike">
              <a:solidFill>
                <a:srgbClr val="000000"/>
              </a:solidFill>
              <a:latin typeface="Arial"/>
            </a:endParaRPr>
          </a:p>
          <a:p>
            <a:pPr lvl="1" marL="557280" indent="-214200" algn="just">
              <a:lnSpc>
                <a:spcPct val="100000"/>
              </a:lnSpc>
              <a:buClr>
                <a:srgbClr val="333333"/>
              </a:buClr>
              <a:buFont typeface="Arial"/>
              <a:buChar char="•"/>
            </a:pPr>
            <a:r>
              <a:rPr b="0" lang="fr-FR" sz="1500" spc="-1" strike="noStrike">
                <a:solidFill>
                  <a:srgbClr val="333333"/>
                </a:solidFill>
                <a:latin typeface="Arial"/>
              </a:rPr>
              <a:t>Electricité</a:t>
            </a:r>
            <a:endParaRPr b="0" lang="fr-FR" sz="1500" spc="-1" strike="noStrike">
              <a:solidFill>
                <a:srgbClr val="000000"/>
              </a:solidFill>
              <a:latin typeface="Arial"/>
            </a:endParaRPr>
          </a:p>
          <a:p>
            <a:pPr lvl="1" marL="557280" indent="-214200" algn="just">
              <a:lnSpc>
                <a:spcPct val="100000"/>
              </a:lnSpc>
              <a:buClr>
                <a:srgbClr val="333333"/>
              </a:buClr>
              <a:buFont typeface="Arial"/>
              <a:buChar char="•"/>
            </a:pPr>
            <a:r>
              <a:rPr b="0" lang="fr-FR" sz="1500" spc="-1" strike="noStrike">
                <a:solidFill>
                  <a:srgbClr val="333333"/>
                </a:solidFill>
                <a:latin typeface="Arial"/>
              </a:rPr>
              <a:t>Carburant</a:t>
            </a:r>
            <a:endParaRPr b="0" lang="fr-FR" sz="1500" spc="-1" strike="noStrike">
              <a:solidFill>
                <a:srgbClr val="000000"/>
              </a:solidFill>
              <a:latin typeface="Arial"/>
            </a:endParaRPr>
          </a:p>
          <a:p>
            <a:pPr>
              <a:lnSpc>
                <a:spcPct val="100000"/>
              </a:lnSpc>
            </a:pPr>
            <a:r>
              <a:rPr b="0" lang="fr-FR" sz="1500" spc="-1" strike="noStrike">
                <a:solidFill>
                  <a:srgbClr val="000000"/>
                </a:solidFill>
                <a:latin typeface="Arial"/>
              </a:rPr>
              <a:t>S’assurer que : </a:t>
            </a:r>
            <a:endParaRPr b="0" lang="fr-FR" sz="1500" spc="-1" strike="noStrike">
              <a:solidFill>
                <a:srgbClr val="000000"/>
              </a:solidFill>
              <a:latin typeface="Arial"/>
            </a:endParaRPr>
          </a:p>
          <a:p>
            <a:pPr algn="just">
              <a:lnSpc>
                <a:spcPct val="100000"/>
              </a:lnSpc>
            </a:pPr>
            <a:r>
              <a:rPr b="0" lang="fr-FR" sz="1500" spc="-1" strike="noStrike">
                <a:solidFill>
                  <a:srgbClr val="000000"/>
                </a:solidFill>
                <a:latin typeface="Arial"/>
              </a:rPr>
              <a:t>- les besoins du projet peuvent être satisfaits par les capacités actuelles</a:t>
            </a:r>
            <a:endParaRPr b="0" lang="fr-FR" sz="1500" spc="-1" strike="noStrike">
              <a:solidFill>
                <a:srgbClr val="000000"/>
              </a:solidFill>
              <a:latin typeface="Arial"/>
            </a:endParaRPr>
          </a:p>
          <a:p>
            <a:pPr algn="just">
              <a:lnSpc>
                <a:spcPct val="100000"/>
              </a:lnSpc>
            </a:pPr>
            <a:r>
              <a:rPr b="0" lang="fr-FR" sz="1500" spc="-1" strike="noStrike">
                <a:solidFill>
                  <a:srgbClr val="000000"/>
                </a:solidFill>
                <a:latin typeface="Arial"/>
              </a:rPr>
              <a:t>- les raccordements aux réseaux existants ne posent pas de problèmes majeurs</a:t>
            </a:r>
            <a:endParaRPr b="0" lang="fr-FR" sz="1500" spc="-1" strike="noStrike">
              <a:solidFill>
                <a:srgbClr val="000000"/>
              </a:solidFill>
              <a:latin typeface="Arial"/>
            </a:endParaRPr>
          </a:p>
        </p:txBody>
      </p:sp>
      <p:sp>
        <p:nvSpPr>
          <p:cNvPr id="439" name="Rectangle 8"/>
          <p:cNvSpPr/>
          <p:nvPr/>
        </p:nvSpPr>
        <p:spPr>
          <a:xfrm>
            <a:off x="4210200" y="3757320"/>
            <a:ext cx="4933440" cy="1230840"/>
          </a:xfrm>
          <a:prstGeom prst="rect">
            <a:avLst/>
          </a:prstGeom>
          <a:solidFill>
            <a:schemeClr val="accent1">
              <a:lumMod val="20000"/>
              <a:lumOff val="80000"/>
            </a:schemeClr>
          </a:solidFill>
          <a:ln w="0">
            <a:noFill/>
          </a:ln>
        </p:spPr>
        <p:style>
          <a:lnRef idx="0"/>
          <a:fillRef idx="0"/>
          <a:effectRef idx="0"/>
          <a:fontRef idx="minor"/>
        </p:style>
        <p:txBody>
          <a:bodyPr lIns="90000" rIns="90000" tIns="45000" bIns="45000" anchor="t">
            <a:spAutoFit/>
          </a:bodyPr>
          <a:p>
            <a:pPr algn="just">
              <a:lnSpc>
                <a:spcPct val="100000"/>
              </a:lnSpc>
            </a:pPr>
            <a:r>
              <a:rPr b="1" lang="fr-FR" sz="1500" spc="-1" strike="noStrike">
                <a:solidFill>
                  <a:srgbClr val="333333"/>
                </a:solidFill>
                <a:latin typeface="Arial"/>
              </a:rPr>
              <a:t>5.3 Existence de voies de communication</a:t>
            </a:r>
            <a:endParaRPr b="0" lang="fr-FR" sz="1500" spc="-1" strike="noStrike">
              <a:solidFill>
                <a:srgbClr val="000000"/>
              </a:solidFill>
              <a:latin typeface="Arial"/>
            </a:endParaRPr>
          </a:p>
          <a:p>
            <a:pPr lvl="1" marL="557280" indent="-214200" algn="just">
              <a:lnSpc>
                <a:spcPct val="100000"/>
              </a:lnSpc>
              <a:buClr>
                <a:srgbClr val="333333"/>
              </a:buClr>
              <a:buFont typeface="Arial"/>
              <a:buChar char="•"/>
            </a:pPr>
            <a:r>
              <a:rPr b="0" lang="fr-FR" sz="1500" spc="-1" strike="noStrike">
                <a:solidFill>
                  <a:srgbClr val="333333"/>
                </a:solidFill>
                <a:latin typeface="Arial"/>
              </a:rPr>
              <a:t>Routes / Pistes de désenclave </a:t>
            </a:r>
            <a:endParaRPr b="0" lang="fr-FR" sz="1500" spc="-1" strike="noStrike">
              <a:solidFill>
                <a:srgbClr val="000000"/>
              </a:solidFill>
              <a:latin typeface="Arial"/>
            </a:endParaRPr>
          </a:p>
          <a:p>
            <a:pPr lvl="1" marL="557280" indent="-214200" algn="just">
              <a:lnSpc>
                <a:spcPct val="100000"/>
              </a:lnSpc>
              <a:buClr>
                <a:srgbClr val="333333"/>
              </a:buClr>
              <a:buFont typeface="Arial"/>
              <a:buChar char="•"/>
            </a:pPr>
            <a:r>
              <a:rPr b="0" lang="fr-FR" sz="1500" spc="-1" strike="noStrike">
                <a:solidFill>
                  <a:srgbClr val="333333"/>
                </a:solidFill>
                <a:latin typeface="Arial"/>
              </a:rPr>
              <a:t>Chemin de fer</a:t>
            </a:r>
            <a:endParaRPr b="0" lang="fr-FR" sz="1500" spc="-1" strike="noStrike">
              <a:solidFill>
                <a:srgbClr val="000000"/>
              </a:solidFill>
              <a:latin typeface="Arial"/>
            </a:endParaRPr>
          </a:p>
          <a:p>
            <a:pPr lvl="1" marL="557280" indent="-214200" algn="just">
              <a:lnSpc>
                <a:spcPct val="100000"/>
              </a:lnSpc>
              <a:buClr>
                <a:srgbClr val="333333"/>
              </a:buClr>
              <a:buFont typeface="Arial"/>
              <a:buChar char="•"/>
            </a:pPr>
            <a:r>
              <a:rPr b="0" lang="fr-FR" sz="1500" spc="-1" strike="noStrike">
                <a:solidFill>
                  <a:srgbClr val="333333"/>
                </a:solidFill>
                <a:latin typeface="Arial"/>
              </a:rPr>
              <a:t>Réseau aérien/maritime/fluvial</a:t>
            </a:r>
            <a:endParaRPr b="0" lang="fr-FR" sz="1500" spc="-1" strike="noStrike">
              <a:solidFill>
                <a:srgbClr val="000000"/>
              </a:solidFill>
              <a:latin typeface="Arial"/>
            </a:endParaRPr>
          </a:p>
          <a:p>
            <a:pPr lvl="1" marL="557280" indent="-214200" algn="just">
              <a:lnSpc>
                <a:spcPct val="100000"/>
              </a:lnSpc>
              <a:buClr>
                <a:srgbClr val="333333"/>
              </a:buClr>
              <a:buFont typeface="Arial"/>
              <a:buChar char="•"/>
            </a:pPr>
            <a:r>
              <a:rPr b="0" lang="fr-FR" sz="1500" spc="-1" strike="noStrike">
                <a:solidFill>
                  <a:srgbClr val="333333"/>
                </a:solidFill>
                <a:latin typeface="Arial"/>
              </a:rPr>
              <a:t>Réseau téléphonique / internet</a:t>
            </a:r>
            <a:endParaRPr b="0" lang="fr-FR" sz="1500" spc="-1" strike="noStrike">
              <a:solidFill>
                <a:srgbClr val="000000"/>
              </a:solidFill>
              <a:latin typeface="Arial"/>
            </a:endParaRPr>
          </a:p>
        </p:txBody>
      </p:sp>
      <p:sp>
        <p:nvSpPr>
          <p:cNvPr id="440" name="Rectangle 9"/>
          <p:cNvSpPr/>
          <p:nvPr/>
        </p:nvSpPr>
        <p:spPr>
          <a:xfrm>
            <a:off x="4210200" y="5028480"/>
            <a:ext cx="4933440" cy="1230840"/>
          </a:xfrm>
          <a:prstGeom prst="rect">
            <a:avLst/>
          </a:prstGeom>
          <a:solidFill>
            <a:schemeClr val="accent4">
              <a:lumMod val="40000"/>
              <a:lumOff val="60000"/>
            </a:schemeClr>
          </a:solidFill>
          <a:ln w="0">
            <a:noFill/>
          </a:ln>
        </p:spPr>
        <p:style>
          <a:lnRef idx="0"/>
          <a:fillRef idx="0"/>
          <a:effectRef idx="0"/>
          <a:fontRef idx="minor"/>
        </p:style>
        <p:txBody>
          <a:bodyPr lIns="90000" rIns="90000" tIns="45000" bIns="45000" anchor="t">
            <a:spAutoFit/>
          </a:bodyPr>
          <a:p>
            <a:pPr algn="just">
              <a:lnSpc>
                <a:spcPct val="100000"/>
              </a:lnSpc>
            </a:pPr>
            <a:r>
              <a:rPr b="1" lang="fr-FR" sz="1500" spc="-1" strike="noStrike">
                <a:solidFill>
                  <a:srgbClr val="333333"/>
                </a:solidFill>
                <a:latin typeface="Arial"/>
              </a:rPr>
              <a:t>5.3 Besoins en main d’œuvre </a:t>
            </a:r>
            <a:endParaRPr b="0" lang="fr-FR" sz="1500" spc="-1" strike="noStrike">
              <a:solidFill>
                <a:srgbClr val="000000"/>
              </a:solidFill>
              <a:latin typeface="Arial"/>
            </a:endParaRPr>
          </a:p>
          <a:p>
            <a:pPr lvl="1" marL="557280" indent="-214200" algn="just">
              <a:lnSpc>
                <a:spcPct val="100000"/>
              </a:lnSpc>
              <a:buClr>
                <a:srgbClr val="333333"/>
              </a:buClr>
              <a:buFont typeface="Arial"/>
              <a:buChar char="•"/>
            </a:pPr>
            <a:r>
              <a:rPr b="0" lang="fr-FR" sz="1500" spc="-1" strike="noStrike">
                <a:solidFill>
                  <a:srgbClr val="333333"/>
                </a:solidFill>
                <a:latin typeface="Arial"/>
              </a:rPr>
              <a:t>Besoins quantitatifs (Nombre par catégorie)</a:t>
            </a:r>
            <a:endParaRPr b="0" lang="fr-FR" sz="1500" spc="-1" strike="noStrike">
              <a:solidFill>
                <a:srgbClr val="000000"/>
              </a:solidFill>
              <a:latin typeface="Arial"/>
            </a:endParaRPr>
          </a:p>
          <a:p>
            <a:pPr lvl="1" marL="557280" indent="-214200" algn="just">
              <a:lnSpc>
                <a:spcPct val="100000"/>
              </a:lnSpc>
              <a:buClr>
                <a:srgbClr val="333333"/>
              </a:buClr>
              <a:buFont typeface="Arial"/>
              <a:buChar char="•"/>
            </a:pPr>
            <a:r>
              <a:rPr b="0" lang="fr-FR" sz="1500" spc="-1" strike="noStrike">
                <a:solidFill>
                  <a:srgbClr val="333333"/>
                </a:solidFill>
                <a:latin typeface="Arial"/>
              </a:rPr>
              <a:t>Niveau de qualification requise</a:t>
            </a:r>
            <a:endParaRPr b="0" lang="fr-FR" sz="1500" spc="-1" strike="noStrike">
              <a:solidFill>
                <a:srgbClr val="000000"/>
              </a:solidFill>
              <a:latin typeface="Arial"/>
            </a:endParaRPr>
          </a:p>
          <a:p>
            <a:pPr lvl="1" marL="557280" indent="-214200" algn="just">
              <a:lnSpc>
                <a:spcPct val="100000"/>
              </a:lnSpc>
              <a:buClr>
                <a:srgbClr val="333333"/>
              </a:buClr>
              <a:buFont typeface="Arial"/>
              <a:buChar char="•"/>
            </a:pPr>
            <a:r>
              <a:rPr b="0" lang="fr-FR" sz="1500" spc="-1" strike="noStrike">
                <a:solidFill>
                  <a:srgbClr val="333333"/>
                </a:solidFill>
                <a:latin typeface="Arial"/>
              </a:rPr>
              <a:t>Possibilité de recrutement local, régional, national</a:t>
            </a:r>
            <a:endParaRPr b="0" lang="fr-FR" sz="1500" spc="-1" strike="noStrike">
              <a:solidFill>
                <a:srgbClr val="000000"/>
              </a:solidFill>
              <a:latin typeface="Arial"/>
            </a:endParaRPr>
          </a:p>
        </p:txBody>
      </p:sp>
    </p:spTree>
  </p:cSld>
  <p:transition>
    <p:wipe dir="l"/>
  </p:transition>
  <p:timing>
    <p:tnLst>
      <p:par>
        <p:cTn id="607" dur="indefinite" restart="never" nodeType="tmRoot">
          <p:childTnLst>
            <p:seq>
              <p:cTn id="608" dur="indefinite" nodeType="mainSeq">
                <p:childTnLst>
                  <p:par>
                    <p:cTn id="609" nodeType="clickEffect" fill="hold">
                      <p:stCondLst>
                        <p:cond delay="0"/>
                      </p:stCondLst>
                      <p:childTnLst>
                        <p:par>
                          <p:cTn id="610" nodeType="withEffect" fill="hold">
                            <p:stCondLst>
                              <p:cond delay="0"/>
                            </p:stCondLst>
                            <p:childTnLst>
                              <p:par>
                                <p:cTn id="611" nodeType="withEffect" fill="hold" presetClass="entr" presetID="2" presetSubtype="4">
                                  <p:stCondLst>
                                    <p:cond delay="0"/>
                                  </p:stCondLst>
                                  <p:childTnLst>
                                    <p:set>
                                      <p:cBhvr>
                                        <p:cTn id="612" dur="1" fill="hold">
                                          <p:stCondLst>
                                            <p:cond delay="0"/>
                                          </p:stCondLst>
                                        </p:cTn>
                                        <p:tgtEl>
                                          <p:spTgt spid="435">
                                            <p:txEl>
                                              <p:pRg st="0" end="0"/>
                                            </p:txEl>
                                          </p:spTgt>
                                        </p:tgtEl>
                                        <p:attrNameLst>
                                          <p:attrName>style.visibility</p:attrName>
                                        </p:attrNameLst>
                                      </p:cBhvr>
                                      <p:to>
                                        <p:strVal val="visible"/>
                                      </p:to>
                                    </p:set>
                                    <p:anim calcmode="lin" valueType="num">
                                      <p:cBhvr additive="repl">
                                        <p:cTn id="613" dur="250" fill="hold"/>
                                        <p:tgtEl>
                                          <p:spTgt spid="435">
                                            <p:txEl>
                                              <p:pRg st="0" end="0"/>
                                            </p:txEl>
                                          </p:spTgt>
                                        </p:tgtEl>
                                        <p:attrNameLst>
                                          <p:attrName>ppt_x</p:attrName>
                                        </p:attrNameLst>
                                      </p:cBhvr>
                                      <p:tavLst>
                                        <p:tav tm="0">
                                          <p:val>
                                            <p:strVal val="#ppt_x"/>
                                          </p:val>
                                        </p:tav>
                                        <p:tav tm="100000">
                                          <p:val>
                                            <p:strVal val="#ppt_x"/>
                                          </p:val>
                                        </p:tav>
                                      </p:tavLst>
                                    </p:anim>
                                    <p:anim calcmode="lin" valueType="num">
                                      <p:cBhvr additive="repl">
                                        <p:cTn id="614" dur="250" fill="hold"/>
                                        <p:tgtEl>
                                          <p:spTgt spid="435">
                                            <p:txEl>
                                              <p:pRg st="0" end="0"/>
                                            </p:txEl>
                                          </p:spTgt>
                                        </p:tgtEl>
                                        <p:attrNameLst>
                                          <p:attrName>ppt_y</p:attrName>
                                        </p:attrNameLst>
                                      </p:cBhvr>
                                      <p:tavLst>
                                        <p:tav tm="0">
                                          <p:val>
                                            <p:strVal val="1+#ppt_h/2"/>
                                          </p:val>
                                        </p:tav>
                                        <p:tav tm="100000">
                                          <p:val>
                                            <p:strVal val="#ppt_y"/>
                                          </p:val>
                                        </p:tav>
                                      </p:tavLst>
                                    </p:anim>
                                  </p:childTnLst>
                                </p:cTn>
                              </p:par>
                              <p:par>
                                <p:cTn id="615" nodeType="withEffect" fill="hold" presetClass="entr" presetID="2" presetSubtype="4">
                                  <p:stCondLst>
                                    <p:cond delay="0"/>
                                  </p:stCondLst>
                                  <p:childTnLst>
                                    <p:set>
                                      <p:cBhvr>
                                        <p:cTn id="616" dur="1" fill="hold">
                                          <p:stCondLst>
                                            <p:cond delay="0"/>
                                          </p:stCondLst>
                                        </p:cTn>
                                        <p:tgtEl>
                                          <p:spTgt spid="435">
                                            <p:txEl>
                                              <p:pRg st="1" end="1"/>
                                            </p:txEl>
                                          </p:spTgt>
                                        </p:tgtEl>
                                        <p:attrNameLst>
                                          <p:attrName>style.visibility</p:attrName>
                                        </p:attrNameLst>
                                      </p:cBhvr>
                                      <p:to>
                                        <p:strVal val="visible"/>
                                      </p:to>
                                    </p:set>
                                    <p:anim calcmode="lin" valueType="num">
                                      <p:cBhvr additive="repl">
                                        <p:cTn id="617" dur="250" fill="hold"/>
                                        <p:tgtEl>
                                          <p:spTgt spid="435">
                                            <p:txEl>
                                              <p:pRg st="1" end="1"/>
                                            </p:txEl>
                                          </p:spTgt>
                                        </p:tgtEl>
                                        <p:attrNameLst>
                                          <p:attrName>ppt_x</p:attrName>
                                        </p:attrNameLst>
                                      </p:cBhvr>
                                      <p:tavLst>
                                        <p:tav tm="0">
                                          <p:val>
                                            <p:strVal val="#ppt_x"/>
                                          </p:val>
                                        </p:tav>
                                        <p:tav tm="100000">
                                          <p:val>
                                            <p:strVal val="#ppt_x"/>
                                          </p:val>
                                        </p:tav>
                                      </p:tavLst>
                                    </p:anim>
                                    <p:anim calcmode="lin" valueType="num">
                                      <p:cBhvr additive="repl">
                                        <p:cTn id="618" dur="250" fill="hold"/>
                                        <p:tgtEl>
                                          <p:spTgt spid="435">
                                            <p:txEl>
                                              <p:pRg st="1" end="1"/>
                                            </p:txEl>
                                          </p:spTgt>
                                        </p:tgtEl>
                                        <p:attrNameLst>
                                          <p:attrName>ppt_y</p:attrName>
                                        </p:attrNameLst>
                                      </p:cBhvr>
                                      <p:tavLst>
                                        <p:tav tm="0">
                                          <p:val>
                                            <p:strVal val="1+#ppt_h/2"/>
                                          </p:val>
                                        </p:tav>
                                        <p:tav tm="100000">
                                          <p:val>
                                            <p:strVal val="#ppt_y"/>
                                          </p:val>
                                        </p:tav>
                                      </p:tavLst>
                                    </p:anim>
                                  </p:childTnLst>
                                </p:cTn>
                              </p:par>
                              <p:par>
                                <p:cTn id="619" nodeType="withEffect" fill="hold" presetClass="entr" presetID="2" presetSubtype="4">
                                  <p:stCondLst>
                                    <p:cond delay="0"/>
                                  </p:stCondLst>
                                  <p:childTnLst>
                                    <p:set>
                                      <p:cBhvr>
                                        <p:cTn id="620" dur="1" fill="hold">
                                          <p:stCondLst>
                                            <p:cond delay="0"/>
                                          </p:stCondLst>
                                        </p:cTn>
                                        <p:tgtEl>
                                          <p:spTgt spid="435">
                                            <p:txEl>
                                              <p:pRg st="2" end="2"/>
                                            </p:txEl>
                                          </p:spTgt>
                                        </p:tgtEl>
                                        <p:attrNameLst>
                                          <p:attrName>style.visibility</p:attrName>
                                        </p:attrNameLst>
                                      </p:cBhvr>
                                      <p:to>
                                        <p:strVal val="visible"/>
                                      </p:to>
                                    </p:set>
                                    <p:anim calcmode="lin" valueType="num">
                                      <p:cBhvr additive="repl">
                                        <p:cTn id="621" dur="250" fill="hold"/>
                                        <p:tgtEl>
                                          <p:spTgt spid="435">
                                            <p:txEl>
                                              <p:pRg st="2" end="2"/>
                                            </p:txEl>
                                          </p:spTgt>
                                        </p:tgtEl>
                                        <p:attrNameLst>
                                          <p:attrName>ppt_x</p:attrName>
                                        </p:attrNameLst>
                                      </p:cBhvr>
                                      <p:tavLst>
                                        <p:tav tm="0">
                                          <p:val>
                                            <p:strVal val="#ppt_x"/>
                                          </p:val>
                                        </p:tav>
                                        <p:tav tm="100000">
                                          <p:val>
                                            <p:strVal val="#ppt_x"/>
                                          </p:val>
                                        </p:tav>
                                      </p:tavLst>
                                    </p:anim>
                                    <p:anim calcmode="lin" valueType="num">
                                      <p:cBhvr additive="repl">
                                        <p:cTn id="622" dur="250" fill="hold"/>
                                        <p:tgtEl>
                                          <p:spTgt spid="435">
                                            <p:txEl>
                                              <p:pRg st="2" end="2"/>
                                            </p:txEl>
                                          </p:spTgt>
                                        </p:tgtEl>
                                        <p:attrNameLst>
                                          <p:attrName>ppt_y</p:attrName>
                                        </p:attrNameLst>
                                      </p:cBhvr>
                                      <p:tavLst>
                                        <p:tav tm="0">
                                          <p:val>
                                            <p:strVal val="1+#ppt_h/2"/>
                                          </p:val>
                                        </p:tav>
                                        <p:tav tm="100000">
                                          <p:val>
                                            <p:strVal val="#ppt_y"/>
                                          </p:val>
                                        </p:tav>
                                      </p:tavLst>
                                    </p:anim>
                                  </p:childTnLst>
                                </p:cTn>
                              </p:par>
                              <p:par>
                                <p:cTn id="623" nodeType="withEffect" fill="hold" presetClass="entr" presetID="2" presetSubtype="4">
                                  <p:stCondLst>
                                    <p:cond delay="0"/>
                                  </p:stCondLst>
                                  <p:childTnLst>
                                    <p:set>
                                      <p:cBhvr>
                                        <p:cTn id="624" dur="1" fill="hold">
                                          <p:stCondLst>
                                            <p:cond delay="0"/>
                                          </p:stCondLst>
                                        </p:cTn>
                                        <p:tgtEl>
                                          <p:spTgt spid="435">
                                            <p:txEl>
                                              <p:pRg st="3" end="3"/>
                                            </p:txEl>
                                          </p:spTgt>
                                        </p:tgtEl>
                                        <p:attrNameLst>
                                          <p:attrName>style.visibility</p:attrName>
                                        </p:attrNameLst>
                                      </p:cBhvr>
                                      <p:to>
                                        <p:strVal val="visible"/>
                                      </p:to>
                                    </p:set>
                                    <p:anim calcmode="lin" valueType="num">
                                      <p:cBhvr additive="repl">
                                        <p:cTn id="625" dur="250" fill="hold"/>
                                        <p:tgtEl>
                                          <p:spTgt spid="435">
                                            <p:txEl>
                                              <p:pRg st="3" end="3"/>
                                            </p:txEl>
                                          </p:spTgt>
                                        </p:tgtEl>
                                        <p:attrNameLst>
                                          <p:attrName>ppt_x</p:attrName>
                                        </p:attrNameLst>
                                      </p:cBhvr>
                                      <p:tavLst>
                                        <p:tav tm="0">
                                          <p:val>
                                            <p:strVal val="#ppt_x"/>
                                          </p:val>
                                        </p:tav>
                                        <p:tav tm="100000">
                                          <p:val>
                                            <p:strVal val="#ppt_x"/>
                                          </p:val>
                                        </p:tav>
                                      </p:tavLst>
                                    </p:anim>
                                    <p:anim calcmode="lin" valueType="num">
                                      <p:cBhvr additive="repl">
                                        <p:cTn id="626" dur="250" fill="hold"/>
                                        <p:tgtEl>
                                          <p:spTgt spid="435">
                                            <p:txEl>
                                              <p:pRg st="3" end="3"/>
                                            </p:txEl>
                                          </p:spTgt>
                                        </p:tgtEl>
                                        <p:attrNameLst>
                                          <p:attrName>ppt_y</p:attrName>
                                        </p:attrNameLst>
                                      </p:cBhvr>
                                      <p:tavLst>
                                        <p:tav tm="0">
                                          <p:val>
                                            <p:strVal val="1+#ppt_h/2"/>
                                          </p:val>
                                        </p:tav>
                                        <p:tav tm="100000">
                                          <p:val>
                                            <p:strVal val="#ppt_y"/>
                                          </p:val>
                                        </p:tav>
                                      </p:tavLst>
                                    </p:anim>
                                  </p:childTnLst>
                                </p:cTn>
                              </p:par>
                              <p:par>
                                <p:cTn id="627" nodeType="withEffect" fill="hold" presetClass="entr" presetID="2" presetSubtype="4">
                                  <p:stCondLst>
                                    <p:cond delay="0"/>
                                  </p:stCondLst>
                                  <p:childTnLst>
                                    <p:set>
                                      <p:cBhvr>
                                        <p:cTn id="628" dur="1" fill="hold">
                                          <p:stCondLst>
                                            <p:cond delay="0"/>
                                          </p:stCondLst>
                                        </p:cTn>
                                        <p:tgtEl>
                                          <p:spTgt spid="435">
                                            <p:txEl>
                                              <p:pRg st="4" end="4"/>
                                            </p:txEl>
                                          </p:spTgt>
                                        </p:tgtEl>
                                        <p:attrNameLst>
                                          <p:attrName>style.visibility</p:attrName>
                                        </p:attrNameLst>
                                      </p:cBhvr>
                                      <p:to>
                                        <p:strVal val="visible"/>
                                      </p:to>
                                    </p:set>
                                    <p:anim calcmode="lin" valueType="num">
                                      <p:cBhvr additive="repl">
                                        <p:cTn id="629" dur="250" fill="hold"/>
                                        <p:tgtEl>
                                          <p:spTgt spid="435">
                                            <p:txEl>
                                              <p:pRg st="4" end="4"/>
                                            </p:txEl>
                                          </p:spTgt>
                                        </p:tgtEl>
                                        <p:attrNameLst>
                                          <p:attrName>ppt_x</p:attrName>
                                        </p:attrNameLst>
                                      </p:cBhvr>
                                      <p:tavLst>
                                        <p:tav tm="0">
                                          <p:val>
                                            <p:strVal val="#ppt_x"/>
                                          </p:val>
                                        </p:tav>
                                        <p:tav tm="100000">
                                          <p:val>
                                            <p:strVal val="#ppt_x"/>
                                          </p:val>
                                        </p:tav>
                                      </p:tavLst>
                                    </p:anim>
                                    <p:anim calcmode="lin" valueType="num">
                                      <p:cBhvr additive="repl">
                                        <p:cTn id="630" dur="250" fill="hold"/>
                                        <p:tgtEl>
                                          <p:spTgt spid="435">
                                            <p:txEl>
                                              <p:pRg st="4" end="4"/>
                                            </p:txEl>
                                          </p:spTgt>
                                        </p:tgtEl>
                                        <p:attrNameLst>
                                          <p:attrName>ppt_y</p:attrName>
                                        </p:attrNameLst>
                                      </p:cBhvr>
                                      <p:tavLst>
                                        <p:tav tm="0">
                                          <p:val>
                                            <p:strVal val="1+#ppt_h/2"/>
                                          </p:val>
                                        </p:tav>
                                        <p:tav tm="100000">
                                          <p:val>
                                            <p:strVal val="#ppt_y"/>
                                          </p:val>
                                        </p:tav>
                                      </p:tavLst>
                                    </p:anim>
                                  </p:childTnLst>
                                </p:cTn>
                              </p:par>
                              <p:par>
                                <p:cTn id="631" nodeType="withEffect" fill="hold" presetClass="entr" presetID="2" presetSubtype="4">
                                  <p:stCondLst>
                                    <p:cond delay="0"/>
                                  </p:stCondLst>
                                  <p:childTnLst>
                                    <p:set>
                                      <p:cBhvr>
                                        <p:cTn id="632" dur="1" fill="hold">
                                          <p:stCondLst>
                                            <p:cond delay="0"/>
                                          </p:stCondLst>
                                        </p:cTn>
                                        <p:tgtEl>
                                          <p:spTgt spid="435">
                                            <p:txEl>
                                              <p:pRg st="5" end="5"/>
                                            </p:txEl>
                                          </p:spTgt>
                                        </p:tgtEl>
                                        <p:attrNameLst>
                                          <p:attrName>style.visibility</p:attrName>
                                        </p:attrNameLst>
                                      </p:cBhvr>
                                      <p:to>
                                        <p:strVal val="visible"/>
                                      </p:to>
                                    </p:set>
                                    <p:anim calcmode="lin" valueType="num">
                                      <p:cBhvr additive="repl">
                                        <p:cTn id="633" dur="250" fill="hold"/>
                                        <p:tgtEl>
                                          <p:spTgt spid="435">
                                            <p:txEl>
                                              <p:pRg st="5" end="5"/>
                                            </p:txEl>
                                          </p:spTgt>
                                        </p:tgtEl>
                                        <p:attrNameLst>
                                          <p:attrName>ppt_x</p:attrName>
                                        </p:attrNameLst>
                                      </p:cBhvr>
                                      <p:tavLst>
                                        <p:tav tm="0">
                                          <p:val>
                                            <p:strVal val="#ppt_x"/>
                                          </p:val>
                                        </p:tav>
                                        <p:tav tm="100000">
                                          <p:val>
                                            <p:strVal val="#ppt_x"/>
                                          </p:val>
                                        </p:tav>
                                      </p:tavLst>
                                    </p:anim>
                                    <p:anim calcmode="lin" valueType="num">
                                      <p:cBhvr additive="repl">
                                        <p:cTn id="634" dur="250" fill="hold"/>
                                        <p:tgtEl>
                                          <p:spTgt spid="435">
                                            <p:txEl>
                                              <p:pRg st="5" end="5"/>
                                            </p:txEl>
                                          </p:spTgt>
                                        </p:tgtEl>
                                        <p:attrNameLst>
                                          <p:attrName>ppt_y</p:attrName>
                                        </p:attrNameLst>
                                      </p:cBhvr>
                                      <p:tavLst>
                                        <p:tav tm="0">
                                          <p:val>
                                            <p:strVal val="1+#ppt_h/2"/>
                                          </p:val>
                                        </p:tav>
                                        <p:tav tm="100000">
                                          <p:val>
                                            <p:strVal val="#ppt_y"/>
                                          </p:val>
                                        </p:tav>
                                      </p:tavLst>
                                    </p:anim>
                                  </p:childTnLst>
                                </p:cTn>
                              </p:par>
                              <p:par>
                                <p:cTn id="635" nodeType="withEffect" fill="hold" presetClass="entr" presetID="2" presetSubtype="4">
                                  <p:stCondLst>
                                    <p:cond delay="0"/>
                                  </p:stCondLst>
                                  <p:childTnLst>
                                    <p:set>
                                      <p:cBhvr>
                                        <p:cTn id="636" dur="1" fill="hold">
                                          <p:stCondLst>
                                            <p:cond delay="0"/>
                                          </p:stCondLst>
                                        </p:cTn>
                                        <p:tgtEl>
                                          <p:spTgt spid="435">
                                            <p:txEl>
                                              <p:pRg st="6" end="6"/>
                                            </p:txEl>
                                          </p:spTgt>
                                        </p:tgtEl>
                                        <p:attrNameLst>
                                          <p:attrName>style.visibility</p:attrName>
                                        </p:attrNameLst>
                                      </p:cBhvr>
                                      <p:to>
                                        <p:strVal val="visible"/>
                                      </p:to>
                                    </p:set>
                                    <p:anim calcmode="lin" valueType="num">
                                      <p:cBhvr additive="repl">
                                        <p:cTn id="637" dur="250" fill="hold"/>
                                        <p:tgtEl>
                                          <p:spTgt spid="435">
                                            <p:txEl>
                                              <p:pRg st="6" end="6"/>
                                            </p:txEl>
                                          </p:spTgt>
                                        </p:tgtEl>
                                        <p:attrNameLst>
                                          <p:attrName>ppt_x</p:attrName>
                                        </p:attrNameLst>
                                      </p:cBhvr>
                                      <p:tavLst>
                                        <p:tav tm="0">
                                          <p:val>
                                            <p:strVal val="#ppt_x"/>
                                          </p:val>
                                        </p:tav>
                                        <p:tav tm="100000">
                                          <p:val>
                                            <p:strVal val="#ppt_x"/>
                                          </p:val>
                                        </p:tav>
                                      </p:tavLst>
                                    </p:anim>
                                    <p:anim calcmode="lin" valueType="num">
                                      <p:cBhvr additive="repl">
                                        <p:cTn id="638" dur="250" fill="hold"/>
                                        <p:tgtEl>
                                          <p:spTgt spid="435">
                                            <p:txEl>
                                              <p:pRg st="6" end="6"/>
                                            </p:txEl>
                                          </p:spTgt>
                                        </p:tgtEl>
                                        <p:attrNameLst>
                                          <p:attrName>ppt_y</p:attrName>
                                        </p:attrNameLst>
                                      </p:cBhvr>
                                      <p:tavLst>
                                        <p:tav tm="0">
                                          <p:val>
                                            <p:strVal val="1+#ppt_h/2"/>
                                          </p:val>
                                        </p:tav>
                                        <p:tav tm="100000">
                                          <p:val>
                                            <p:strVal val="#ppt_y"/>
                                          </p:val>
                                        </p:tav>
                                      </p:tavLst>
                                    </p:anim>
                                  </p:childTnLst>
                                </p:cTn>
                              </p:par>
                              <p:par>
                                <p:cTn id="639" nodeType="withEffect" fill="hold" presetClass="entr" presetID="2" presetSubtype="4">
                                  <p:stCondLst>
                                    <p:cond delay="0"/>
                                  </p:stCondLst>
                                  <p:childTnLst>
                                    <p:set>
                                      <p:cBhvr>
                                        <p:cTn id="640" dur="1" fill="hold">
                                          <p:stCondLst>
                                            <p:cond delay="0"/>
                                          </p:stCondLst>
                                        </p:cTn>
                                        <p:tgtEl>
                                          <p:spTgt spid="435">
                                            <p:txEl>
                                              <p:pRg st="7" end="7"/>
                                            </p:txEl>
                                          </p:spTgt>
                                        </p:tgtEl>
                                        <p:attrNameLst>
                                          <p:attrName>style.visibility</p:attrName>
                                        </p:attrNameLst>
                                      </p:cBhvr>
                                      <p:to>
                                        <p:strVal val="visible"/>
                                      </p:to>
                                    </p:set>
                                    <p:anim calcmode="lin" valueType="num">
                                      <p:cBhvr additive="repl">
                                        <p:cTn id="641" dur="250" fill="hold"/>
                                        <p:tgtEl>
                                          <p:spTgt spid="435">
                                            <p:txEl>
                                              <p:pRg st="7" end="7"/>
                                            </p:txEl>
                                          </p:spTgt>
                                        </p:tgtEl>
                                        <p:attrNameLst>
                                          <p:attrName>ppt_x</p:attrName>
                                        </p:attrNameLst>
                                      </p:cBhvr>
                                      <p:tavLst>
                                        <p:tav tm="0">
                                          <p:val>
                                            <p:strVal val="#ppt_x"/>
                                          </p:val>
                                        </p:tav>
                                        <p:tav tm="100000">
                                          <p:val>
                                            <p:strVal val="#ppt_x"/>
                                          </p:val>
                                        </p:tav>
                                      </p:tavLst>
                                    </p:anim>
                                    <p:anim calcmode="lin" valueType="num">
                                      <p:cBhvr additive="repl">
                                        <p:cTn id="642" dur="250" fill="hold"/>
                                        <p:tgtEl>
                                          <p:spTgt spid="435">
                                            <p:txEl>
                                              <p:pRg st="7" end="7"/>
                                            </p:txEl>
                                          </p:spTgt>
                                        </p:tgtEl>
                                        <p:attrNameLst>
                                          <p:attrName>ppt_y</p:attrName>
                                        </p:attrNameLst>
                                      </p:cBhvr>
                                      <p:tavLst>
                                        <p:tav tm="0">
                                          <p:val>
                                            <p:strVal val="1+#ppt_h/2"/>
                                          </p:val>
                                        </p:tav>
                                        <p:tav tm="100000">
                                          <p:val>
                                            <p:strVal val="#ppt_y"/>
                                          </p:val>
                                        </p:tav>
                                      </p:tavLst>
                                    </p:anim>
                                  </p:childTnLst>
                                </p:cTn>
                              </p:par>
                              <p:par>
                                <p:cTn id="643" nodeType="withEffect" fill="hold" presetClass="entr" presetID="2" presetSubtype="4">
                                  <p:stCondLst>
                                    <p:cond delay="0"/>
                                  </p:stCondLst>
                                  <p:childTnLst>
                                    <p:set>
                                      <p:cBhvr>
                                        <p:cTn id="644" dur="1" fill="hold">
                                          <p:stCondLst>
                                            <p:cond delay="0"/>
                                          </p:stCondLst>
                                        </p:cTn>
                                        <p:tgtEl>
                                          <p:spTgt spid="435">
                                            <p:txEl>
                                              <p:pRg st="8" end="8"/>
                                            </p:txEl>
                                          </p:spTgt>
                                        </p:tgtEl>
                                        <p:attrNameLst>
                                          <p:attrName>style.visibility</p:attrName>
                                        </p:attrNameLst>
                                      </p:cBhvr>
                                      <p:to>
                                        <p:strVal val="visible"/>
                                      </p:to>
                                    </p:set>
                                    <p:anim calcmode="lin" valueType="num">
                                      <p:cBhvr additive="repl">
                                        <p:cTn id="645" dur="250" fill="hold"/>
                                        <p:tgtEl>
                                          <p:spTgt spid="435">
                                            <p:txEl>
                                              <p:pRg st="8" end="8"/>
                                            </p:txEl>
                                          </p:spTgt>
                                        </p:tgtEl>
                                        <p:attrNameLst>
                                          <p:attrName>ppt_x</p:attrName>
                                        </p:attrNameLst>
                                      </p:cBhvr>
                                      <p:tavLst>
                                        <p:tav tm="0">
                                          <p:val>
                                            <p:strVal val="#ppt_x"/>
                                          </p:val>
                                        </p:tav>
                                        <p:tav tm="100000">
                                          <p:val>
                                            <p:strVal val="#ppt_x"/>
                                          </p:val>
                                        </p:tav>
                                      </p:tavLst>
                                    </p:anim>
                                    <p:anim calcmode="lin" valueType="num">
                                      <p:cBhvr additive="repl">
                                        <p:cTn id="646" dur="250" fill="hold"/>
                                        <p:tgtEl>
                                          <p:spTgt spid="43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p:nvPr>
        </p:nvSpPr>
        <p:spPr>
          <a:xfrm>
            <a:off x="0" y="1257480"/>
            <a:ext cx="9143640" cy="4723200"/>
          </a:xfrm>
          <a:prstGeom prst="rect">
            <a:avLst/>
          </a:prstGeom>
          <a:noFill/>
          <a:ln w="0">
            <a:noFill/>
          </a:ln>
        </p:spPr>
        <p:txBody>
          <a:bodyPr numCol="1" spcCol="0" anchor="t">
            <a:noAutofit/>
          </a:bodyPr>
          <a:p>
            <a:pPr indent="0" algn="just">
              <a:lnSpc>
                <a:spcPct val="90000"/>
              </a:lnSpc>
              <a:spcBef>
                <a:spcPts val="751"/>
              </a:spcBef>
              <a:buNone/>
              <a:tabLst>
                <a:tab algn="l" pos="0"/>
              </a:tabLst>
            </a:pPr>
            <a:endParaRPr b="0" lang="fr-FR" sz="2100" spc="-1" strike="noStrike">
              <a:solidFill>
                <a:srgbClr val="000000"/>
              </a:solidFill>
              <a:latin typeface="Calibri"/>
            </a:endParaRPr>
          </a:p>
          <a:p>
            <a:pPr indent="0" algn="just">
              <a:lnSpc>
                <a:spcPct val="90000"/>
              </a:lnSpc>
              <a:spcBef>
                <a:spcPts val="751"/>
              </a:spcBef>
              <a:buNone/>
              <a:tabLst>
                <a:tab algn="l" pos="0"/>
              </a:tabLst>
            </a:pPr>
            <a:r>
              <a:rPr b="0" lang="fr-FR" sz="2100" spc="-1" strike="noStrike">
                <a:solidFill>
                  <a:srgbClr val="333333"/>
                </a:solidFill>
                <a:latin typeface="Arial"/>
              </a:rPr>
              <a:t>Si elle n’est pas déterminée par la nature même du projet (</a:t>
            </a:r>
            <a:r>
              <a:rPr b="0" lang="fr-FR" sz="2100" spc="-1" strike="noStrike">
                <a:solidFill>
                  <a:srgbClr val="ff0000"/>
                </a:solidFill>
                <a:latin typeface="Arial"/>
              </a:rPr>
              <a:t>Ex: projet minier d’exploitation d’or</a:t>
            </a:r>
            <a:r>
              <a:rPr b="0" lang="fr-FR" sz="2100" spc="-1" strike="noStrike">
                <a:solidFill>
                  <a:srgbClr val="333333"/>
                </a:solidFill>
                <a:latin typeface="Arial"/>
              </a:rPr>
              <a:t>)</a:t>
            </a:r>
            <a:endParaRPr b="0" lang="fr-FR" sz="2100" spc="-1" strike="noStrike">
              <a:solidFill>
                <a:srgbClr val="000000"/>
              </a:solidFill>
              <a:latin typeface="Calibri"/>
            </a:endParaRPr>
          </a:p>
          <a:p>
            <a:pPr indent="0" algn="just">
              <a:lnSpc>
                <a:spcPct val="90000"/>
              </a:lnSpc>
              <a:spcBef>
                <a:spcPts val="751"/>
              </a:spcBef>
              <a:buNone/>
              <a:tabLst>
                <a:tab algn="l" pos="0"/>
              </a:tabLst>
            </a:pPr>
            <a:r>
              <a:rPr b="1" lang="fr-FR" sz="2100" spc="-1" strike="noStrike">
                <a:solidFill>
                  <a:srgbClr val="000000"/>
                </a:solidFill>
                <a:latin typeface="Arial"/>
              </a:rPr>
              <a:t>La localisation doit tenir compte :</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 la localisation des matières premières</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 la disponibilité de la main d’œuvre </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 la disponibilité de terrain</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 la disponibilité d’infrastructures et d’équipements </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 la disponibilité de l’eau, l’électricité, téléphone, internet</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Des conditions de transports des personnes et des biens</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Des lieux ventes et de consommation </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Etc. </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p:txBody>
      </p:sp>
      <p:sp>
        <p:nvSpPr>
          <p:cNvPr id="442" name="ZoneTexte 2"/>
          <p:cNvSpPr/>
          <p:nvPr/>
        </p:nvSpPr>
        <p:spPr>
          <a:xfrm>
            <a:off x="0" y="86760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ETUDE DE LA LOCALISATION</a:t>
            </a:r>
            <a:endParaRPr b="0" lang="fr-FR" sz="2100" spc="-1" strike="noStrike">
              <a:solidFill>
                <a:srgbClr val="ffffff"/>
              </a:solidFill>
              <a:latin typeface="Arial"/>
            </a:endParaRPr>
          </a:p>
        </p:txBody>
      </p:sp>
    </p:spTree>
  </p:cSld>
  <p:transition>
    <p:wipe dir="l"/>
  </p:transition>
  <p:timing>
    <p:tnLst>
      <p:par>
        <p:cTn id="647" dur="indefinite" restart="never" nodeType="tmRoot">
          <p:childTnLst>
            <p:seq>
              <p:cTn id="648" dur="indefinite" nodeType="mainSeq">
                <p:childTnLst>
                  <p:par>
                    <p:cTn id="649" nodeType="clickEffect" fill="hold">
                      <p:stCondLst>
                        <p:cond delay="0"/>
                      </p:stCondLst>
                      <p:childTnLst>
                        <p:par>
                          <p:cTn id="650" nodeType="withEffect" fill="hold">
                            <p:stCondLst>
                              <p:cond delay="0"/>
                            </p:stCondLst>
                            <p:childTnLst>
                              <p:par>
                                <p:cTn id="651" nodeType="withEffect" fill="hold" presetClass="entr" presetID="2" presetSubtype="4">
                                  <p:stCondLst>
                                    <p:cond delay="0"/>
                                  </p:stCondLst>
                                  <p:childTnLst>
                                    <p:set>
                                      <p:cBhvr>
                                        <p:cTn id="652" dur="1" fill="hold">
                                          <p:stCondLst>
                                            <p:cond delay="0"/>
                                          </p:stCondLst>
                                        </p:cTn>
                                        <p:tgtEl>
                                          <p:spTgt spid="441">
                                            <p:txEl>
                                              <p:pRg st="1" end="1"/>
                                            </p:txEl>
                                          </p:spTgt>
                                        </p:tgtEl>
                                        <p:attrNameLst>
                                          <p:attrName>style.visibility</p:attrName>
                                        </p:attrNameLst>
                                      </p:cBhvr>
                                      <p:to>
                                        <p:strVal val="visible"/>
                                      </p:to>
                                    </p:set>
                                    <p:anim calcmode="lin" valueType="num">
                                      <p:cBhvr additive="repl">
                                        <p:cTn id="653" dur="250" fill="hold"/>
                                        <p:tgtEl>
                                          <p:spTgt spid="441">
                                            <p:txEl>
                                              <p:pRg st="1" end="1"/>
                                            </p:txEl>
                                          </p:spTgt>
                                        </p:tgtEl>
                                        <p:attrNameLst>
                                          <p:attrName>ppt_x</p:attrName>
                                        </p:attrNameLst>
                                      </p:cBhvr>
                                      <p:tavLst>
                                        <p:tav tm="0">
                                          <p:val>
                                            <p:strVal val="#ppt_x"/>
                                          </p:val>
                                        </p:tav>
                                        <p:tav tm="100000">
                                          <p:val>
                                            <p:strVal val="#ppt_x"/>
                                          </p:val>
                                        </p:tav>
                                      </p:tavLst>
                                    </p:anim>
                                    <p:anim calcmode="lin" valueType="num">
                                      <p:cBhvr additive="repl">
                                        <p:cTn id="654" dur="250" fill="hold"/>
                                        <p:tgtEl>
                                          <p:spTgt spid="441">
                                            <p:txEl>
                                              <p:pRg st="1" end="1"/>
                                            </p:txEl>
                                          </p:spTgt>
                                        </p:tgtEl>
                                        <p:attrNameLst>
                                          <p:attrName>ppt_y</p:attrName>
                                        </p:attrNameLst>
                                      </p:cBhvr>
                                      <p:tavLst>
                                        <p:tav tm="0">
                                          <p:val>
                                            <p:strVal val="1+#ppt_h/2"/>
                                          </p:val>
                                        </p:tav>
                                        <p:tav tm="100000">
                                          <p:val>
                                            <p:strVal val="#ppt_y"/>
                                          </p:val>
                                        </p:tav>
                                      </p:tavLst>
                                    </p:anim>
                                  </p:childTnLst>
                                </p:cTn>
                              </p:par>
                              <p:par>
                                <p:cTn id="655" nodeType="withEffect" fill="hold" presetClass="entr" presetID="2" presetSubtype="4">
                                  <p:stCondLst>
                                    <p:cond delay="0"/>
                                  </p:stCondLst>
                                  <p:childTnLst>
                                    <p:set>
                                      <p:cBhvr>
                                        <p:cTn id="656" dur="1" fill="hold">
                                          <p:stCondLst>
                                            <p:cond delay="0"/>
                                          </p:stCondLst>
                                        </p:cTn>
                                        <p:tgtEl>
                                          <p:spTgt spid="441">
                                            <p:txEl>
                                              <p:pRg st="2" end="2"/>
                                            </p:txEl>
                                          </p:spTgt>
                                        </p:tgtEl>
                                        <p:attrNameLst>
                                          <p:attrName>style.visibility</p:attrName>
                                        </p:attrNameLst>
                                      </p:cBhvr>
                                      <p:to>
                                        <p:strVal val="visible"/>
                                      </p:to>
                                    </p:set>
                                    <p:anim calcmode="lin" valueType="num">
                                      <p:cBhvr additive="repl">
                                        <p:cTn id="657" dur="250" fill="hold"/>
                                        <p:tgtEl>
                                          <p:spTgt spid="441">
                                            <p:txEl>
                                              <p:pRg st="2" end="2"/>
                                            </p:txEl>
                                          </p:spTgt>
                                        </p:tgtEl>
                                        <p:attrNameLst>
                                          <p:attrName>ppt_x</p:attrName>
                                        </p:attrNameLst>
                                      </p:cBhvr>
                                      <p:tavLst>
                                        <p:tav tm="0">
                                          <p:val>
                                            <p:strVal val="#ppt_x"/>
                                          </p:val>
                                        </p:tav>
                                        <p:tav tm="100000">
                                          <p:val>
                                            <p:strVal val="#ppt_x"/>
                                          </p:val>
                                        </p:tav>
                                      </p:tavLst>
                                    </p:anim>
                                    <p:anim calcmode="lin" valueType="num">
                                      <p:cBhvr additive="repl">
                                        <p:cTn id="658" dur="250" fill="hold"/>
                                        <p:tgtEl>
                                          <p:spTgt spid="441">
                                            <p:txEl>
                                              <p:pRg st="2" end="2"/>
                                            </p:txEl>
                                          </p:spTgt>
                                        </p:tgtEl>
                                        <p:attrNameLst>
                                          <p:attrName>ppt_y</p:attrName>
                                        </p:attrNameLst>
                                      </p:cBhvr>
                                      <p:tavLst>
                                        <p:tav tm="0">
                                          <p:val>
                                            <p:strVal val="1+#ppt_h/2"/>
                                          </p:val>
                                        </p:tav>
                                        <p:tav tm="100000">
                                          <p:val>
                                            <p:strVal val="#ppt_y"/>
                                          </p:val>
                                        </p:tav>
                                      </p:tavLst>
                                    </p:anim>
                                  </p:childTnLst>
                                </p:cTn>
                              </p:par>
                              <p:par>
                                <p:cTn id="659" nodeType="withEffect" fill="hold" presetClass="entr" presetID="2" presetSubtype="4">
                                  <p:stCondLst>
                                    <p:cond delay="0"/>
                                  </p:stCondLst>
                                  <p:childTnLst>
                                    <p:set>
                                      <p:cBhvr>
                                        <p:cTn id="660" dur="1" fill="hold">
                                          <p:stCondLst>
                                            <p:cond delay="0"/>
                                          </p:stCondLst>
                                        </p:cTn>
                                        <p:tgtEl>
                                          <p:spTgt spid="441">
                                            <p:txEl>
                                              <p:pRg st="3" end="3"/>
                                            </p:txEl>
                                          </p:spTgt>
                                        </p:tgtEl>
                                        <p:attrNameLst>
                                          <p:attrName>style.visibility</p:attrName>
                                        </p:attrNameLst>
                                      </p:cBhvr>
                                      <p:to>
                                        <p:strVal val="visible"/>
                                      </p:to>
                                    </p:set>
                                    <p:anim calcmode="lin" valueType="num">
                                      <p:cBhvr additive="repl">
                                        <p:cTn id="661" dur="250" fill="hold"/>
                                        <p:tgtEl>
                                          <p:spTgt spid="441">
                                            <p:txEl>
                                              <p:pRg st="3" end="3"/>
                                            </p:txEl>
                                          </p:spTgt>
                                        </p:tgtEl>
                                        <p:attrNameLst>
                                          <p:attrName>ppt_x</p:attrName>
                                        </p:attrNameLst>
                                      </p:cBhvr>
                                      <p:tavLst>
                                        <p:tav tm="0">
                                          <p:val>
                                            <p:strVal val="#ppt_x"/>
                                          </p:val>
                                        </p:tav>
                                        <p:tav tm="100000">
                                          <p:val>
                                            <p:strVal val="#ppt_x"/>
                                          </p:val>
                                        </p:tav>
                                      </p:tavLst>
                                    </p:anim>
                                    <p:anim calcmode="lin" valueType="num">
                                      <p:cBhvr additive="repl">
                                        <p:cTn id="662" dur="250" fill="hold"/>
                                        <p:tgtEl>
                                          <p:spTgt spid="441">
                                            <p:txEl>
                                              <p:pRg st="3" end="3"/>
                                            </p:txEl>
                                          </p:spTgt>
                                        </p:tgtEl>
                                        <p:attrNameLst>
                                          <p:attrName>ppt_y</p:attrName>
                                        </p:attrNameLst>
                                      </p:cBhvr>
                                      <p:tavLst>
                                        <p:tav tm="0">
                                          <p:val>
                                            <p:strVal val="1+#ppt_h/2"/>
                                          </p:val>
                                        </p:tav>
                                        <p:tav tm="100000">
                                          <p:val>
                                            <p:strVal val="#ppt_y"/>
                                          </p:val>
                                        </p:tav>
                                      </p:tavLst>
                                    </p:anim>
                                  </p:childTnLst>
                                </p:cTn>
                              </p:par>
                              <p:par>
                                <p:cTn id="663" nodeType="withEffect" fill="hold" presetClass="entr" presetID="2" presetSubtype="4">
                                  <p:stCondLst>
                                    <p:cond delay="0"/>
                                  </p:stCondLst>
                                  <p:childTnLst>
                                    <p:set>
                                      <p:cBhvr>
                                        <p:cTn id="664" dur="1" fill="hold">
                                          <p:stCondLst>
                                            <p:cond delay="0"/>
                                          </p:stCondLst>
                                        </p:cTn>
                                        <p:tgtEl>
                                          <p:spTgt spid="441">
                                            <p:txEl>
                                              <p:pRg st="4" end="4"/>
                                            </p:txEl>
                                          </p:spTgt>
                                        </p:tgtEl>
                                        <p:attrNameLst>
                                          <p:attrName>style.visibility</p:attrName>
                                        </p:attrNameLst>
                                      </p:cBhvr>
                                      <p:to>
                                        <p:strVal val="visible"/>
                                      </p:to>
                                    </p:set>
                                    <p:anim calcmode="lin" valueType="num">
                                      <p:cBhvr additive="repl">
                                        <p:cTn id="665" dur="250" fill="hold"/>
                                        <p:tgtEl>
                                          <p:spTgt spid="441">
                                            <p:txEl>
                                              <p:pRg st="4" end="4"/>
                                            </p:txEl>
                                          </p:spTgt>
                                        </p:tgtEl>
                                        <p:attrNameLst>
                                          <p:attrName>ppt_x</p:attrName>
                                        </p:attrNameLst>
                                      </p:cBhvr>
                                      <p:tavLst>
                                        <p:tav tm="0">
                                          <p:val>
                                            <p:strVal val="#ppt_x"/>
                                          </p:val>
                                        </p:tav>
                                        <p:tav tm="100000">
                                          <p:val>
                                            <p:strVal val="#ppt_x"/>
                                          </p:val>
                                        </p:tav>
                                      </p:tavLst>
                                    </p:anim>
                                    <p:anim calcmode="lin" valueType="num">
                                      <p:cBhvr additive="repl">
                                        <p:cTn id="666" dur="250" fill="hold"/>
                                        <p:tgtEl>
                                          <p:spTgt spid="441">
                                            <p:txEl>
                                              <p:pRg st="4" end="4"/>
                                            </p:txEl>
                                          </p:spTgt>
                                        </p:tgtEl>
                                        <p:attrNameLst>
                                          <p:attrName>ppt_y</p:attrName>
                                        </p:attrNameLst>
                                      </p:cBhvr>
                                      <p:tavLst>
                                        <p:tav tm="0">
                                          <p:val>
                                            <p:strVal val="1+#ppt_h/2"/>
                                          </p:val>
                                        </p:tav>
                                        <p:tav tm="100000">
                                          <p:val>
                                            <p:strVal val="#ppt_y"/>
                                          </p:val>
                                        </p:tav>
                                      </p:tavLst>
                                    </p:anim>
                                  </p:childTnLst>
                                </p:cTn>
                              </p:par>
                              <p:par>
                                <p:cTn id="667" nodeType="withEffect" fill="hold" presetClass="entr" presetID="2" presetSubtype="4">
                                  <p:stCondLst>
                                    <p:cond delay="0"/>
                                  </p:stCondLst>
                                  <p:childTnLst>
                                    <p:set>
                                      <p:cBhvr>
                                        <p:cTn id="668" dur="1" fill="hold">
                                          <p:stCondLst>
                                            <p:cond delay="0"/>
                                          </p:stCondLst>
                                        </p:cTn>
                                        <p:tgtEl>
                                          <p:spTgt spid="441">
                                            <p:txEl>
                                              <p:pRg st="5" end="5"/>
                                            </p:txEl>
                                          </p:spTgt>
                                        </p:tgtEl>
                                        <p:attrNameLst>
                                          <p:attrName>style.visibility</p:attrName>
                                        </p:attrNameLst>
                                      </p:cBhvr>
                                      <p:to>
                                        <p:strVal val="visible"/>
                                      </p:to>
                                    </p:set>
                                    <p:anim calcmode="lin" valueType="num">
                                      <p:cBhvr additive="repl">
                                        <p:cTn id="669" dur="250" fill="hold"/>
                                        <p:tgtEl>
                                          <p:spTgt spid="441">
                                            <p:txEl>
                                              <p:pRg st="5" end="5"/>
                                            </p:txEl>
                                          </p:spTgt>
                                        </p:tgtEl>
                                        <p:attrNameLst>
                                          <p:attrName>ppt_x</p:attrName>
                                        </p:attrNameLst>
                                      </p:cBhvr>
                                      <p:tavLst>
                                        <p:tav tm="0">
                                          <p:val>
                                            <p:strVal val="#ppt_x"/>
                                          </p:val>
                                        </p:tav>
                                        <p:tav tm="100000">
                                          <p:val>
                                            <p:strVal val="#ppt_x"/>
                                          </p:val>
                                        </p:tav>
                                      </p:tavLst>
                                    </p:anim>
                                    <p:anim calcmode="lin" valueType="num">
                                      <p:cBhvr additive="repl">
                                        <p:cTn id="670" dur="250" fill="hold"/>
                                        <p:tgtEl>
                                          <p:spTgt spid="441">
                                            <p:txEl>
                                              <p:pRg st="5" end="5"/>
                                            </p:txEl>
                                          </p:spTgt>
                                        </p:tgtEl>
                                        <p:attrNameLst>
                                          <p:attrName>ppt_y</p:attrName>
                                        </p:attrNameLst>
                                      </p:cBhvr>
                                      <p:tavLst>
                                        <p:tav tm="0">
                                          <p:val>
                                            <p:strVal val="1+#ppt_h/2"/>
                                          </p:val>
                                        </p:tav>
                                        <p:tav tm="100000">
                                          <p:val>
                                            <p:strVal val="#ppt_y"/>
                                          </p:val>
                                        </p:tav>
                                      </p:tavLst>
                                    </p:anim>
                                  </p:childTnLst>
                                </p:cTn>
                              </p:par>
                              <p:par>
                                <p:cTn id="671" nodeType="withEffect" fill="hold" presetClass="entr" presetID="2" presetSubtype="4">
                                  <p:stCondLst>
                                    <p:cond delay="0"/>
                                  </p:stCondLst>
                                  <p:childTnLst>
                                    <p:set>
                                      <p:cBhvr>
                                        <p:cTn id="672" dur="1" fill="hold">
                                          <p:stCondLst>
                                            <p:cond delay="0"/>
                                          </p:stCondLst>
                                        </p:cTn>
                                        <p:tgtEl>
                                          <p:spTgt spid="441">
                                            <p:txEl>
                                              <p:pRg st="6" end="6"/>
                                            </p:txEl>
                                          </p:spTgt>
                                        </p:tgtEl>
                                        <p:attrNameLst>
                                          <p:attrName>style.visibility</p:attrName>
                                        </p:attrNameLst>
                                      </p:cBhvr>
                                      <p:to>
                                        <p:strVal val="visible"/>
                                      </p:to>
                                    </p:set>
                                    <p:anim calcmode="lin" valueType="num">
                                      <p:cBhvr additive="repl">
                                        <p:cTn id="673" dur="250" fill="hold"/>
                                        <p:tgtEl>
                                          <p:spTgt spid="441">
                                            <p:txEl>
                                              <p:pRg st="6" end="6"/>
                                            </p:txEl>
                                          </p:spTgt>
                                        </p:tgtEl>
                                        <p:attrNameLst>
                                          <p:attrName>ppt_x</p:attrName>
                                        </p:attrNameLst>
                                      </p:cBhvr>
                                      <p:tavLst>
                                        <p:tav tm="0">
                                          <p:val>
                                            <p:strVal val="#ppt_x"/>
                                          </p:val>
                                        </p:tav>
                                        <p:tav tm="100000">
                                          <p:val>
                                            <p:strVal val="#ppt_x"/>
                                          </p:val>
                                        </p:tav>
                                      </p:tavLst>
                                    </p:anim>
                                    <p:anim calcmode="lin" valueType="num">
                                      <p:cBhvr additive="repl">
                                        <p:cTn id="674" dur="250" fill="hold"/>
                                        <p:tgtEl>
                                          <p:spTgt spid="441">
                                            <p:txEl>
                                              <p:pRg st="6" end="6"/>
                                            </p:txEl>
                                          </p:spTgt>
                                        </p:tgtEl>
                                        <p:attrNameLst>
                                          <p:attrName>ppt_y</p:attrName>
                                        </p:attrNameLst>
                                      </p:cBhvr>
                                      <p:tavLst>
                                        <p:tav tm="0">
                                          <p:val>
                                            <p:strVal val="1+#ppt_h/2"/>
                                          </p:val>
                                        </p:tav>
                                        <p:tav tm="100000">
                                          <p:val>
                                            <p:strVal val="#ppt_y"/>
                                          </p:val>
                                        </p:tav>
                                      </p:tavLst>
                                    </p:anim>
                                  </p:childTnLst>
                                </p:cTn>
                              </p:par>
                              <p:par>
                                <p:cTn id="675" nodeType="withEffect" fill="hold" presetClass="entr" presetID="2" presetSubtype="4">
                                  <p:stCondLst>
                                    <p:cond delay="0"/>
                                  </p:stCondLst>
                                  <p:childTnLst>
                                    <p:set>
                                      <p:cBhvr>
                                        <p:cTn id="676" dur="1" fill="hold">
                                          <p:stCondLst>
                                            <p:cond delay="0"/>
                                          </p:stCondLst>
                                        </p:cTn>
                                        <p:tgtEl>
                                          <p:spTgt spid="441">
                                            <p:txEl>
                                              <p:pRg st="7" end="7"/>
                                            </p:txEl>
                                          </p:spTgt>
                                        </p:tgtEl>
                                        <p:attrNameLst>
                                          <p:attrName>style.visibility</p:attrName>
                                        </p:attrNameLst>
                                      </p:cBhvr>
                                      <p:to>
                                        <p:strVal val="visible"/>
                                      </p:to>
                                    </p:set>
                                    <p:anim calcmode="lin" valueType="num">
                                      <p:cBhvr additive="repl">
                                        <p:cTn id="677" dur="250" fill="hold"/>
                                        <p:tgtEl>
                                          <p:spTgt spid="441">
                                            <p:txEl>
                                              <p:pRg st="7" end="7"/>
                                            </p:txEl>
                                          </p:spTgt>
                                        </p:tgtEl>
                                        <p:attrNameLst>
                                          <p:attrName>ppt_x</p:attrName>
                                        </p:attrNameLst>
                                      </p:cBhvr>
                                      <p:tavLst>
                                        <p:tav tm="0">
                                          <p:val>
                                            <p:strVal val="#ppt_x"/>
                                          </p:val>
                                        </p:tav>
                                        <p:tav tm="100000">
                                          <p:val>
                                            <p:strVal val="#ppt_x"/>
                                          </p:val>
                                        </p:tav>
                                      </p:tavLst>
                                    </p:anim>
                                    <p:anim calcmode="lin" valueType="num">
                                      <p:cBhvr additive="repl">
                                        <p:cTn id="678" dur="250" fill="hold"/>
                                        <p:tgtEl>
                                          <p:spTgt spid="441">
                                            <p:txEl>
                                              <p:pRg st="7" end="7"/>
                                            </p:txEl>
                                          </p:spTgt>
                                        </p:tgtEl>
                                        <p:attrNameLst>
                                          <p:attrName>ppt_y</p:attrName>
                                        </p:attrNameLst>
                                      </p:cBhvr>
                                      <p:tavLst>
                                        <p:tav tm="0">
                                          <p:val>
                                            <p:strVal val="1+#ppt_h/2"/>
                                          </p:val>
                                        </p:tav>
                                        <p:tav tm="100000">
                                          <p:val>
                                            <p:strVal val="#ppt_y"/>
                                          </p:val>
                                        </p:tav>
                                      </p:tavLst>
                                    </p:anim>
                                  </p:childTnLst>
                                </p:cTn>
                              </p:par>
                              <p:par>
                                <p:cTn id="679" nodeType="withEffect" fill="hold" presetClass="entr" presetID="2" presetSubtype="4">
                                  <p:stCondLst>
                                    <p:cond delay="0"/>
                                  </p:stCondLst>
                                  <p:childTnLst>
                                    <p:set>
                                      <p:cBhvr>
                                        <p:cTn id="680" dur="1" fill="hold">
                                          <p:stCondLst>
                                            <p:cond delay="0"/>
                                          </p:stCondLst>
                                        </p:cTn>
                                        <p:tgtEl>
                                          <p:spTgt spid="441">
                                            <p:txEl>
                                              <p:pRg st="8" end="8"/>
                                            </p:txEl>
                                          </p:spTgt>
                                        </p:tgtEl>
                                        <p:attrNameLst>
                                          <p:attrName>style.visibility</p:attrName>
                                        </p:attrNameLst>
                                      </p:cBhvr>
                                      <p:to>
                                        <p:strVal val="visible"/>
                                      </p:to>
                                    </p:set>
                                    <p:anim calcmode="lin" valueType="num">
                                      <p:cBhvr additive="repl">
                                        <p:cTn id="681" dur="250" fill="hold"/>
                                        <p:tgtEl>
                                          <p:spTgt spid="441">
                                            <p:txEl>
                                              <p:pRg st="8" end="8"/>
                                            </p:txEl>
                                          </p:spTgt>
                                        </p:tgtEl>
                                        <p:attrNameLst>
                                          <p:attrName>ppt_x</p:attrName>
                                        </p:attrNameLst>
                                      </p:cBhvr>
                                      <p:tavLst>
                                        <p:tav tm="0">
                                          <p:val>
                                            <p:strVal val="#ppt_x"/>
                                          </p:val>
                                        </p:tav>
                                        <p:tav tm="100000">
                                          <p:val>
                                            <p:strVal val="#ppt_x"/>
                                          </p:val>
                                        </p:tav>
                                      </p:tavLst>
                                    </p:anim>
                                    <p:anim calcmode="lin" valueType="num">
                                      <p:cBhvr additive="repl">
                                        <p:cTn id="682" dur="250" fill="hold"/>
                                        <p:tgtEl>
                                          <p:spTgt spid="441">
                                            <p:txEl>
                                              <p:pRg st="8" end="8"/>
                                            </p:txEl>
                                          </p:spTgt>
                                        </p:tgtEl>
                                        <p:attrNameLst>
                                          <p:attrName>ppt_y</p:attrName>
                                        </p:attrNameLst>
                                      </p:cBhvr>
                                      <p:tavLst>
                                        <p:tav tm="0">
                                          <p:val>
                                            <p:strVal val="1+#ppt_h/2"/>
                                          </p:val>
                                        </p:tav>
                                        <p:tav tm="100000">
                                          <p:val>
                                            <p:strVal val="#ppt_y"/>
                                          </p:val>
                                        </p:tav>
                                      </p:tavLst>
                                    </p:anim>
                                  </p:childTnLst>
                                </p:cTn>
                              </p:par>
                              <p:par>
                                <p:cTn id="683" nodeType="withEffect" fill="hold" presetClass="entr" presetID="2" presetSubtype="4">
                                  <p:stCondLst>
                                    <p:cond delay="0"/>
                                  </p:stCondLst>
                                  <p:childTnLst>
                                    <p:set>
                                      <p:cBhvr>
                                        <p:cTn id="684" dur="1" fill="hold">
                                          <p:stCondLst>
                                            <p:cond delay="0"/>
                                          </p:stCondLst>
                                        </p:cTn>
                                        <p:tgtEl>
                                          <p:spTgt spid="441">
                                            <p:txEl>
                                              <p:pRg st="9" end="9"/>
                                            </p:txEl>
                                          </p:spTgt>
                                        </p:tgtEl>
                                        <p:attrNameLst>
                                          <p:attrName>style.visibility</p:attrName>
                                        </p:attrNameLst>
                                      </p:cBhvr>
                                      <p:to>
                                        <p:strVal val="visible"/>
                                      </p:to>
                                    </p:set>
                                    <p:anim calcmode="lin" valueType="num">
                                      <p:cBhvr additive="repl">
                                        <p:cTn id="685" dur="250" fill="hold"/>
                                        <p:tgtEl>
                                          <p:spTgt spid="441">
                                            <p:txEl>
                                              <p:pRg st="9" end="9"/>
                                            </p:txEl>
                                          </p:spTgt>
                                        </p:tgtEl>
                                        <p:attrNameLst>
                                          <p:attrName>ppt_x</p:attrName>
                                        </p:attrNameLst>
                                      </p:cBhvr>
                                      <p:tavLst>
                                        <p:tav tm="0">
                                          <p:val>
                                            <p:strVal val="#ppt_x"/>
                                          </p:val>
                                        </p:tav>
                                        <p:tav tm="100000">
                                          <p:val>
                                            <p:strVal val="#ppt_x"/>
                                          </p:val>
                                        </p:tav>
                                      </p:tavLst>
                                    </p:anim>
                                    <p:anim calcmode="lin" valueType="num">
                                      <p:cBhvr additive="repl">
                                        <p:cTn id="686" dur="250" fill="hold"/>
                                        <p:tgtEl>
                                          <p:spTgt spid="441">
                                            <p:txEl>
                                              <p:pRg st="9" end="9"/>
                                            </p:txEl>
                                          </p:spTgt>
                                        </p:tgtEl>
                                        <p:attrNameLst>
                                          <p:attrName>ppt_y</p:attrName>
                                        </p:attrNameLst>
                                      </p:cBhvr>
                                      <p:tavLst>
                                        <p:tav tm="0">
                                          <p:val>
                                            <p:strVal val="1+#ppt_h/2"/>
                                          </p:val>
                                        </p:tav>
                                        <p:tav tm="100000">
                                          <p:val>
                                            <p:strVal val="#ppt_y"/>
                                          </p:val>
                                        </p:tav>
                                      </p:tavLst>
                                    </p:anim>
                                  </p:childTnLst>
                                </p:cTn>
                              </p:par>
                              <p:par>
                                <p:cTn id="687" nodeType="withEffect" fill="hold" presetClass="entr" presetID="2" presetSubtype="4">
                                  <p:stCondLst>
                                    <p:cond delay="0"/>
                                  </p:stCondLst>
                                  <p:childTnLst>
                                    <p:set>
                                      <p:cBhvr>
                                        <p:cTn id="688" dur="1" fill="hold">
                                          <p:stCondLst>
                                            <p:cond delay="0"/>
                                          </p:stCondLst>
                                        </p:cTn>
                                        <p:tgtEl>
                                          <p:spTgt spid="441">
                                            <p:txEl>
                                              <p:pRg st="10" end="10"/>
                                            </p:txEl>
                                          </p:spTgt>
                                        </p:tgtEl>
                                        <p:attrNameLst>
                                          <p:attrName>style.visibility</p:attrName>
                                        </p:attrNameLst>
                                      </p:cBhvr>
                                      <p:to>
                                        <p:strVal val="visible"/>
                                      </p:to>
                                    </p:set>
                                    <p:anim calcmode="lin" valueType="num">
                                      <p:cBhvr additive="repl">
                                        <p:cTn id="689" dur="250" fill="hold"/>
                                        <p:tgtEl>
                                          <p:spTgt spid="441">
                                            <p:txEl>
                                              <p:pRg st="10" end="10"/>
                                            </p:txEl>
                                          </p:spTgt>
                                        </p:tgtEl>
                                        <p:attrNameLst>
                                          <p:attrName>ppt_x</p:attrName>
                                        </p:attrNameLst>
                                      </p:cBhvr>
                                      <p:tavLst>
                                        <p:tav tm="0">
                                          <p:val>
                                            <p:strVal val="#ppt_x"/>
                                          </p:val>
                                        </p:tav>
                                        <p:tav tm="100000">
                                          <p:val>
                                            <p:strVal val="#ppt_x"/>
                                          </p:val>
                                        </p:tav>
                                      </p:tavLst>
                                    </p:anim>
                                    <p:anim calcmode="lin" valueType="num">
                                      <p:cBhvr additive="repl">
                                        <p:cTn id="690" dur="250" fill="hold"/>
                                        <p:tgtEl>
                                          <p:spTgt spid="44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p:nvPr>
        </p:nvSpPr>
        <p:spPr>
          <a:xfrm>
            <a:off x="0" y="1257480"/>
            <a:ext cx="9143640" cy="4723200"/>
          </a:xfrm>
          <a:prstGeom prst="rect">
            <a:avLst/>
          </a:prstGeom>
          <a:noFill/>
          <a:ln w="0">
            <a:noFill/>
          </a:ln>
        </p:spPr>
        <p:txBody>
          <a:bodyPr numCol="1" spcCol="0" anchor="t">
            <a:noAutofit/>
          </a:bodyPr>
          <a:p>
            <a:pPr indent="0" algn="just">
              <a:lnSpc>
                <a:spcPct val="90000"/>
              </a:lnSpc>
              <a:spcBef>
                <a:spcPts val="751"/>
              </a:spcBef>
              <a:buNone/>
              <a:tabLst>
                <a:tab algn="l" pos="0"/>
              </a:tabLst>
            </a:pPr>
            <a:r>
              <a:rPr b="0" lang="fr-FR" sz="2100" spc="-1" strike="noStrike">
                <a:solidFill>
                  <a:srgbClr val="333333"/>
                </a:solidFill>
                <a:latin typeface="Arial"/>
              </a:rPr>
              <a:t>Le calendrier de réalisation doit tenir compte </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 la phase d’étude</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 la phase de construction</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 la disponibilité de terrain</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 la phase d’équipement</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 la phase de démarrage et de montée de la production </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De la phase de croisière (pleine production)</a:t>
            </a:r>
            <a:endParaRPr b="0" lang="fr-FR" sz="21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100" spc="-1" strike="noStrike">
                <a:solidFill>
                  <a:srgbClr val="333333"/>
                </a:solidFill>
                <a:latin typeface="Arial"/>
              </a:rPr>
              <a:t>Etc. </a:t>
            </a:r>
            <a:endParaRPr b="0" lang="fr-FR" sz="2100" spc="-1" strike="noStrike">
              <a:solidFill>
                <a:srgbClr val="000000"/>
              </a:solidFill>
              <a:latin typeface="Calibri"/>
            </a:endParaRPr>
          </a:p>
          <a:p>
            <a:pPr indent="0" algn="just">
              <a:lnSpc>
                <a:spcPct val="90000"/>
              </a:lnSpc>
              <a:spcBef>
                <a:spcPts val="751"/>
              </a:spcBef>
              <a:buNone/>
              <a:tabLst>
                <a:tab algn="l" pos="0"/>
              </a:tabLst>
            </a:pPr>
            <a:endParaRPr b="0" lang="fr-FR" sz="2100" spc="-1" strike="noStrike">
              <a:solidFill>
                <a:srgbClr val="000000"/>
              </a:solidFill>
              <a:latin typeface="Calibri"/>
            </a:endParaRPr>
          </a:p>
        </p:txBody>
      </p:sp>
      <p:sp>
        <p:nvSpPr>
          <p:cNvPr id="444" name="ZoneTexte 2"/>
          <p:cNvSpPr/>
          <p:nvPr/>
        </p:nvSpPr>
        <p:spPr>
          <a:xfrm>
            <a:off x="0" y="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CALENDRIER DE REALISATION</a:t>
            </a:r>
            <a:endParaRPr b="0" lang="fr-FR" sz="2100" spc="-1" strike="noStrike">
              <a:solidFill>
                <a:srgbClr val="ffffff"/>
              </a:solidFill>
              <a:latin typeface="Arial"/>
            </a:endParaRPr>
          </a:p>
        </p:txBody>
      </p:sp>
    </p:spTree>
  </p:cSld>
  <p:transition>
    <p:wipe dir="l"/>
  </p:transition>
  <p:timing>
    <p:tnLst>
      <p:par>
        <p:cTn id="691" dur="indefinite" restart="never" nodeType="tmRoot">
          <p:childTnLst>
            <p:seq>
              <p:cTn id="692" dur="indefinite" nodeType="mainSeq">
                <p:childTnLst>
                  <p:par>
                    <p:cTn id="693" nodeType="clickEffect" fill="hold">
                      <p:stCondLst>
                        <p:cond delay="0"/>
                      </p:stCondLst>
                      <p:childTnLst>
                        <p:par>
                          <p:cTn id="694" nodeType="withEffect" fill="hold">
                            <p:stCondLst>
                              <p:cond delay="0"/>
                            </p:stCondLst>
                            <p:childTnLst>
                              <p:par>
                                <p:cTn id="695" nodeType="withEffect" fill="hold" presetClass="entr" presetID="2" presetSubtype="4">
                                  <p:stCondLst>
                                    <p:cond delay="0"/>
                                  </p:stCondLst>
                                  <p:childTnLst>
                                    <p:set>
                                      <p:cBhvr>
                                        <p:cTn id="696" dur="1" fill="hold">
                                          <p:stCondLst>
                                            <p:cond delay="0"/>
                                          </p:stCondLst>
                                        </p:cTn>
                                        <p:tgtEl>
                                          <p:spTgt spid="443">
                                            <p:txEl>
                                              <p:pRg st="0" end="0"/>
                                            </p:txEl>
                                          </p:spTgt>
                                        </p:tgtEl>
                                        <p:attrNameLst>
                                          <p:attrName>style.visibility</p:attrName>
                                        </p:attrNameLst>
                                      </p:cBhvr>
                                      <p:to>
                                        <p:strVal val="visible"/>
                                      </p:to>
                                    </p:set>
                                    <p:anim calcmode="lin" valueType="num">
                                      <p:cBhvr additive="repl">
                                        <p:cTn id="697" dur="250" fill="hold"/>
                                        <p:tgtEl>
                                          <p:spTgt spid="443">
                                            <p:txEl>
                                              <p:pRg st="0" end="0"/>
                                            </p:txEl>
                                          </p:spTgt>
                                        </p:tgtEl>
                                        <p:attrNameLst>
                                          <p:attrName>ppt_x</p:attrName>
                                        </p:attrNameLst>
                                      </p:cBhvr>
                                      <p:tavLst>
                                        <p:tav tm="0">
                                          <p:val>
                                            <p:strVal val="#ppt_x"/>
                                          </p:val>
                                        </p:tav>
                                        <p:tav tm="100000">
                                          <p:val>
                                            <p:strVal val="#ppt_x"/>
                                          </p:val>
                                        </p:tav>
                                      </p:tavLst>
                                    </p:anim>
                                    <p:anim calcmode="lin" valueType="num">
                                      <p:cBhvr additive="repl">
                                        <p:cTn id="698" dur="250" fill="hold"/>
                                        <p:tgtEl>
                                          <p:spTgt spid="443">
                                            <p:txEl>
                                              <p:pRg st="0" end="0"/>
                                            </p:txEl>
                                          </p:spTgt>
                                        </p:tgtEl>
                                        <p:attrNameLst>
                                          <p:attrName>ppt_y</p:attrName>
                                        </p:attrNameLst>
                                      </p:cBhvr>
                                      <p:tavLst>
                                        <p:tav tm="0">
                                          <p:val>
                                            <p:strVal val="1+#ppt_h/2"/>
                                          </p:val>
                                        </p:tav>
                                        <p:tav tm="100000">
                                          <p:val>
                                            <p:strVal val="#ppt_y"/>
                                          </p:val>
                                        </p:tav>
                                      </p:tavLst>
                                    </p:anim>
                                  </p:childTnLst>
                                </p:cTn>
                              </p:par>
                              <p:par>
                                <p:cTn id="699" nodeType="withEffect" fill="hold" presetClass="entr" presetID="2" presetSubtype="4">
                                  <p:stCondLst>
                                    <p:cond delay="0"/>
                                  </p:stCondLst>
                                  <p:childTnLst>
                                    <p:set>
                                      <p:cBhvr>
                                        <p:cTn id="700" dur="1" fill="hold">
                                          <p:stCondLst>
                                            <p:cond delay="0"/>
                                          </p:stCondLst>
                                        </p:cTn>
                                        <p:tgtEl>
                                          <p:spTgt spid="443">
                                            <p:txEl>
                                              <p:pRg st="1" end="1"/>
                                            </p:txEl>
                                          </p:spTgt>
                                        </p:tgtEl>
                                        <p:attrNameLst>
                                          <p:attrName>style.visibility</p:attrName>
                                        </p:attrNameLst>
                                      </p:cBhvr>
                                      <p:to>
                                        <p:strVal val="visible"/>
                                      </p:to>
                                    </p:set>
                                    <p:anim calcmode="lin" valueType="num">
                                      <p:cBhvr additive="repl">
                                        <p:cTn id="701" dur="250" fill="hold"/>
                                        <p:tgtEl>
                                          <p:spTgt spid="443">
                                            <p:txEl>
                                              <p:pRg st="1" end="1"/>
                                            </p:txEl>
                                          </p:spTgt>
                                        </p:tgtEl>
                                        <p:attrNameLst>
                                          <p:attrName>ppt_x</p:attrName>
                                        </p:attrNameLst>
                                      </p:cBhvr>
                                      <p:tavLst>
                                        <p:tav tm="0">
                                          <p:val>
                                            <p:strVal val="#ppt_x"/>
                                          </p:val>
                                        </p:tav>
                                        <p:tav tm="100000">
                                          <p:val>
                                            <p:strVal val="#ppt_x"/>
                                          </p:val>
                                        </p:tav>
                                      </p:tavLst>
                                    </p:anim>
                                    <p:anim calcmode="lin" valueType="num">
                                      <p:cBhvr additive="repl">
                                        <p:cTn id="702" dur="250" fill="hold"/>
                                        <p:tgtEl>
                                          <p:spTgt spid="443">
                                            <p:txEl>
                                              <p:pRg st="1" end="1"/>
                                            </p:txEl>
                                          </p:spTgt>
                                        </p:tgtEl>
                                        <p:attrNameLst>
                                          <p:attrName>ppt_y</p:attrName>
                                        </p:attrNameLst>
                                      </p:cBhvr>
                                      <p:tavLst>
                                        <p:tav tm="0">
                                          <p:val>
                                            <p:strVal val="1+#ppt_h/2"/>
                                          </p:val>
                                        </p:tav>
                                        <p:tav tm="100000">
                                          <p:val>
                                            <p:strVal val="#ppt_y"/>
                                          </p:val>
                                        </p:tav>
                                      </p:tavLst>
                                    </p:anim>
                                  </p:childTnLst>
                                </p:cTn>
                              </p:par>
                              <p:par>
                                <p:cTn id="703" nodeType="withEffect" fill="hold" presetClass="entr" presetID="2" presetSubtype="4">
                                  <p:stCondLst>
                                    <p:cond delay="0"/>
                                  </p:stCondLst>
                                  <p:childTnLst>
                                    <p:set>
                                      <p:cBhvr>
                                        <p:cTn id="704" dur="1" fill="hold">
                                          <p:stCondLst>
                                            <p:cond delay="0"/>
                                          </p:stCondLst>
                                        </p:cTn>
                                        <p:tgtEl>
                                          <p:spTgt spid="443">
                                            <p:txEl>
                                              <p:pRg st="2" end="2"/>
                                            </p:txEl>
                                          </p:spTgt>
                                        </p:tgtEl>
                                        <p:attrNameLst>
                                          <p:attrName>style.visibility</p:attrName>
                                        </p:attrNameLst>
                                      </p:cBhvr>
                                      <p:to>
                                        <p:strVal val="visible"/>
                                      </p:to>
                                    </p:set>
                                    <p:anim calcmode="lin" valueType="num">
                                      <p:cBhvr additive="repl">
                                        <p:cTn id="705" dur="250" fill="hold"/>
                                        <p:tgtEl>
                                          <p:spTgt spid="443">
                                            <p:txEl>
                                              <p:pRg st="2" end="2"/>
                                            </p:txEl>
                                          </p:spTgt>
                                        </p:tgtEl>
                                        <p:attrNameLst>
                                          <p:attrName>ppt_x</p:attrName>
                                        </p:attrNameLst>
                                      </p:cBhvr>
                                      <p:tavLst>
                                        <p:tav tm="0">
                                          <p:val>
                                            <p:strVal val="#ppt_x"/>
                                          </p:val>
                                        </p:tav>
                                        <p:tav tm="100000">
                                          <p:val>
                                            <p:strVal val="#ppt_x"/>
                                          </p:val>
                                        </p:tav>
                                      </p:tavLst>
                                    </p:anim>
                                    <p:anim calcmode="lin" valueType="num">
                                      <p:cBhvr additive="repl">
                                        <p:cTn id="706" dur="250" fill="hold"/>
                                        <p:tgtEl>
                                          <p:spTgt spid="443">
                                            <p:txEl>
                                              <p:pRg st="2" end="2"/>
                                            </p:txEl>
                                          </p:spTgt>
                                        </p:tgtEl>
                                        <p:attrNameLst>
                                          <p:attrName>ppt_y</p:attrName>
                                        </p:attrNameLst>
                                      </p:cBhvr>
                                      <p:tavLst>
                                        <p:tav tm="0">
                                          <p:val>
                                            <p:strVal val="1+#ppt_h/2"/>
                                          </p:val>
                                        </p:tav>
                                        <p:tav tm="100000">
                                          <p:val>
                                            <p:strVal val="#ppt_y"/>
                                          </p:val>
                                        </p:tav>
                                      </p:tavLst>
                                    </p:anim>
                                  </p:childTnLst>
                                </p:cTn>
                              </p:par>
                              <p:par>
                                <p:cTn id="707" nodeType="withEffect" fill="hold" presetClass="entr" presetID="2" presetSubtype="4">
                                  <p:stCondLst>
                                    <p:cond delay="0"/>
                                  </p:stCondLst>
                                  <p:childTnLst>
                                    <p:set>
                                      <p:cBhvr>
                                        <p:cTn id="708" dur="1" fill="hold">
                                          <p:stCondLst>
                                            <p:cond delay="0"/>
                                          </p:stCondLst>
                                        </p:cTn>
                                        <p:tgtEl>
                                          <p:spTgt spid="443">
                                            <p:txEl>
                                              <p:pRg st="3" end="3"/>
                                            </p:txEl>
                                          </p:spTgt>
                                        </p:tgtEl>
                                        <p:attrNameLst>
                                          <p:attrName>style.visibility</p:attrName>
                                        </p:attrNameLst>
                                      </p:cBhvr>
                                      <p:to>
                                        <p:strVal val="visible"/>
                                      </p:to>
                                    </p:set>
                                    <p:anim calcmode="lin" valueType="num">
                                      <p:cBhvr additive="repl">
                                        <p:cTn id="709" dur="250" fill="hold"/>
                                        <p:tgtEl>
                                          <p:spTgt spid="443">
                                            <p:txEl>
                                              <p:pRg st="3" end="3"/>
                                            </p:txEl>
                                          </p:spTgt>
                                        </p:tgtEl>
                                        <p:attrNameLst>
                                          <p:attrName>ppt_x</p:attrName>
                                        </p:attrNameLst>
                                      </p:cBhvr>
                                      <p:tavLst>
                                        <p:tav tm="0">
                                          <p:val>
                                            <p:strVal val="#ppt_x"/>
                                          </p:val>
                                        </p:tav>
                                        <p:tav tm="100000">
                                          <p:val>
                                            <p:strVal val="#ppt_x"/>
                                          </p:val>
                                        </p:tav>
                                      </p:tavLst>
                                    </p:anim>
                                    <p:anim calcmode="lin" valueType="num">
                                      <p:cBhvr additive="repl">
                                        <p:cTn id="710" dur="250" fill="hold"/>
                                        <p:tgtEl>
                                          <p:spTgt spid="443">
                                            <p:txEl>
                                              <p:pRg st="3" end="3"/>
                                            </p:txEl>
                                          </p:spTgt>
                                        </p:tgtEl>
                                        <p:attrNameLst>
                                          <p:attrName>ppt_y</p:attrName>
                                        </p:attrNameLst>
                                      </p:cBhvr>
                                      <p:tavLst>
                                        <p:tav tm="0">
                                          <p:val>
                                            <p:strVal val="1+#ppt_h/2"/>
                                          </p:val>
                                        </p:tav>
                                        <p:tav tm="100000">
                                          <p:val>
                                            <p:strVal val="#ppt_y"/>
                                          </p:val>
                                        </p:tav>
                                      </p:tavLst>
                                    </p:anim>
                                  </p:childTnLst>
                                </p:cTn>
                              </p:par>
                              <p:par>
                                <p:cTn id="711" nodeType="withEffect" fill="hold" presetClass="entr" presetID="2" presetSubtype="4">
                                  <p:stCondLst>
                                    <p:cond delay="0"/>
                                  </p:stCondLst>
                                  <p:childTnLst>
                                    <p:set>
                                      <p:cBhvr>
                                        <p:cTn id="712" dur="1" fill="hold">
                                          <p:stCondLst>
                                            <p:cond delay="0"/>
                                          </p:stCondLst>
                                        </p:cTn>
                                        <p:tgtEl>
                                          <p:spTgt spid="443">
                                            <p:txEl>
                                              <p:pRg st="4" end="4"/>
                                            </p:txEl>
                                          </p:spTgt>
                                        </p:tgtEl>
                                        <p:attrNameLst>
                                          <p:attrName>style.visibility</p:attrName>
                                        </p:attrNameLst>
                                      </p:cBhvr>
                                      <p:to>
                                        <p:strVal val="visible"/>
                                      </p:to>
                                    </p:set>
                                    <p:anim calcmode="lin" valueType="num">
                                      <p:cBhvr additive="repl">
                                        <p:cTn id="713" dur="250" fill="hold"/>
                                        <p:tgtEl>
                                          <p:spTgt spid="443">
                                            <p:txEl>
                                              <p:pRg st="4" end="4"/>
                                            </p:txEl>
                                          </p:spTgt>
                                        </p:tgtEl>
                                        <p:attrNameLst>
                                          <p:attrName>ppt_x</p:attrName>
                                        </p:attrNameLst>
                                      </p:cBhvr>
                                      <p:tavLst>
                                        <p:tav tm="0">
                                          <p:val>
                                            <p:strVal val="#ppt_x"/>
                                          </p:val>
                                        </p:tav>
                                        <p:tav tm="100000">
                                          <p:val>
                                            <p:strVal val="#ppt_x"/>
                                          </p:val>
                                        </p:tav>
                                      </p:tavLst>
                                    </p:anim>
                                    <p:anim calcmode="lin" valueType="num">
                                      <p:cBhvr additive="repl">
                                        <p:cTn id="714" dur="250" fill="hold"/>
                                        <p:tgtEl>
                                          <p:spTgt spid="443">
                                            <p:txEl>
                                              <p:pRg st="4" end="4"/>
                                            </p:txEl>
                                          </p:spTgt>
                                        </p:tgtEl>
                                        <p:attrNameLst>
                                          <p:attrName>ppt_y</p:attrName>
                                        </p:attrNameLst>
                                      </p:cBhvr>
                                      <p:tavLst>
                                        <p:tav tm="0">
                                          <p:val>
                                            <p:strVal val="1+#ppt_h/2"/>
                                          </p:val>
                                        </p:tav>
                                        <p:tav tm="100000">
                                          <p:val>
                                            <p:strVal val="#ppt_y"/>
                                          </p:val>
                                        </p:tav>
                                      </p:tavLst>
                                    </p:anim>
                                  </p:childTnLst>
                                </p:cTn>
                              </p:par>
                              <p:par>
                                <p:cTn id="715" nodeType="withEffect" fill="hold" presetClass="entr" presetID="2" presetSubtype="4">
                                  <p:stCondLst>
                                    <p:cond delay="0"/>
                                  </p:stCondLst>
                                  <p:childTnLst>
                                    <p:set>
                                      <p:cBhvr>
                                        <p:cTn id="716" dur="1" fill="hold">
                                          <p:stCondLst>
                                            <p:cond delay="0"/>
                                          </p:stCondLst>
                                        </p:cTn>
                                        <p:tgtEl>
                                          <p:spTgt spid="443">
                                            <p:txEl>
                                              <p:pRg st="5" end="5"/>
                                            </p:txEl>
                                          </p:spTgt>
                                        </p:tgtEl>
                                        <p:attrNameLst>
                                          <p:attrName>style.visibility</p:attrName>
                                        </p:attrNameLst>
                                      </p:cBhvr>
                                      <p:to>
                                        <p:strVal val="visible"/>
                                      </p:to>
                                    </p:set>
                                    <p:anim calcmode="lin" valueType="num">
                                      <p:cBhvr additive="repl">
                                        <p:cTn id="717" dur="250" fill="hold"/>
                                        <p:tgtEl>
                                          <p:spTgt spid="443">
                                            <p:txEl>
                                              <p:pRg st="5" end="5"/>
                                            </p:txEl>
                                          </p:spTgt>
                                        </p:tgtEl>
                                        <p:attrNameLst>
                                          <p:attrName>ppt_x</p:attrName>
                                        </p:attrNameLst>
                                      </p:cBhvr>
                                      <p:tavLst>
                                        <p:tav tm="0">
                                          <p:val>
                                            <p:strVal val="#ppt_x"/>
                                          </p:val>
                                        </p:tav>
                                        <p:tav tm="100000">
                                          <p:val>
                                            <p:strVal val="#ppt_x"/>
                                          </p:val>
                                        </p:tav>
                                      </p:tavLst>
                                    </p:anim>
                                    <p:anim calcmode="lin" valueType="num">
                                      <p:cBhvr additive="repl">
                                        <p:cTn id="718" dur="250" fill="hold"/>
                                        <p:tgtEl>
                                          <p:spTgt spid="443">
                                            <p:txEl>
                                              <p:pRg st="5" end="5"/>
                                            </p:txEl>
                                          </p:spTgt>
                                        </p:tgtEl>
                                        <p:attrNameLst>
                                          <p:attrName>ppt_y</p:attrName>
                                        </p:attrNameLst>
                                      </p:cBhvr>
                                      <p:tavLst>
                                        <p:tav tm="0">
                                          <p:val>
                                            <p:strVal val="1+#ppt_h/2"/>
                                          </p:val>
                                        </p:tav>
                                        <p:tav tm="100000">
                                          <p:val>
                                            <p:strVal val="#ppt_y"/>
                                          </p:val>
                                        </p:tav>
                                      </p:tavLst>
                                    </p:anim>
                                  </p:childTnLst>
                                </p:cTn>
                              </p:par>
                              <p:par>
                                <p:cTn id="719" nodeType="withEffect" fill="hold" presetClass="entr" presetID="2" presetSubtype="4">
                                  <p:stCondLst>
                                    <p:cond delay="0"/>
                                  </p:stCondLst>
                                  <p:childTnLst>
                                    <p:set>
                                      <p:cBhvr>
                                        <p:cTn id="720" dur="1" fill="hold">
                                          <p:stCondLst>
                                            <p:cond delay="0"/>
                                          </p:stCondLst>
                                        </p:cTn>
                                        <p:tgtEl>
                                          <p:spTgt spid="443">
                                            <p:txEl>
                                              <p:pRg st="6" end="6"/>
                                            </p:txEl>
                                          </p:spTgt>
                                        </p:tgtEl>
                                        <p:attrNameLst>
                                          <p:attrName>style.visibility</p:attrName>
                                        </p:attrNameLst>
                                      </p:cBhvr>
                                      <p:to>
                                        <p:strVal val="visible"/>
                                      </p:to>
                                    </p:set>
                                    <p:anim calcmode="lin" valueType="num">
                                      <p:cBhvr additive="repl">
                                        <p:cTn id="721" dur="250" fill="hold"/>
                                        <p:tgtEl>
                                          <p:spTgt spid="443">
                                            <p:txEl>
                                              <p:pRg st="6" end="6"/>
                                            </p:txEl>
                                          </p:spTgt>
                                        </p:tgtEl>
                                        <p:attrNameLst>
                                          <p:attrName>ppt_x</p:attrName>
                                        </p:attrNameLst>
                                      </p:cBhvr>
                                      <p:tavLst>
                                        <p:tav tm="0">
                                          <p:val>
                                            <p:strVal val="#ppt_x"/>
                                          </p:val>
                                        </p:tav>
                                        <p:tav tm="100000">
                                          <p:val>
                                            <p:strVal val="#ppt_x"/>
                                          </p:val>
                                        </p:tav>
                                      </p:tavLst>
                                    </p:anim>
                                    <p:anim calcmode="lin" valueType="num">
                                      <p:cBhvr additive="repl">
                                        <p:cTn id="722" dur="250" fill="hold"/>
                                        <p:tgtEl>
                                          <p:spTgt spid="443">
                                            <p:txEl>
                                              <p:pRg st="6" end="6"/>
                                            </p:txEl>
                                          </p:spTgt>
                                        </p:tgtEl>
                                        <p:attrNameLst>
                                          <p:attrName>ppt_y</p:attrName>
                                        </p:attrNameLst>
                                      </p:cBhvr>
                                      <p:tavLst>
                                        <p:tav tm="0">
                                          <p:val>
                                            <p:strVal val="1+#ppt_h/2"/>
                                          </p:val>
                                        </p:tav>
                                        <p:tav tm="100000">
                                          <p:val>
                                            <p:strVal val="#ppt_y"/>
                                          </p:val>
                                        </p:tav>
                                      </p:tavLst>
                                    </p:anim>
                                  </p:childTnLst>
                                </p:cTn>
                              </p:par>
                              <p:par>
                                <p:cTn id="723" nodeType="withEffect" fill="hold" presetClass="entr" presetID="2" presetSubtype="4">
                                  <p:stCondLst>
                                    <p:cond delay="0"/>
                                  </p:stCondLst>
                                  <p:childTnLst>
                                    <p:set>
                                      <p:cBhvr>
                                        <p:cTn id="724" dur="1" fill="hold">
                                          <p:stCondLst>
                                            <p:cond delay="0"/>
                                          </p:stCondLst>
                                        </p:cTn>
                                        <p:tgtEl>
                                          <p:spTgt spid="443">
                                            <p:txEl>
                                              <p:pRg st="7" end="7"/>
                                            </p:txEl>
                                          </p:spTgt>
                                        </p:tgtEl>
                                        <p:attrNameLst>
                                          <p:attrName>style.visibility</p:attrName>
                                        </p:attrNameLst>
                                      </p:cBhvr>
                                      <p:to>
                                        <p:strVal val="visible"/>
                                      </p:to>
                                    </p:set>
                                    <p:anim calcmode="lin" valueType="num">
                                      <p:cBhvr additive="repl">
                                        <p:cTn id="725" dur="250" fill="hold"/>
                                        <p:tgtEl>
                                          <p:spTgt spid="443">
                                            <p:txEl>
                                              <p:pRg st="7" end="7"/>
                                            </p:txEl>
                                          </p:spTgt>
                                        </p:tgtEl>
                                        <p:attrNameLst>
                                          <p:attrName>ppt_x</p:attrName>
                                        </p:attrNameLst>
                                      </p:cBhvr>
                                      <p:tavLst>
                                        <p:tav tm="0">
                                          <p:val>
                                            <p:strVal val="#ppt_x"/>
                                          </p:val>
                                        </p:tav>
                                        <p:tav tm="100000">
                                          <p:val>
                                            <p:strVal val="#ppt_x"/>
                                          </p:val>
                                        </p:tav>
                                      </p:tavLst>
                                    </p:anim>
                                    <p:anim calcmode="lin" valueType="num">
                                      <p:cBhvr additive="repl">
                                        <p:cTn id="726" dur="250" fill="hold"/>
                                        <p:tgtEl>
                                          <p:spTgt spid="44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1518120" y="3339720"/>
            <a:ext cx="6043320" cy="650880"/>
          </a:xfrm>
          <a:prstGeom prst="rect">
            <a:avLst/>
          </a:prstGeom>
          <a:solidFill>
            <a:srgbClr val="d6dce5"/>
          </a:solidFill>
          <a:ln w="0">
            <a:noFill/>
          </a:ln>
        </p:spPr>
        <p:txBody>
          <a:bodyPr numCol="1" spcCol="0" anchor="b">
            <a:normAutofit/>
          </a:bodyPr>
          <a:p>
            <a:pPr indent="0" algn="ctr">
              <a:lnSpc>
                <a:spcPct val="90000"/>
              </a:lnSpc>
              <a:buNone/>
            </a:pPr>
            <a:r>
              <a:rPr b="1" lang="fr-FR" sz="3000" spc="-1" strike="noStrike">
                <a:solidFill>
                  <a:srgbClr val="000000"/>
                </a:solidFill>
                <a:latin typeface="Calibri Light"/>
                <a:ea typeface="ＭＳ Ｐゴシック"/>
              </a:rPr>
              <a:t>2 Etude financière</a:t>
            </a:r>
            <a:endParaRPr b="0" lang="fr-FR" sz="3000" spc="-1" strike="noStrike">
              <a:solidFill>
                <a:srgbClr val="000000"/>
              </a:solidFill>
              <a:latin typeface="Calibri"/>
            </a:endParaRPr>
          </a:p>
        </p:txBody>
      </p:sp>
    </p:spTree>
  </p:cSld>
  <p:transition>
    <p:wipe dir="l"/>
  </p:transition>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p:nvPr>
        </p:nvSpPr>
        <p:spPr>
          <a:xfrm>
            <a:off x="0" y="1257480"/>
            <a:ext cx="9143640" cy="3827520"/>
          </a:xfrm>
          <a:prstGeom prst="rect">
            <a:avLst/>
          </a:prstGeom>
          <a:noFill/>
          <a:ln w="0">
            <a:noFill/>
          </a:ln>
        </p:spPr>
        <p:txBody>
          <a:bodyPr numCol="1" spcCol="0" anchor="t">
            <a:noAutofit/>
          </a:bodyPr>
          <a:p>
            <a:pPr indent="0" algn="just">
              <a:lnSpc>
                <a:spcPct val="90000"/>
              </a:lnSpc>
              <a:spcBef>
                <a:spcPts val="751"/>
              </a:spcBef>
              <a:buNone/>
              <a:tabLst>
                <a:tab algn="l" pos="0"/>
              </a:tabLst>
            </a:pPr>
            <a:endParaRPr b="0" lang="fr-FR" sz="1800" spc="-1" strike="noStrike">
              <a:solidFill>
                <a:srgbClr val="000000"/>
              </a:solidFill>
              <a:latin typeface="Calibri"/>
            </a:endParaRPr>
          </a:p>
          <a:p>
            <a:pPr indent="0" algn="just">
              <a:lnSpc>
                <a:spcPct val="90000"/>
              </a:lnSpc>
              <a:spcBef>
                <a:spcPts val="751"/>
              </a:spcBef>
              <a:buNone/>
              <a:tabLst>
                <a:tab algn="l" pos="0"/>
              </a:tabLst>
            </a:pPr>
            <a:r>
              <a:rPr b="1" lang="fr-FR" sz="1800" spc="-1" strike="noStrike">
                <a:solidFill>
                  <a:srgbClr val="333333"/>
                </a:solidFill>
                <a:latin typeface="Arial"/>
              </a:rPr>
              <a:t>Objectif</a:t>
            </a:r>
            <a:r>
              <a:rPr b="0" lang="fr-FR" sz="1800" spc="-1" strike="noStrike">
                <a:solidFill>
                  <a:srgbClr val="333333"/>
                </a:solidFill>
                <a:latin typeface="Arial"/>
              </a:rPr>
              <a:t> : L’étude financière va permettre de voir la viabilité financière du projet. Il permet au promoteur du projet de répondre à certaines questions parmi lesquelles : </a:t>
            </a: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1800" spc="-1" strike="noStrike">
                <a:solidFill>
                  <a:srgbClr val="333333"/>
                </a:solidFill>
                <a:latin typeface="Arial"/>
              </a:rPr>
              <a:t>Quel est le montant des ressources nécessaires ?</a:t>
            </a: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1800" spc="-1" strike="noStrike">
                <a:solidFill>
                  <a:srgbClr val="333333"/>
                </a:solidFill>
                <a:latin typeface="Arial"/>
              </a:rPr>
              <a:t>Quel est le type de financement ?</a:t>
            </a: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1800" spc="-1" strike="noStrike">
                <a:solidFill>
                  <a:srgbClr val="333333"/>
                </a:solidFill>
                <a:latin typeface="Arial"/>
              </a:rPr>
              <a:t>Quelle est la rentabilité du projet?</a:t>
            </a:r>
            <a:endParaRPr b="0" lang="fr-FR" sz="1800" spc="-1" strike="noStrike">
              <a:solidFill>
                <a:srgbClr val="000000"/>
              </a:solidFill>
              <a:latin typeface="Calibri"/>
            </a:endParaRPr>
          </a:p>
          <a:p>
            <a:pPr indent="0" algn="just">
              <a:lnSpc>
                <a:spcPct val="90000"/>
              </a:lnSpc>
              <a:spcBef>
                <a:spcPts val="751"/>
              </a:spcBef>
              <a:buNone/>
              <a:tabLst>
                <a:tab algn="l" pos="0"/>
              </a:tabLst>
            </a:pPr>
            <a:endParaRPr b="0" lang="fr-FR" sz="1800" spc="-1" strike="noStrike">
              <a:solidFill>
                <a:srgbClr val="000000"/>
              </a:solidFill>
              <a:latin typeface="Calibri"/>
            </a:endParaRPr>
          </a:p>
          <a:p>
            <a:pPr indent="0" algn="just">
              <a:lnSpc>
                <a:spcPct val="90000"/>
              </a:lnSpc>
              <a:spcBef>
                <a:spcPts val="751"/>
              </a:spcBef>
              <a:buNone/>
              <a:tabLst>
                <a:tab algn="l" pos="0"/>
              </a:tabLst>
            </a:pPr>
            <a:r>
              <a:rPr b="0" lang="fr-FR" sz="1800" spc="-1" strike="noStrike">
                <a:solidFill>
                  <a:srgbClr val="333333"/>
                </a:solidFill>
                <a:latin typeface="Arial"/>
              </a:rPr>
              <a:t>L’étude financière est divisée en deux parties:</a:t>
            </a:r>
            <a:endParaRPr b="0" lang="fr-FR" sz="1800" spc="-1" strike="noStrike">
              <a:solidFill>
                <a:srgbClr val="000000"/>
              </a:solidFill>
              <a:latin typeface="Calibri"/>
            </a:endParaRPr>
          </a:p>
          <a:p>
            <a:pPr marL="343080" indent="-343080" algn="just">
              <a:lnSpc>
                <a:spcPct val="90000"/>
              </a:lnSpc>
              <a:spcBef>
                <a:spcPts val="751"/>
              </a:spcBef>
              <a:buClr>
                <a:srgbClr val="333333"/>
              </a:buClr>
              <a:buFont typeface="Calibri Light"/>
              <a:buAutoNum type="arabicPeriod"/>
              <a:tabLst>
                <a:tab algn="l" pos="0"/>
              </a:tabLst>
            </a:pPr>
            <a:r>
              <a:rPr b="0" lang="fr-FR" sz="1800" spc="-1" strike="noStrike">
                <a:solidFill>
                  <a:srgbClr val="333333"/>
                </a:solidFill>
                <a:latin typeface="Arial"/>
              </a:rPr>
              <a:t>Analyse financière  sommaire</a:t>
            </a:r>
            <a:endParaRPr b="0" lang="fr-FR" sz="1800" spc="-1" strike="noStrike">
              <a:solidFill>
                <a:srgbClr val="000000"/>
              </a:solidFill>
              <a:latin typeface="Calibri"/>
            </a:endParaRPr>
          </a:p>
          <a:p>
            <a:pPr marL="343080" indent="-343080" algn="just">
              <a:lnSpc>
                <a:spcPct val="90000"/>
              </a:lnSpc>
              <a:spcBef>
                <a:spcPts val="751"/>
              </a:spcBef>
              <a:buClr>
                <a:srgbClr val="333333"/>
              </a:buClr>
              <a:buFont typeface="Calibri Light"/>
              <a:buAutoNum type="arabicPeriod"/>
              <a:tabLst>
                <a:tab algn="l" pos="0"/>
              </a:tabLst>
            </a:pPr>
            <a:r>
              <a:rPr b="0" lang="fr-FR" sz="1800" spc="-1" strike="noStrike">
                <a:solidFill>
                  <a:srgbClr val="333333"/>
                </a:solidFill>
                <a:latin typeface="Arial"/>
              </a:rPr>
              <a:t>Analyse financière détaillée</a:t>
            </a:r>
            <a:endParaRPr b="0" lang="fr-FR" sz="1800" spc="-1" strike="noStrike">
              <a:solidFill>
                <a:srgbClr val="000000"/>
              </a:solidFill>
              <a:latin typeface="Calibri"/>
            </a:endParaRPr>
          </a:p>
          <a:p>
            <a:pPr indent="0" algn="just">
              <a:lnSpc>
                <a:spcPct val="90000"/>
              </a:lnSpc>
              <a:spcBef>
                <a:spcPts val="751"/>
              </a:spcBef>
              <a:buNone/>
              <a:tabLst>
                <a:tab algn="l" pos="0"/>
              </a:tabLst>
            </a:pPr>
            <a:endParaRPr b="0" lang="fr-FR" sz="1800" spc="-1" strike="noStrike">
              <a:solidFill>
                <a:srgbClr val="000000"/>
              </a:solidFill>
              <a:latin typeface="Calibri"/>
            </a:endParaRPr>
          </a:p>
        </p:txBody>
      </p:sp>
      <p:sp>
        <p:nvSpPr>
          <p:cNvPr id="447" name="ZoneTexte 2"/>
          <p:cNvSpPr/>
          <p:nvPr/>
        </p:nvSpPr>
        <p:spPr>
          <a:xfrm>
            <a:off x="0" y="86760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ETUDE FINANCIERE</a:t>
            </a:r>
            <a:endParaRPr b="0" lang="fr-FR" sz="2100" spc="-1" strike="noStrike">
              <a:solidFill>
                <a:srgbClr val="ffffff"/>
              </a:solidFill>
              <a:latin typeface="Arial"/>
            </a:endParaRPr>
          </a:p>
        </p:txBody>
      </p:sp>
    </p:spTree>
  </p:cSld>
  <p:transition>
    <p:wipe dir="l"/>
  </p:transition>
  <p:timing>
    <p:tnLst>
      <p:par>
        <p:cTn id="727" dur="indefinite" restart="never" nodeType="tmRoot">
          <p:childTnLst>
            <p:seq>
              <p:cTn id="728" dur="indefinite" nodeType="mainSeq">
                <p:childTnLst>
                  <p:par>
                    <p:cTn id="729" nodeType="clickEffect" fill="hold">
                      <p:stCondLst>
                        <p:cond delay="0"/>
                      </p:stCondLst>
                      <p:childTnLst>
                        <p:par>
                          <p:cTn id="730" nodeType="withEffect" fill="hold">
                            <p:stCondLst>
                              <p:cond delay="0"/>
                            </p:stCondLst>
                            <p:childTnLst>
                              <p:par>
                                <p:cTn id="731" nodeType="withEffect" fill="hold" presetClass="entr" presetID="2" presetSubtype="4">
                                  <p:stCondLst>
                                    <p:cond delay="0"/>
                                  </p:stCondLst>
                                  <p:childTnLst>
                                    <p:set>
                                      <p:cBhvr>
                                        <p:cTn id="732" dur="1" fill="hold">
                                          <p:stCondLst>
                                            <p:cond delay="0"/>
                                          </p:stCondLst>
                                        </p:cTn>
                                        <p:tgtEl>
                                          <p:spTgt spid="446">
                                            <p:txEl>
                                              <p:pRg st="1" end="1"/>
                                            </p:txEl>
                                          </p:spTgt>
                                        </p:tgtEl>
                                        <p:attrNameLst>
                                          <p:attrName>style.visibility</p:attrName>
                                        </p:attrNameLst>
                                      </p:cBhvr>
                                      <p:to>
                                        <p:strVal val="visible"/>
                                      </p:to>
                                    </p:set>
                                    <p:anim calcmode="lin" valueType="num">
                                      <p:cBhvr additive="repl">
                                        <p:cTn id="733" dur="250" fill="hold"/>
                                        <p:tgtEl>
                                          <p:spTgt spid="446">
                                            <p:txEl>
                                              <p:pRg st="1" end="1"/>
                                            </p:txEl>
                                          </p:spTgt>
                                        </p:tgtEl>
                                        <p:attrNameLst>
                                          <p:attrName>ppt_x</p:attrName>
                                        </p:attrNameLst>
                                      </p:cBhvr>
                                      <p:tavLst>
                                        <p:tav tm="0">
                                          <p:val>
                                            <p:strVal val="#ppt_x"/>
                                          </p:val>
                                        </p:tav>
                                        <p:tav tm="100000">
                                          <p:val>
                                            <p:strVal val="#ppt_x"/>
                                          </p:val>
                                        </p:tav>
                                      </p:tavLst>
                                    </p:anim>
                                    <p:anim calcmode="lin" valueType="num">
                                      <p:cBhvr additive="repl">
                                        <p:cTn id="734" dur="250" fill="hold"/>
                                        <p:tgtEl>
                                          <p:spTgt spid="446">
                                            <p:txEl>
                                              <p:pRg st="1" end="1"/>
                                            </p:txEl>
                                          </p:spTgt>
                                        </p:tgtEl>
                                        <p:attrNameLst>
                                          <p:attrName>ppt_y</p:attrName>
                                        </p:attrNameLst>
                                      </p:cBhvr>
                                      <p:tavLst>
                                        <p:tav tm="0">
                                          <p:val>
                                            <p:strVal val="1+#ppt_h/2"/>
                                          </p:val>
                                        </p:tav>
                                        <p:tav tm="100000">
                                          <p:val>
                                            <p:strVal val="#ppt_y"/>
                                          </p:val>
                                        </p:tav>
                                      </p:tavLst>
                                    </p:anim>
                                  </p:childTnLst>
                                </p:cTn>
                              </p:par>
                              <p:par>
                                <p:cTn id="735" nodeType="withEffect" fill="hold" presetClass="entr" presetID="2" presetSubtype="4">
                                  <p:stCondLst>
                                    <p:cond delay="0"/>
                                  </p:stCondLst>
                                  <p:childTnLst>
                                    <p:set>
                                      <p:cBhvr>
                                        <p:cTn id="736" dur="1" fill="hold">
                                          <p:stCondLst>
                                            <p:cond delay="0"/>
                                          </p:stCondLst>
                                        </p:cTn>
                                        <p:tgtEl>
                                          <p:spTgt spid="446">
                                            <p:txEl>
                                              <p:pRg st="2" end="2"/>
                                            </p:txEl>
                                          </p:spTgt>
                                        </p:tgtEl>
                                        <p:attrNameLst>
                                          <p:attrName>style.visibility</p:attrName>
                                        </p:attrNameLst>
                                      </p:cBhvr>
                                      <p:to>
                                        <p:strVal val="visible"/>
                                      </p:to>
                                    </p:set>
                                    <p:anim calcmode="lin" valueType="num">
                                      <p:cBhvr additive="repl">
                                        <p:cTn id="737" dur="250" fill="hold"/>
                                        <p:tgtEl>
                                          <p:spTgt spid="446">
                                            <p:txEl>
                                              <p:pRg st="2" end="2"/>
                                            </p:txEl>
                                          </p:spTgt>
                                        </p:tgtEl>
                                        <p:attrNameLst>
                                          <p:attrName>ppt_x</p:attrName>
                                        </p:attrNameLst>
                                      </p:cBhvr>
                                      <p:tavLst>
                                        <p:tav tm="0">
                                          <p:val>
                                            <p:strVal val="#ppt_x"/>
                                          </p:val>
                                        </p:tav>
                                        <p:tav tm="100000">
                                          <p:val>
                                            <p:strVal val="#ppt_x"/>
                                          </p:val>
                                        </p:tav>
                                      </p:tavLst>
                                    </p:anim>
                                    <p:anim calcmode="lin" valueType="num">
                                      <p:cBhvr additive="repl">
                                        <p:cTn id="738" dur="250" fill="hold"/>
                                        <p:tgtEl>
                                          <p:spTgt spid="446">
                                            <p:txEl>
                                              <p:pRg st="2" end="2"/>
                                            </p:txEl>
                                          </p:spTgt>
                                        </p:tgtEl>
                                        <p:attrNameLst>
                                          <p:attrName>ppt_y</p:attrName>
                                        </p:attrNameLst>
                                      </p:cBhvr>
                                      <p:tavLst>
                                        <p:tav tm="0">
                                          <p:val>
                                            <p:strVal val="1+#ppt_h/2"/>
                                          </p:val>
                                        </p:tav>
                                        <p:tav tm="100000">
                                          <p:val>
                                            <p:strVal val="#ppt_y"/>
                                          </p:val>
                                        </p:tav>
                                      </p:tavLst>
                                    </p:anim>
                                  </p:childTnLst>
                                </p:cTn>
                              </p:par>
                              <p:par>
                                <p:cTn id="739" nodeType="withEffect" fill="hold" presetClass="entr" presetID="2" presetSubtype="4">
                                  <p:stCondLst>
                                    <p:cond delay="0"/>
                                  </p:stCondLst>
                                  <p:childTnLst>
                                    <p:set>
                                      <p:cBhvr>
                                        <p:cTn id="740" dur="1" fill="hold">
                                          <p:stCondLst>
                                            <p:cond delay="0"/>
                                          </p:stCondLst>
                                        </p:cTn>
                                        <p:tgtEl>
                                          <p:spTgt spid="446">
                                            <p:txEl>
                                              <p:pRg st="3" end="3"/>
                                            </p:txEl>
                                          </p:spTgt>
                                        </p:tgtEl>
                                        <p:attrNameLst>
                                          <p:attrName>style.visibility</p:attrName>
                                        </p:attrNameLst>
                                      </p:cBhvr>
                                      <p:to>
                                        <p:strVal val="visible"/>
                                      </p:to>
                                    </p:set>
                                    <p:anim calcmode="lin" valueType="num">
                                      <p:cBhvr additive="repl">
                                        <p:cTn id="741" dur="250" fill="hold"/>
                                        <p:tgtEl>
                                          <p:spTgt spid="446">
                                            <p:txEl>
                                              <p:pRg st="3" end="3"/>
                                            </p:txEl>
                                          </p:spTgt>
                                        </p:tgtEl>
                                        <p:attrNameLst>
                                          <p:attrName>ppt_x</p:attrName>
                                        </p:attrNameLst>
                                      </p:cBhvr>
                                      <p:tavLst>
                                        <p:tav tm="0">
                                          <p:val>
                                            <p:strVal val="#ppt_x"/>
                                          </p:val>
                                        </p:tav>
                                        <p:tav tm="100000">
                                          <p:val>
                                            <p:strVal val="#ppt_x"/>
                                          </p:val>
                                        </p:tav>
                                      </p:tavLst>
                                    </p:anim>
                                    <p:anim calcmode="lin" valueType="num">
                                      <p:cBhvr additive="repl">
                                        <p:cTn id="742" dur="250" fill="hold"/>
                                        <p:tgtEl>
                                          <p:spTgt spid="446">
                                            <p:txEl>
                                              <p:pRg st="3" end="3"/>
                                            </p:txEl>
                                          </p:spTgt>
                                        </p:tgtEl>
                                        <p:attrNameLst>
                                          <p:attrName>ppt_y</p:attrName>
                                        </p:attrNameLst>
                                      </p:cBhvr>
                                      <p:tavLst>
                                        <p:tav tm="0">
                                          <p:val>
                                            <p:strVal val="1+#ppt_h/2"/>
                                          </p:val>
                                        </p:tav>
                                        <p:tav tm="100000">
                                          <p:val>
                                            <p:strVal val="#ppt_y"/>
                                          </p:val>
                                        </p:tav>
                                      </p:tavLst>
                                    </p:anim>
                                  </p:childTnLst>
                                </p:cTn>
                              </p:par>
                              <p:par>
                                <p:cTn id="743" nodeType="withEffect" fill="hold" presetClass="entr" presetID="2" presetSubtype="4">
                                  <p:stCondLst>
                                    <p:cond delay="0"/>
                                  </p:stCondLst>
                                  <p:childTnLst>
                                    <p:set>
                                      <p:cBhvr>
                                        <p:cTn id="744" dur="1" fill="hold">
                                          <p:stCondLst>
                                            <p:cond delay="0"/>
                                          </p:stCondLst>
                                        </p:cTn>
                                        <p:tgtEl>
                                          <p:spTgt spid="446">
                                            <p:txEl>
                                              <p:pRg st="4" end="4"/>
                                            </p:txEl>
                                          </p:spTgt>
                                        </p:tgtEl>
                                        <p:attrNameLst>
                                          <p:attrName>style.visibility</p:attrName>
                                        </p:attrNameLst>
                                      </p:cBhvr>
                                      <p:to>
                                        <p:strVal val="visible"/>
                                      </p:to>
                                    </p:set>
                                    <p:anim calcmode="lin" valueType="num">
                                      <p:cBhvr additive="repl">
                                        <p:cTn id="745" dur="250" fill="hold"/>
                                        <p:tgtEl>
                                          <p:spTgt spid="446">
                                            <p:txEl>
                                              <p:pRg st="4" end="4"/>
                                            </p:txEl>
                                          </p:spTgt>
                                        </p:tgtEl>
                                        <p:attrNameLst>
                                          <p:attrName>ppt_x</p:attrName>
                                        </p:attrNameLst>
                                      </p:cBhvr>
                                      <p:tavLst>
                                        <p:tav tm="0">
                                          <p:val>
                                            <p:strVal val="#ppt_x"/>
                                          </p:val>
                                        </p:tav>
                                        <p:tav tm="100000">
                                          <p:val>
                                            <p:strVal val="#ppt_x"/>
                                          </p:val>
                                        </p:tav>
                                      </p:tavLst>
                                    </p:anim>
                                    <p:anim calcmode="lin" valueType="num">
                                      <p:cBhvr additive="repl">
                                        <p:cTn id="746" dur="250" fill="hold"/>
                                        <p:tgtEl>
                                          <p:spTgt spid="446">
                                            <p:txEl>
                                              <p:pRg st="4" end="4"/>
                                            </p:txEl>
                                          </p:spTgt>
                                        </p:tgtEl>
                                        <p:attrNameLst>
                                          <p:attrName>ppt_y</p:attrName>
                                        </p:attrNameLst>
                                      </p:cBhvr>
                                      <p:tavLst>
                                        <p:tav tm="0">
                                          <p:val>
                                            <p:strVal val="1+#ppt_h/2"/>
                                          </p:val>
                                        </p:tav>
                                        <p:tav tm="100000">
                                          <p:val>
                                            <p:strVal val="#ppt_y"/>
                                          </p:val>
                                        </p:tav>
                                      </p:tavLst>
                                    </p:anim>
                                  </p:childTnLst>
                                </p:cTn>
                              </p:par>
                              <p:par>
                                <p:cTn id="747" nodeType="withEffect" fill="hold" presetClass="entr" presetID="2" presetSubtype="4">
                                  <p:stCondLst>
                                    <p:cond delay="0"/>
                                  </p:stCondLst>
                                  <p:childTnLst>
                                    <p:set>
                                      <p:cBhvr>
                                        <p:cTn id="748" dur="1" fill="hold">
                                          <p:stCondLst>
                                            <p:cond delay="0"/>
                                          </p:stCondLst>
                                        </p:cTn>
                                        <p:tgtEl>
                                          <p:spTgt spid="446">
                                            <p:txEl>
                                              <p:pRg st="6" end="6"/>
                                            </p:txEl>
                                          </p:spTgt>
                                        </p:tgtEl>
                                        <p:attrNameLst>
                                          <p:attrName>style.visibility</p:attrName>
                                        </p:attrNameLst>
                                      </p:cBhvr>
                                      <p:to>
                                        <p:strVal val="visible"/>
                                      </p:to>
                                    </p:set>
                                    <p:anim calcmode="lin" valueType="num">
                                      <p:cBhvr additive="repl">
                                        <p:cTn id="749" dur="250" fill="hold"/>
                                        <p:tgtEl>
                                          <p:spTgt spid="446">
                                            <p:txEl>
                                              <p:pRg st="6" end="6"/>
                                            </p:txEl>
                                          </p:spTgt>
                                        </p:tgtEl>
                                        <p:attrNameLst>
                                          <p:attrName>ppt_x</p:attrName>
                                        </p:attrNameLst>
                                      </p:cBhvr>
                                      <p:tavLst>
                                        <p:tav tm="0">
                                          <p:val>
                                            <p:strVal val="#ppt_x"/>
                                          </p:val>
                                        </p:tav>
                                        <p:tav tm="100000">
                                          <p:val>
                                            <p:strVal val="#ppt_x"/>
                                          </p:val>
                                        </p:tav>
                                      </p:tavLst>
                                    </p:anim>
                                    <p:anim calcmode="lin" valueType="num">
                                      <p:cBhvr additive="repl">
                                        <p:cTn id="750" dur="250" fill="hold"/>
                                        <p:tgtEl>
                                          <p:spTgt spid="446">
                                            <p:txEl>
                                              <p:pRg st="6" end="6"/>
                                            </p:txEl>
                                          </p:spTgt>
                                        </p:tgtEl>
                                        <p:attrNameLst>
                                          <p:attrName>ppt_y</p:attrName>
                                        </p:attrNameLst>
                                      </p:cBhvr>
                                      <p:tavLst>
                                        <p:tav tm="0">
                                          <p:val>
                                            <p:strVal val="1+#ppt_h/2"/>
                                          </p:val>
                                        </p:tav>
                                        <p:tav tm="100000">
                                          <p:val>
                                            <p:strVal val="#ppt_y"/>
                                          </p:val>
                                        </p:tav>
                                      </p:tavLst>
                                    </p:anim>
                                  </p:childTnLst>
                                </p:cTn>
                              </p:par>
                              <p:par>
                                <p:cTn id="751" nodeType="withEffect" fill="hold" presetClass="entr" presetID="2" presetSubtype="4">
                                  <p:stCondLst>
                                    <p:cond delay="0"/>
                                  </p:stCondLst>
                                  <p:childTnLst>
                                    <p:set>
                                      <p:cBhvr>
                                        <p:cTn id="752" dur="1" fill="hold">
                                          <p:stCondLst>
                                            <p:cond delay="0"/>
                                          </p:stCondLst>
                                        </p:cTn>
                                        <p:tgtEl>
                                          <p:spTgt spid="446">
                                            <p:txEl>
                                              <p:pRg st="7" end="7"/>
                                            </p:txEl>
                                          </p:spTgt>
                                        </p:tgtEl>
                                        <p:attrNameLst>
                                          <p:attrName>style.visibility</p:attrName>
                                        </p:attrNameLst>
                                      </p:cBhvr>
                                      <p:to>
                                        <p:strVal val="visible"/>
                                      </p:to>
                                    </p:set>
                                    <p:anim calcmode="lin" valueType="num">
                                      <p:cBhvr additive="repl">
                                        <p:cTn id="753" dur="250" fill="hold"/>
                                        <p:tgtEl>
                                          <p:spTgt spid="446">
                                            <p:txEl>
                                              <p:pRg st="7" end="7"/>
                                            </p:txEl>
                                          </p:spTgt>
                                        </p:tgtEl>
                                        <p:attrNameLst>
                                          <p:attrName>ppt_x</p:attrName>
                                        </p:attrNameLst>
                                      </p:cBhvr>
                                      <p:tavLst>
                                        <p:tav tm="0">
                                          <p:val>
                                            <p:strVal val="#ppt_x"/>
                                          </p:val>
                                        </p:tav>
                                        <p:tav tm="100000">
                                          <p:val>
                                            <p:strVal val="#ppt_x"/>
                                          </p:val>
                                        </p:tav>
                                      </p:tavLst>
                                    </p:anim>
                                    <p:anim calcmode="lin" valueType="num">
                                      <p:cBhvr additive="repl">
                                        <p:cTn id="754" dur="250" fill="hold"/>
                                        <p:tgtEl>
                                          <p:spTgt spid="446">
                                            <p:txEl>
                                              <p:pRg st="7" end="7"/>
                                            </p:txEl>
                                          </p:spTgt>
                                        </p:tgtEl>
                                        <p:attrNameLst>
                                          <p:attrName>ppt_y</p:attrName>
                                        </p:attrNameLst>
                                      </p:cBhvr>
                                      <p:tavLst>
                                        <p:tav tm="0">
                                          <p:val>
                                            <p:strVal val="1+#ppt_h/2"/>
                                          </p:val>
                                        </p:tav>
                                        <p:tav tm="100000">
                                          <p:val>
                                            <p:strVal val="#ppt_y"/>
                                          </p:val>
                                        </p:tav>
                                      </p:tavLst>
                                    </p:anim>
                                  </p:childTnLst>
                                </p:cTn>
                              </p:par>
                              <p:par>
                                <p:cTn id="755" nodeType="withEffect" fill="hold" presetClass="entr" presetID="2" presetSubtype="4">
                                  <p:stCondLst>
                                    <p:cond delay="0"/>
                                  </p:stCondLst>
                                  <p:childTnLst>
                                    <p:set>
                                      <p:cBhvr>
                                        <p:cTn id="756" dur="1" fill="hold">
                                          <p:stCondLst>
                                            <p:cond delay="0"/>
                                          </p:stCondLst>
                                        </p:cTn>
                                        <p:tgtEl>
                                          <p:spTgt spid="446">
                                            <p:txEl>
                                              <p:pRg st="8" end="8"/>
                                            </p:txEl>
                                          </p:spTgt>
                                        </p:tgtEl>
                                        <p:attrNameLst>
                                          <p:attrName>style.visibility</p:attrName>
                                        </p:attrNameLst>
                                      </p:cBhvr>
                                      <p:to>
                                        <p:strVal val="visible"/>
                                      </p:to>
                                    </p:set>
                                    <p:anim calcmode="lin" valueType="num">
                                      <p:cBhvr additive="repl">
                                        <p:cTn id="757" dur="250" fill="hold"/>
                                        <p:tgtEl>
                                          <p:spTgt spid="446">
                                            <p:txEl>
                                              <p:pRg st="8" end="8"/>
                                            </p:txEl>
                                          </p:spTgt>
                                        </p:tgtEl>
                                        <p:attrNameLst>
                                          <p:attrName>ppt_x</p:attrName>
                                        </p:attrNameLst>
                                      </p:cBhvr>
                                      <p:tavLst>
                                        <p:tav tm="0">
                                          <p:val>
                                            <p:strVal val="#ppt_x"/>
                                          </p:val>
                                        </p:tav>
                                        <p:tav tm="100000">
                                          <p:val>
                                            <p:strVal val="#ppt_x"/>
                                          </p:val>
                                        </p:tav>
                                      </p:tavLst>
                                    </p:anim>
                                    <p:anim calcmode="lin" valueType="num">
                                      <p:cBhvr additive="repl">
                                        <p:cTn id="758" dur="250" fill="hold"/>
                                        <p:tgtEl>
                                          <p:spTgt spid="44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p:nvPr>
        </p:nvSpPr>
        <p:spPr>
          <a:xfrm>
            <a:off x="0" y="415440"/>
            <a:ext cx="9143640" cy="6325560"/>
          </a:xfrm>
          <a:prstGeom prst="rect">
            <a:avLst/>
          </a:prstGeom>
          <a:noFill/>
          <a:ln w="0">
            <a:noFill/>
          </a:ln>
        </p:spPr>
        <p:txBody>
          <a:bodyPr numCol="1" spcCol="0" anchor="t">
            <a:noAutofit/>
          </a:bodyPr>
          <a:p>
            <a:pPr indent="0" algn="just">
              <a:lnSpc>
                <a:spcPct val="90000"/>
              </a:lnSpc>
              <a:spcBef>
                <a:spcPts val="751"/>
              </a:spcBef>
              <a:buNone/>
              <a:tabLst>
                <a:tab algn="l" pos="0"/>
              </a:tabLst>
            </a:pPr>
            <a:r>
              <a:rPr b="0" lang="fr-FR" sz="2000" spc="-1" strike="noStrike">
                <a:solidFill>
                  <a:srgbClr val="333333"/>
                </a:solidFill>
                <a:latin typeface="Arial"/>
              </a:rPr>
              <a:t>Le compte de résultat prévisionnel dresse pour chaque exercice comptable  d’un coté les </a:t>
            </a:r>
            <a:r>
              <a:rPr b="1" lang="fr-FR" sz="2000" spc="-1" strike="noStrike">
                <a:solidFill>
                  <a:srgbClr val="333333"/>
                </a:solidFill>
                <a:latin typeface="Arial"/>
              </a:rPr>
              <a:t>PRODUITS</a:t>
            </a:r>
            <a:r>
              <a:rPr b="0" lang="fr-FR" sz="2000" spc="-1" strike="noStrike">
                <a:solidFill>
                  <a:srgbClr val="333333"/>
                </a:solidFill>
                <a:latin typeface="Arial"/>
              </a:rPr>
              <a:t> et de l’autre coté les </a:t>
            </a:r>
            <a:r>
              <a:rPr b="1" lang="fr-FR" sz="2000" spc="-1" strike="noStrike">
                <a:solidFill>
                  <a:srgbClr val="333333"/>
                </a:solidFill>
                <a:latin typeface="Arial"/>
              </a:rPr>
              <a:t>CHARGES</a:t>
            </a:r>
            <a:r>
              <a:rPr b="0" lang="fr-FR" sz="2000" spc="-1" strike="noStrike">
                <a:solidFill>
                  <a:srgbClr val="333333"/>
                </a:solidFill>
                <a:latin typeface="Arial"/>
              </a:rPr>
              <a:t>.</a:t>
            </a: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Le </a:t>
            </a:r>
            <a:r>
              <a:rPr b="1" lang="fr-FR" sz="2000" spc="-1" strike="noStrike">
                <a:solidFill>
                  <a:srgbClr val="333333"/>
                </a:solidFill>
                <a:latin typeface="Arial"/>
              </a:rPr>
              <a:t>PRODUITS</a:t>
            </a:r>
            <a:r>
              <a:rPr b="0" lang="fr-FR" sz="2000" spc="-1" strike="noStrike">
                <a:solidFill>
                  <a:srgbClr val="333333"/>
                </a:solidFill>
                <a:latin typeface="Arial"/>
              </a:rPr>
              <a:t> représentent les recettes issues de l’exploitation de l’activité (vente de marchandises, vente de produits de produits finis, prestations de services facturés, primes d’assurances perçue, produits financiers)</a:t>
            </a: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Les </a:t>
            </a:r>
            <a:r>
              <a:rPr b="1" lang="fr-FR" sz="2000" spc="-1" strike="noStrike">
                <a:solidFill>
                  <a:srgbClr val="333333"/>
                </a:solidFill>
                <a:latin typeface="Arial"/>
              </a:rPr>
              <a:t>CHARGES</a:t>
            </a:r>
            <a:r>
              <a:rPr b="0" lang="fr-FR" sz="2000" spc="-1" strike="noStrike">
                <a:solidFill>
                  <a:srgbClr val="333333"/>
                </a:solidFill>
                <a:latin typeface="Arial"/>
              </a:rPr>
              <a:t> regroupent les dépenses effectuées et la valeurs des biens et services consommées (achat de marchandises, achats de matières premières, services extérieurs, charges de personnel, charges financières, amortissements, etc.</a:t>
            </a: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a:p>
            <a:pPr indent="0" algn="just">
              <a:lnSpc>
                <a:spcPct val="90000"/>
              </a:lnSpc>
              <a:spcBef>
                <a:spcPts val="751"/>
              </a:spcBef>
              <a:buNone/>
              <a:tabLst>
                <a:tab algn="l" pos="0"/>
              </a:tabLst>
            </a:pPr>
            <a:r>
              <a:rPr b="0" lang="fr-FR" sz="2000" spc="-1" strike="noStrike">
                <a:solidFill>
                  <a:srgbClr val="333333"/>
                </a:solidFill>
                <a:latin typeface="Arial"/>
              </a:rPr>
              <a:t>Le compte de résultat prévisionnel est un instrument de pilotage d’activité, il permet de mesurer la rentabilité de la future activité et donne un aperçu sur la viabilité du projet dans son ensemble. </a:t>
            </a: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a:p>
            <a:pPr indent="0" algn="just">
              <a:lnSpc>
                <a:spcPct val="90000"/>
              </a:lnSpc>
              <a:spcBef>
                <a:spcPts val="751"/>
              </a:spcBef>
              <a:buNone/>
              <a:tabLst>
                <a:tab algn="l" pos="0"/>
              </a:tabLst>
            </a:pPr>
            <a:r>
              <a:rPr b="0" lang="fr-FR" sz="2000" spc="-1" strike="noStrike">
                <a:solidFill>
                  <a:srgbClr val="333333"/>
                </a:solidFill>
                <a:latin typeface="Arial"/>
              </a:rPr>
              <a:t>Pour établir un compte de résultat prévisionnel conforme aux prévisions du marché, l’entrepreneur doit collecter des données fiables et objectives auprès des différentes sources disponibles.</a:t>
            </a:r>
            <a:endParaRPr b="0" lang="fr-FR" sz="2000" spc="-1" strike="noStrike">
              <a:solidFill>
                <a:srgbClr val="000000"/>
              </a:solidFill>
              <a:latin typeface="Calibri"/>
            </a:endParaRPr>
          </a:p>
        </p:txBody>
      </p:sp>
      <p:sp>
        <p:nvSpPr>
          <p:cNvPr id="449" name="ZoneTexte 2"/>
          <p:cNvSpPr/>
          <p:nvPr/>
        </p:nvSpPr>
        <p:spPr>
          <a:xfrm>
            <a:off x="0" y="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COMPTE DE RESULTAT PREVISIONNEL</a:t>
            </a:r>
            <a:endParaRPr b="0" lang="fr-FR" sz="2100" spc="-1" strike="noStrike">
              <a:solidFill>
                <a:srgbClr val="ffffff"/>
              </a:solidFill>
              <a:latin typeface="Arial"/>
            </a:endParaRPr>
          </a:p>
        </p:txBody>
      </p:sp>
    </p:spTree>
  </p:cSld>
  <p:transition>
    <p:wipe dir="l"/>
  </p:transition>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50" name="Tableau 3"/>
          <p:cNvGraphicFramePr/>
          <p:nvPr/>
        </p:nvGraphicFramePr>
        <p:xfrm>
          <a:off x="0" y="620640"/>
          <a:ext cx="9143640" cy="6237000"/>
        </p:xfrm>
        <a:graphic>
          <a:graphicData uri="http://schemas.openxmlformats.org/drawingml/2006/table">
            <a:tbl>
              <a:tblPr/>
              <a:tblGrid>
                <a:gridCol w="3886200"/>
                <a:gridCol w="1165680"/>
                <a:gridCol w="1165680"/>
                <a:gridCol w="1360080"/>
                <a:gridCol w="1565280"/>
              </a:tblGrid>
              <a:tr h="332640">
                <a:tc>
                  <a:txBody>
                    <a:bodyPr lIns="68400" rIns="68400" tIns="34200" bIns="34200" anchor="t">
                      <a:noAutofit/>
                    </a:bodyPr>
                    <a:p>
                      <a:pPr>
                        <a:lnSpc>
                          <a:spcPct val="100000"/>
                        </a:lnSpc>
                      </a:pPr>
                      <a:r>
                        <a:rPr b="1" lang="fr-FR" sz="1600" spc="-1" strike="noStrike">
                          <a:solidFill>
                            <a:srgbClr val="000000"/>
                          </a:solidFill>
                          <a:latin typeface="Calibri"/>
                        </a:rPr>
                        <a:t>CHARGES</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lumMod val="40000"/>
                        <a:lumOff val="60000"/>
                      </a:schemeClr>
                    </a:solidFill>
                  </a:tcPr>
                </a:tc>
                <a:tc>
                  <a:txBody>
                    <a:bodyPr lIns="68400" rIns="68400" tIns="34200" bIns="34200" anchor="t">
                      <a:noAutofit/>
                    </a:bodyPr>
                    <a:p>
                      <a:pPr>
                        <a:lnSpc>
                          <a:spcPct val="100000"/>
                        </a:lnSpc>
                      </a:pPr>
                      <a:r>
                        <a:rPr b="1" lang="fr-FR" sz="1600" spc="-1" strike="noStrike">
                          <a:solidFill>
                            <a:srgbClr val="000000"/>
                          </a:solidFill>
                          <a:latin typeface="Calibri"/>
                        </a:rPr>
                        <a:t>Année 1</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1" lang="fr-FR" sz="1600" spc="-1" strike="noStrike">
                          <a:solidFill>
                            <a:srgbClr val="000000"/>
                          </a:solidFill>
                          <a:latin typeface="Calibri"/>
                        </a:rPr>
                        <a:t>Année 2</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1" lang="fr-FR" sz="1600" spc="-1" strike="noStrike">
                          <a:solidFill>
                            <a:srgbClr val="000000"/>
                          </a:solidFill>
                          <a:latin typeface="Calibri"/>
                        </a:rPr>
                        <a:t>Année 3</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pPr>
                        <a:lnSpc>
                          <a:spcPct val="100000"/>
                        </a:lnSpc>
                      </a:pPr>
                      <a:r>
                        <a:rPr b="1" lang="fr-FR" sz="1600" spc="-1" strike="noStrike">
                          <a:solidFill>
                            <a:srgbClr val="000000"/>
                          </a:solidFill>
                          <a:latin typeface="Calibri"/>
                        </a:rPr>
                        <a:t>Année n</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2640">
                <a:tc>
                  <a:txBody>
                    <a:bodyPr lIns="68400" rIns="68400" tIns="34200" bIns="34200" anchor="t">
                      <a:noAutofit/>
                    </a:bodyPr>
                    <a:p>
                      <a:pPr marL="343080">
                        <a:lnSpc>
                          <a:spcPct val="100000"/>
                        </a:lnSpc>
                      </a:pPr>
                      <a:r>
                        <a:rPr b="0" lang="fr-FR" sz="1600" spc="-1" strike="noStrike">
                          <a:solidFill>
                            <a:srgbClr val="000000"/>
                          </a:solidFill>
                          <a:latin typeface="Calibri"/>
                        </a:rPr>
                        <a:t>Achats de matières premières</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lumMod val="40000"/>
                        <a:lumOff val="60000"/>
                      </a:schemeClr>
                    </a:solid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2640">
                <a:tc>
                  <a:txBody>
                    <a:bodyPr lIns="68400" rIns="68400" tIns="34200" bIns="34200" anchor="t">
                      <a:noAutofit/>
                    </a:bodyPr>
                    <a:p>
                      <a:pPr marL="343080">
                        <a:lnSpc>
                          <a:spcPct val="100000"/>
                        </a:lnSpc>
                      </a:pPr>
                      <a:r>
                        <a:rPr b="0" lang="fr-FR" sz="1600" spc="-1" strike="noStrike">
                          <a:solidFill>
                            <a:srgbClr val="000000"/>
                          </a:solidFill>
                          <a:latin typeface="Calibri"/>
                        </a:rPr>
                        <a:t>Salaires</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lumMod val="40000"/>
                        <a:lumOff val="60000"/>
                      </a:schemeClr>
                    </a:solid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2640">
                <a:tc>
                  <a:txBody>
                    <a:bodyPr lIns="68400" rIns="68400" tIns="34200" bIns="34200" anchor="t">
                      <a:noAutofit/>
                    </a:bodyPr>
                    <a:p>
                      <a:pPr marL="343080">
                        <a:lnSpc>
                          <a:spcPct val="100000"/>
                        </a:lnSpc>
                      </a:pPr>
                      <a:r>
                        <a:rPr b="0" lang="fr-FR" sz="1600" spc="-1" strike="noStrike">
                          <a:solidFill>
                            <a:srgbClr val="000000"/>
                          </a:solidFill>
                          <a:latin typeface="Calibri"/>
                        </a:rPr>
                        <a:t>Charges financières</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lumMod val="40000"/>
                        <a:lumOff val="60000"/>
                      </a:schemeClr>
                    </a:solid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2640">
                <a:tc>
                  <a:txBody>
                    <a:bodyPr lIns="68400" rIns="68400" tIns="34200" bIns="34200" anchor="t">
                      <a:noAutofit/>
                    </a:bodyPr>
                    <a:p>
                      <a:pPr marL="343080">
                        <a:lnSpc>
                          <a:spcPct val="100000"/>
                        </a:lnSpc>
                      </a:pPr>
                      <a:r>
                        <a:rPr b="0" lang="fr-FR" sz="1600" spc="-1" strike="noStrike">
                          <a:solidFill>
                            <a:srgbClr val="000000"/>
                          </a:solidFill>
                          <a:latin typeface="Calibri"/>
                        </a:rPr>
                        <a:t>Impôts sur le revenu</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lumMod val="40000"/>
                        <a:lumOff val="60000"/>
                      </a:schemeClr>
                    </a:solid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2640">
                <a:tc>
                  <a:txBody>
                    <a:bodyPr lIns="68400" rIns="68400" tIns="34200" bIns="34200" anchor="t">
                      <a:noAutofit/>
                    </a:bodyPr>
                    <a:p>
                      <a:pPr marL="343080">
                        <a:lnSpc>
                          <a:spcPct val="100000"/>
                        </a:lnSpc>
                      </a:pPr>
                      <a:r>
                        <a:rPr b="0" lang="fr-FR" sz="1600" spc="-1" strike="noStrike">
                          <a:solidFill>
                            <a:srgbClr val="000000"/>
                          </a:solidFill>
                          <a:latin typeface="Calibri"/>
                        </a:rPr>
                        <a:t>Dotations aux amortissements</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lumMod val="40000"/>
                        <a:lumOff val="60000"/>
                      </a:schemeClr>
                    </a:solid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2640">
                <a:tc>
                  <a:txBody>
                    <a:bodyPr lIns="68400" rIns="68400" tIns="34200" bIns="34200" anchor="t">
                      <a:noAutofit/>
                    </a:bodyPr>
                    <a:p>
                      <a:pPr>
                        <a:lnSpc>
                          <a:spcPct val="100000"/>
                        </a:lnSpc>
                      </a:pPr>
                      <a:r>
                        <a:rPr b="1" lang="fr-FR" sz="1600" spc="-1" strike="noStrike">
                          <a:solidFill>
                            <a:srgbClr val="000000"/>
                          </a:solidFill>
                          <a:latin typeface="Calibri"/>
                        </a:rPr>
                        <a:t>A/ TOTAL DES CHARGES</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lumMod val="40000"/>
                        <a:lumOff val="60000"/>
                      </a:schemeClr>
                    </a:solid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2640">
                <a:tc>
                  <a:txBody>
                    <a:bodyPr lIns="68400" rIns="68400" tIns="34200" bIns="34200" anchor="t">
                      <a:noAutofit/>
                    </a:bodyPr>
                    <a:p>
                      <a:pPr>
                        <a:lnSpc>
                          <a:spcPct val="100000"/>
                        </a:lnSpc>
                      </a:pPr>
                      <a:r>
                        <a:rPr b="1" lang="fr-FR" sz="1600" spc="-1" strike="noStrike">
                          <a:solidFill>
                            <a:srgbClr val="000000"/>
                          </a:solidFill>
                          <a:latin typeface="Calibri"/>
                        </a:rPr>
                        <a:t>PRODUITS</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lumMod val="40000"/>
                        <a:lumOff val="60000"/>
                      </a:schemeClr>
                    </a:solid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2640">
                <a:tc>
                  <a:txBody>
                    <a:bodyPr lIns="68400" rIns="68400" tIns="34200" bIns="34200" anchor="t">
                      <a:noAutofit/>
                    </a:bodyPr>
                    <a:p>
                      <a:pPr marL="343080">
                        <a:lnSpc>
                          <a:spcPct val="100000"/>
                        </a:lnSpc>
                      </a:pPr>
                      <a:r>
                        <a:rPr b="0" lang="fr-FR" sz="1600" spc="-1" strike="noStrike">
                          <a:solidFill>
                            <a:srgbClr val="000000"/>
                          </a:solidFill>
                          <a:latin typeface="Calibri"/>
                        </a:rPr>
                        <a:t>Ventes de marchandises</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lumMod val="40000"/>
                        <a:lumOff val="60000"/>
                      </a:schemeClr>
                    </a:solid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32640">
                <a:tc>
                  <a:txBody>
                    <a:bodyPr lIns="68400" rIns="68400" tIns="34200" bIns="34200" anchor="t">
                      <a:noAutofit/>
                    </a:bodyPr>
                    <a:p>
                      <a:pPr marL="343080">
                        <a:lnSpc>
                          <a:spcPct val="100000"/>
                        </a:lnSpc>
                      </a:pPr>
                      <a:r>
                        <a:rPr b="0" lang="fr-FR" sz="1600" spc="-1" strike="noStrike">
                          <a:solidFill>
                            <a:srgbClr val="000000"/>
                          </a:solidFill>
                          <a:latin typeface="Calibri"/>
                        </a:rPr>
                        <a:t>Ventes de produits finis</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lumMod val="40000"/>
                        <a:lumOff val="60000"/>
                      </a:schemeClr>
                    </a:solid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3600">
                <a:tc>
                  <a:txBody>
                    <a:bodyPr lIns="68400" rIns="68400" tIns="34200" bIns="34200" anchor="t">
                      <a:noAutofit/>
                    </a:bodyPr>
                    <a:p>
                      <a:pPr marL="343080">
                        <a:lnSpc>
                          <a:spcPct val="100000"/>
                        </a:lnSpc>
                      </a:pPr>
                      <a:r>
                        <a:rPr b="0" lang="fr-FR" sz="1600" spc="-1" strike="noStrike">
                          <a:solidFill>
                            <a:srgbClr val="000000"/>
                          </a:solidFill>
                          <a:latin typeface="Calibri"/>
                        </a:rPr>
                        <a:t>Prestations de services</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lumMod val="40000"/>
                        <a:lumOff val="60000"/>
                      </a:schemeClr>
                    </a:solid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3600">
                <a:tc>
                  <a:txBody>
                    <a:bodyPr lIns="68400" rIns="68400" tIns="34200" bIns="34200" anchor="t">
                      <a:noAutofit/>
                    </a:bodyPr>
                    <a:p>
                      <a:pPr>
                        <a:lnSpc>
                          <a:spcPct val="100000"/>
                        </a:lnSpc>
                      </a:pPr>
                      <a:r>
                        <a:rPr b="1" lang="fr-FR" sz="1600" spc="-1" strike="noStrike">
                          <a:solidFill>
                            <a:srgbClr val="000000"/>
                          </a:solidFill>
                          <a:latin typeface="Calibri"/>
                        </a:rPr>
                        <a:t>B/ TOTAL DES PRODUITS</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6">
                        <a:lumMod val="40000"/>
                        <a:lumOff val="60000"/>
                      </a:schemeClr>
                    </a:solid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3600">
                <a:tc>
                  <a:txBody>
                    <a:bodyPr lIns="68400" rIns="68400" tIns="34200" bIns="34200" anchor="t">
                      <a:noAutofit/>
                    </a:bodyPr>
                    <a:p>
                      <a:pPr>
                        <a:lnSpc>
                          <a:spcPct val="100000"/>
                        </a:lnSpc>
                      </a:pPr>
                      <a:r>
                        <a:rPr b="0" lang="fr-FR" sz="1600" spc="-1" strike="noStrike">
                          <a:solidFill>
                            <a:srgbClr val="000000"/>
                          </a:solidFill>
                          <a:latin typeface="Calibri"/>
                        </a:rPr>
                        <a:t>SOLDES : (B - A)</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3600">
                <a:tc>
                  <a:txBody>
                    <a:bodyPr lIns="68400" rIns="68400" tIns="34200" bIns="34200" anchor="t">
                      <a:noAutofit/>
                    </a:bodyPr>
                    <a:p>
                      <a:pPr>
                        <a:lnSpc>
                          <a:spcPct val="100000"/>
                        </a:lnSpc>
                      </a:pPr>
                      <a:r>
                        <a:rPr b="0" lang="fr-FR" sz="1600" spc="-1" strike="noStrike">
                          <a:solidFill>
                            <a:srgbClr val="000000"/>
                          </a:solidFill>
                          <a:latin typeface="Calibri"/>
                        </a:rPr>
                        <a:t>Valeur ajoutée (VA) : </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3600">
                <a:tc>
                  <a:txBody>
                    <a:bodyPr lIns="68400" rIns="68400" tIns="34200" bIns="34200" anchor="t">
                      <a:noAutofit/>
                    </a:bodyPr>
                    <a:p>
                      <a:pPr>
                        <a:lnSpc>
                          <a:spcPct val="100000"/>
                        </a:lnSpc>
                      </a:pPr>
                      <a:r>
                        <a:rPr b="0" lang="fr-FR" sz="1600" spc="-1" strike="noStrike">
                          <a:solidFill>
                            <a:srgbClr val="000000"/>
                          </a:solidFill>
                          <a:latin typeface="Calibri"/>
                        </a:rPr>
                        <a:t>Excèdent Brut d’Exploitation (EBE)</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3600">
                <a:tc>
                  <a:txBody>
                    <a:bodyPr lIns="68400" rIns="68400" tIns="34200" bIns="34200" anchor="t">
                      <a:noAutofit/>
                    </a:bodyPr>
                    <a:p>
                      <a:pPr>
                        <a:lnSpc>
                          <a:spcPct val="100000"/>
                        </a:lnSpc>
                      </a:pPr>
                      <a:r>
                        <a:rPr b="0" lang="fr-FR" sz="1600" spc="-1" strike="noStrike">
                          <a:solidFill>
                            <a:srgbClr val="000000"/>
                          </a:solidFill>
                          <a:latin typeface="Calibri"/>
                        </a:rPr>
                        <a:t>Résultat brute d’exploitation (RBE)</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3600">
                <a:tc>
                  <a:txBody>
                    <a:bodyPr lIns="68400" rIns="68400" tIns="34200" bIns="34200" anchor="t">
                      <a:noAutofit/>
                    </a:bodyPr>
                    <a:p>
                      <a:pPr>
                        <a:lnSpc>
                          <a:spcPct val="100000"/>
                        </a:lnSpc>
                      </a:pPr>
                      <a:r>
                        <a:rPr b="0" lang="fr-FR" sz="1600" spc="-1" strike="noStrike">
                          <a:solidFill>
                            <a:srgbClr val="000000"/>
                          </a:solidFill>
                          <a:latin typeface="Calibri"/>
                        </a:rPr>
                        <a:t>Résultat net d’exploitation (RNE)</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63600">
                <a:tc>
                  <a:txBody>
                    <a:bodyPr lIns="68400" rIns="68400" tIns="34200" bIns="34200" anchor="t">
                      <a:noAutofit/>
                    </a:bodyPr>
                    <a:p>
                      <a:pPr>
                        <a:lnSpc>
                          <a:spcPct val="100000"/>
                        </a:lnSpc>
                      </a:pPr>
                      <a:r>
                        <a:rPr b="0" lang="fr-FR" sz="1600" spc="-1" strike="noStrike">
                          <a:solidFill>
                            <a:srgbClr val="000000"/>
                          </a:solidFill>
                          <a:latin typeface="Calibri"/>
                        </a:rPr>
                        <a:t>Capacité d’autofinancement (CAF)</a:t>
                      </a:r>
                      <a:endParaRPr b="0" lang="fr-FR" sz="1600" spc="-1" strike="noStrike">
                        <a:solidFill>
                          <a:srgbClr val="000000"/>
                        </a:solidFill>
                        <a:latin typeface="Arial"/>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8400" rIns="68400" tIns="34200" bIns="34200" anchor="t">
                      <a:noAutofit/>
                    </a:bodyPr>
                    <a:p>
                      <a:endParaRPr b="0" lang="fr-FR" sz="1600" spc="-1" strike="noStrike">
                        <a:solidFill>
                          <a:srgbClr val="000000"/>
                        </a:solidFill>
                        <a:latin typeface="Calibri"/>
                      </a:endParaRPr>
                    </a:p>
                  </a:txBody>
                  <a:tcPr anchor="t"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451" name="ZoneTexte 2"/>
          <p:cNvSpPr/>
          <p:nvPr/>
        </p:nvSpPr>
        <p:spPr>
          <a:xfrm>
            <a:off x="0" y="-936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Tableau compte de résultat prévisionnel</a:t>
            </a:r>
            <a:endParaRPr b="0" lang="fr-FR" sz="21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p:nvPr>
        </p:nvSpPr>
        <p:spPr>
          <a:xfrm>
            <a:off x="0" y="425520"/>
            <a:ext cx="9143640" cy="638532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000" spc="-1" strike="noStrike">
                <a:solidFill>
                  <a:srgbClr val="333333"/>
                </a:solidFill>
                <a:latin typeface="Arial"/>
              </a:rPr>
              <a:t>Définition</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Valeur ajoutée (VA) </a:t>
            </a:r>
            <a:r>
              <a:rPr b="0" lang="fr-FR" sz="2000" spc="-1" strike="noStrike">
                <a:solidFill>
                  <a:srgbClr val="333333"/>
                </a:solidFill>
                <a:latin typeface="Arial"/>
              </a:rPr>
              <a:t>représente la </a:t>
            </a:r>
            <a:r>
              <a:rPr b="1" lang="fr-FR" sz="2000" spc="-1" strike="noStrike">
                <a:solidFill>
                  <a:srgbClr val="333333"/>
                </a:solidFill>
                <a:latin typeface="Arial"/>
              </a:rPr>
              <a:t>richesse brute </a:t>
            </a:r>
            <a:r>
              <a:rPr b="0" lang="fr-FR" sz="2000" spc="-1" strike="noStrike">
                <a:solidFill>
                  <a:srgbClr val="333333"/>
                </a:solidFill>
                <a:latin typeface="Arial"/>
              </a:rPr>
              <a:t>créée par l’entreprise avant la rémunération de ceux qui sont à l’origine de la création de cette richesse (exemple : salariés, ses apporteurs de capitaux (prêteurs, actionnaires, associés), Administratives (charges fiscales, charges sociales charges sociales, taxes, administrations).C’est la valeur que l’entreprise a ajouté aux coûts d’achats des matières premières pour produire les biens et services. </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Mode de calcul</a:t>
            </a:r>
            <a:endParaRPr b="0" lang="fr-FR" sz="2000" spc="-1" strike="noStrike">
              <a:solidFill>
                <a:srgbClr val="000000"/>
              </a:solidFill>
              <a:latin typeface="Calibri"/>
            </a:endParaRPr>
          </a:p>
          <a:p>
            <a:pPr indent="0" algn="just">
              <a:lnSpc>
                <a:spcPct val="90000"/>
              </a:lnSpc>
              <a:spcBef>
                <a:spcPts val="751"/>
              </a:spcBef>
              <a:buNone/>
              <a:tabLst>
                <a:tab algn="l" pos="0"/>
              </a:tabLst>
            </a:pPr>
            <a:r>
              <a:rPr b="0" lang="fr-FR" sz="2000" spc="-1" strike="noStrike">
                <a:solidFill>
                  <a:srgbClr val="333333"/>
                </a:solidFill>
                <a:latin typeface="Arial"/>
              </a:rPr>
              <a:t>Exemple: Une ferme agricole d’un 01 ha qui produit et vent des mangues à 500 000 F cfa. Supposons que l’ensemble des achats (dépenses) pour produire les mangues (plants, engrais, produits phytosanitaires, irrigations) correspond à 300 000 Fcfa. La Valeur ajoutée (VA) représente la différence entre les recettes et les dépenses de matières premières = 500 000 Fcfa – 300 000 Fcfa = 200 000 Fcfa. Les 200 000 Fcfa, représente la valeur que l’entreprise à ajouter aux coûts d’achats des matières premières qui lui ont permis de produire la mangue</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ff0000"/>
                </a:solidFill>
                <a:latin typeface="Arial"/>
              </a:rPr>
              <a:t>Valeur ajoutée = Chiffre d’affaire – Consommations de matières premières</a:t>
            </a:r>
            <a:endParaRPr b="0" lang="fr-FR" sz="2000" spc="-1" strike="noStrike">
              <a:solidFill>
                <a:srgbClr val="000000"/>
              </a:solidFill>
              <a:latin typeface="Calibri"/>
            </a:endParaRPr>
          </a:p>
          <a:p>
            <a:pPr indent="0" algn="just">
              <a:lnSpc>
                <a:spcPct val="90000"/>
              </a:lnSpc>
              <a:spcBef>
                <a:spcPts val="751"/>
              </a:spcBef>
              <a:buNone/>
              <a:tabLst>
                <a:tab algn="l" pos="0"/>
              </a:tabLst>
            </a:pPr>
            <a:r>
              <a:rPr b="0" lang="fr-FR" sz="2000" spc="-1" strike="noStrike">
                <a:solidFill>
                  <a:srgbClr val="333333"/>
                </a:solidFill>
                <a:latin typeface="Arial"/>
              </a:rPr>
              <a:t>La Valeur ajoutée est la </a:t>
            </a:r>
            <a:r>
              <a:rPr b="1" lang="fr-FR" sz="2000" spc="-1" strike="noStrike">
                <a:solidFill>
                  <a:srgbClr val="333333"/>
                </a:solidFill>
                <a:latin typeface="Arial"/>
              </a:rPr>
              <a:t>valorisation du savoir-faire de l’entreprise</a:t>
            </a:r>
            <a:r>
              <a:rPr b="0" lang="fr-FR" sz="2000" spc="-1" strike="noStrike">
                <a:solidFill>
                  <a:srgbClr val="333333"/>
                </a:solidFill>
                <a:latin typeface="Arial"/>
              </a:rPr>
              <a:t>, c’est-à-dire la capacité de l’entreprise à transformer des matières premières en produits finis.</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A l’échelle d’un pays, la somme des valeurs ajoutée créées par les entreprises par année représente le PIB (Produit Intérieur Brut).</a:t>
            </a:r>
            <a:endParaRPr b="0" lang="fr-FR" sz="2000" spc="-1" strike="noStrike">
              <a:solidFill>
                <a:srgbClr val="000000"/>
              </a:solidFill>
              <a:latin typeface="Calibri"/>
            </a:endParaRPr>
          </a:p>
        </p:txBody>
      </p:sp>
      <p:sp>
        <p:nvSpPr>
          <p:cNvPr id="453" name="ZoneTexte 2"/>
          <p:cNvSpPr/>
          <p:nvPr/>
        </p:nvSpPr>
        <p:spPr>
          <a:xfrm>
            <a:off x="0" y="4680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VALEUR AJOUTEE</a:t>
            </a:r>
            <a:endParaRPr b="0" lang="fr-FR" sz="2100" spc="-1" strike="noStrike">
              <a:solidFill>
                <a:srgbClr val="ffffff"/>
              </a:solidFill>
              <a:latin typeface="Arial"/>
            </a:endParaRPr>
          </a:p>
        </p:txBody>
      </p:sp>
    </p:spTree>
  </p:cSld>
  <p:transition>
    <p:wipe dir="l"/>
  </p:transition>
  <p:timing>
    <p:tnLst>
      <p:par>
        <p:cTn id="759" dur="indefinite" restart="never" nodeType="tmRoot">
          <p:childTnLst>
            <p:seq>
              <p:cTn id="760" dur="indefinite" nodeType="mainSeq">
                <p:childTnLst>
                  <p:par>
                    <p:cTn id="761" nodeType="clickEffect" fill="hold">
                      <p:stCondLst>
                        <p:cond delay="0"/>
                      </p:stCondLst>
                      <p:childTnLst>
                        <p:par>
                          <p:cTn id="762" nodeType="withEffect" fill="hold">
                            <p:stCondLst>
                              <p:cond delay="0"/>
                            </p:stCondLst>
                            <p:childTnLst>
                              <p:par>
                                <p:cTn id="763" nodeType="withEffect" fill="hold" presetClass="entr" presetID="2" presetSubtype="4">
                                  <p:stCondLst>
                                    <p:cond delay="0"/>
                                  </p:stCondLst>
                                  <p:childTnLst>
                                    <p:set>
                                      <p:cBhvr>
                                        <p:cTn id="764" dur="1" fill="hold">
                                          <p:stCondLst>
                                            <p:cond delay="0"/>
                                          </p:stCondLst>
                                        </p:cTn>
                                        <p:tgtEl>
                                          <p:spTgt spid="452">
                                            <p:txEl>
                                              <p:pRg st="1" end="1"/>
                                            </p:txEl>
                                          </p:spTgt>
                                        </p:tgtEl>
                                        <p:attrNameLst>
                                          <p:attrName>style.visibility</p:attrName>
                                        </p:attrNameLst>
                                      </p:cBhvr>
                                      <p:to>
                                        <p:strVal val="visible"/>
                                      </p:to>
                                    </p:set>
                                    <p:anim calcmode="lin" valueType="num">
                                      <p:cBhvr additive="repl">
                                        <p:cTn id="765" dur="250" fill="hold"/>
                                        <p:tgtEl>
                                          <p:spTgt spid="452">
                                            <p:txEl>
                                              <p:pRg st="1" end="1"/>
                                            </p:txEl>
                                          </p:spTgt>
                                        </p:tgtEl>
                                        <p:attrNameLst>
                                          <p:attrName>ppt_x</p:attrName>
                                        </p:attrNameLst>
                                      </p:cBhvr>
                                      <p:tavLst>
                                        <p:tav tm="0">
                                          <p:val>
                                            <p:strVal val="#ppt_x"/>
                                          </p:val>
                                        </p:tav>
                                        <p:tav tm="100000">
                                          <p:val>
                                            <p:strVal val="#ppt_x"/>
                                          </p:val>
                                        </p:tav>
                                      </p:tavLst>
                                    </p:anim>
                                    <p:anim calcmode="lin" valueType="num">
                                      <p:cBhvr additive="repl">
                                        <p:cTn id="766" dur="250" fill="hold"/>
                                        <p:tgtEl>
                                          <p:spTgt spid="452">
                                            <p:txEl>
                                              <p:pRg st="1" end="1"/>
                                            </p:txEl>
                                          </p:spTgt>
                                        </p:tgtEl>
                                        <p:attrNameLst>
                                          <p:attrName>ppt_y</p:attrName>
                                        </p:attrNameLst>
                                      </p:cBhvr>
                                      <p:tavLst>
                                        <p:tav tm="0">
                                          <p:val>
                                            <p:strVal val="1+#ppt_h/2"/>
                                          </p:val>
                                        </p:tav>
                                        <p:tav tm="100000">
                                          <p:val>
                                            <p:strVal val="#ppt_y"/>
                                          </p:val>
                                        </p:tav>
                                      </p:tavLst>
                                    </p:anim>
                                  </p:childTnLst>
                                </p:cTn>
                              </p:par>
                              <p:par>
                                <p:cTn id="767" nodeType="withEffect" fill="hold" presetClass="entr" presetID="2" presetSubtype="4">
                                  <p:stCondLst>
                                    <p:cond delay="0"/>
                                  </p:stCondLst>
                                  <p:childTnLst>
                                    <p:set>
                                      <p:cBhvr>
                                        <p:cTn id="768" dur="1" fill="hold">
                                          <p:stCondLst>
                                            <p:cond delay="0"/>
                                          </p:stCondLst>
                                        </p:cTn>
                                        <p:tgtEl>
                                          <p:spTgt spid="452">
                                            <p:txEl>
                                              <p:pRg st="2" end="2"/>
                                            </p:txEl>
                                          </p:spTgt>
                                        </p:tgtEl>
                                        <p:attrNameLst>
                                          <p:attrName>style.visibility</p:attrName>
                                        </p:attrNameLst>
                                      </p:cBhvr>
                                      <p:to>
                                        <p:strVal val="visible"/>
                                      </p:to>
                                    </p:set>
                                    <p:anim calcmode="lin" valueType="num">
                                      <p:cBhvr additive="repl">
                                        <p:cTn id="769" dur="250" fill="hold"/>
                                        <p:tgtEl>
                                          <p:spTgt spid="452">
                                            <p:txEl>
                                              <p:pRg st="2" end="2"/>
                                            </p:txEl>
                                          </p:spTgt>
                                        </p:tgtEl>
                                        <p:attrNameLst>
                                          <p:attrName>ppt_x</p:attrName>
                                        </p:attrNameLst>
                                      </p:cBhvr>
                                      <p:tavLst>
                                        <p:tav tm="0">
                                          <p:val>
                                            <p:strVal val="#ppt_x"/>
                                          </p:val>
                                        </p:tav>
                                        <p:tav tm="100000">
                                          <p:val>
                                            <p:strVal val="#ppt_x"/>
                                          </p:val>
                                        </p:tav>
                                      </p:tavLst>
                                    </p:anim>
                                    <p:anim calcmode="lin" valueType="num">
                                      <p:cBhvr additive="repl">
                                        <p:cTn id="770" dur="250" fill="hold"/>
                                        <p:tgtEl>
                                          <p:spTgt spid="452">
                                            <p:txEl>
                                              <p:pRg st="2" end="2"/>
                                            </p:txEl>
                                          </p:spTgt>
                                        </p:tgtEl>
                                        <p:attrNameLst>
                                          <p:attrName>ppt_y</p:attrName>
                                        </p:attrNameLst>
                                      </p:cBhvr>
                                      <p:tavLst>
                                        <p:tav tm="0">
                                          <p:val>
                                            <p:strVal val="1+#ppt_h/2"/>
                                          </p:val>
                                        </p:tav>
                                        <p:tav tm="100000">
                                          <p:val>
                                            <p:strVal val="#ppt_y"/>
                                          </p:val>
                                        </p:tav>
                                      </p:tavLst>
                                    </p:anim>
                                  </p:childTnLst>
                                </p:cTn>
                              </p:par>
                              <p:par>
                                <p:cTn id="771" nodeType="withEffect" fill="hold" presetClass="entr" presetID="2" presetSubtype="4">
                                  <p:stCondLst>
                                    <p:cond delay="0"/>
                                  </p:stCondLst>
                                  <p:childTnLst>
                                    <p:set>
                                      <p:cBhvr>
                                        <p:cTn id="772" dur="1" fill="hold">
                                          <p:stCondLst>
                                            <p:cond delay="0"/>
                                          </p:stCondLst>
                                        </p:cTn>
                                        <p:tgtEl>
                                          <p:spTgt spid="452">
                                            <p:txEl>
                                              <p:pRg st="0" end="0"/>
                                            </p:txEl>
                                          </p:spTgt>
                                        </p:tgtEl>
                                        <p:attrNameLst>
                                          <p:attrName>style.visibility</p:attrName>
                                        </p:attrNameLst>
                                      </p:cBhvr>
                                      <p:to>
                                        <p:strVal val="visible"/>
                                      </p:to>
                                    </p:set>
                                    <p:anim calcmode="lin" valueType="num">
                                      <p:cBhvr additive="repl">
                                        <p:cTn id="773" dur="250" fill="hold"/>
                                        <p:tgtEl>
                                          <p:spTgt spid="452">
                                            <p:txEl>
                                              <p:pRg st="0" end="0"/>
                                            </p:txEl>
                                          </p:spTgt>
                                        </p:tgtEl>
                                        <p:attrNameLst>
                                          <p:attrName>ppt_x</p:attrName>
                                        </p:attrNameLst>
                                      </p:cBhvr>
                                      <p:tavLst>
                                        <p:tav tm="0">
                                          <p:val>
                                            <p:strVal val="#ppt_x"/>
                                          </p:val>
                                        </p:tav>
                                        <p:tav tm="100000">
                                          <p:val>
                                            <p:strVal val="#ppt_x"/>
                                          </p:val>
                                        </p:tav>
                                      </p:tavLst>
                                    </p:anim>
                                    <p:anim calcmode="lin" valueType="num">
                                      <p:cBhvr additive="repl">
                                        <p:cTn id="774" dur="250" fill="hold"/>
                                        <p:tgtEl>
                                          <p:spTgt spid="452">
                                            <p:txEl>
                                              <p:pRg st="0" end="0"/>
                                            </p:txEl>
                                          </p:spTgt>
                                        </p:tgtEl>
                                        <p:attrNameLst>
                                          <p:attrName>ppt_y</p:attrName>
                                        </p:attrNameLst>
                                      </p:cBhvr>
                                      <p:tavLst>
                                        <p:tav tm="0">
                                          <p:val>
                                            <p:strVal val="1+#ppt_h/2"/>
                                          </p:val>
                                        </p:tav>
                                        <p:tav tm="100000">
                                          <p:val>
                                            <p:strVal val="#ppt_y"/>
                                          </p:val>
                                        </p:tav>
                                      </p:tavLst>
                                    </p:anim>
                                  </p:childTnLst>
                                </p:cTn>
                              </p:par>
                              <p:par>
                                <p:cTn id="775" nodeType="withEffect" fill="hold" presetClass="entr" presetID="2" presetSubtype="4">
                                  <p:stCondLst>
                                    <p:cond delay="0"/>
                                  </p:stCondLst>
                                  <p:childTnLst>
                                    <p:set>
                                      <p:cBhvr>
                                        <p:cTn id="776" dur="1" fill="hold">
                                          <p:stCondLst>
                                            <p:cond delay="0"/>
                                          </p:stCondLst>
                                        </p:cTn>
                                        <p:tgtEl>
                                          <p:spTgt spid="452">
                                            <p:txEl>
                                              <p:pRg st="3" end="3"/>
                                            </p:txEl>
                                          </p:spTgt>
                                        </p:tgtEl>
                                        <p:attrNameLst>
                                          <p:attrName>style.visibility</p:attrName>
                                        </p:attrNameLst>
                                      </p:cBhvr>
                                      <p:to>
                                        <p:strVal val="visible"/>
                                      </p:to>
                                    </p:set>
                                    <p:anim calcmode="lin" valueType="num">
                                      <p:cBhvr additive="repl">
                                        <p:cTn id="777" dur="250" fill="hold"/>
                                        <p:tgtEl>
                                          <p:spTgt spid="452">
                                            <p:txEl>
                                              <p:pRg st="3" end="3"/>
                                            </p:txEl>
                                          </p:spTgt>
                                        </p:tgtEl>
                                        <p:attrNameLst>
                                          <p:attrName>ppt_x</p:attrName>
                                        </p:attrNameLst>
                                      </p:cBhvr>
                                      <p:tavLst>
                                        <p:tav tm="0">
                                          <p:val>
                                            <p:strVal val="#ppt_x"/>
                                          </p:val>
                                        </p:tav>
                                        <p:tav tm="100000">
                                          <p:val>
                                            <p:strVal val="#ppt_x"/>
                                          </p:val>
                                        </p:tav>
                                      </p:tavLst>
                                    </p:anim>
                                    <p:anim calcmode="lin" valueType="num">
                                      <p:cBhvr additive="repl">
                                        <p:cTn id="778" dur="250" fill="hold"/>
                                        <p:tgtEl>
                                          <p:spTgt spid="452">
                                            <p:txEl>
                                              <p:pRg st="3" end="3"/>
                                            </p:txEl>
                                          </p:spTgt>
                                        </p:tgtEl>
                                        <p:attrNameLst>
                                          <p:attrName>ppt_y</p:attrName>
                                        </p:attrNameLst>
                                      </p:cBhvr>
                                      <p:tavLst>
                                        <p:tav tm="0">
                                          <p:val>
                                            <p:strVal val="1+#ppt_h/2"/>
                                          </p:val>
                                        </p:tav>
                                        <p:tav tm="100000">
                                          <p:val>
                                            <p:strVal val="#ppt_y"/>
                                          </p:val>
                                        </p:tav>
                                      </p:tavLst>
                                    </p:anim>
                                  </p:childTnLst>
                                </p:cTn>
                              </p:par>
                              <p:par>
                                <p:cTn id="779" nodeType="withEffect" fill="hold" presetClass="entr" presetID="2" presetSubtype="4">
                                  <p:stCondLst>
                                    <p:cond delay="0"/>
                                  </p:stCondLst>
                                  <p:childTnLst>
                                    <p:set>
                                      <p:cBhvr>
                                        <p:cTn id="780" dur="1" fill="hold">
                                          <p:stCondLst>
                                            <p:cond delay="0"/>
                                          </p:stCondLst>
                                        </p:cTn>
                                        <p:tgtEl>
                                          <p:spTgt spid="452">
                                            <p:txEl>
                                              <p:pRg st="5" end="5"/>
                                            </p:txEl>
                                          </p:spTgt>
                                        </p:tgtEl>
                                        <p:attrNameLst>
                                          <p:attrName>style.visibility</p:attrName>
                                        </p:attrNameLst>
                                      </p:cBhvr>
                                      <p:to>
                                        <p:strVal val="visible"/>
                                      </p:to>
                                    </p:set>
                                    <p:anim calcmode="lin" valueType="num">
                                      <p:cBhvr additive="repl">
                                        <p:cTn id="781" dur="250" fill="hold"/>
                                        <p:tgtEl>
                                          <p:spTgt spid="452">
                                            <p:txEl>
                                              <p:pRg st="5" end="5"/>
                                            </p:txEl>
                                          </p:spTgt>
                                        </p:tgtEl>
                                        <p:attrNameLst>
                                          <p:attrName>ppt_x</p:attrName>
                                        </p:attrNameLst>
                                      </p:cBhvr>
                                      <p:tavLst>
                                        <p:tav tm="0">
                                          <p:val>
                                            <p:strVal val="#ppt_x"/>
                                          </p:val>
                                        </p:tav>
                                        <p:tav tm="100000">
                                          <p:val>
                                            <p:strVal val="#ppt_x"/>
                                          </p:val>
                                        </p:tav>
                                      </p:tavLst>
                                    </p:anim>
                                    <p:anim calcmode="lin" valueType="num">
                                      <p:cBhvr additive="repl">
                                        <p:cTn id="782" dur="250" fill="hold"/>
                                        <p:tgtEl>
                                          <p:spTgt spid="452">
                                            <p:txEl>
                                              <p:pRg st="5" end="5"/>
                                            </p:txEl>
                                          </p:spTgt>
                                        </p:tgtEl>
                                        <p:attrNameLst>
                                          <p:attrName>ppt_y</p:attrName>
                                        </p:attrNameLst>
                                      </p:cBhvr>
                                      <p:tavLst>
                                        <p:tav tm="0">
                                          <p:val>
                                            <p:strVal val="1+#ppt_h/2"/>
                                          </p:val>
                                        </p:tav>
                                        <p:tav tm="100000">
                                          <p:val>
                                            <p:strVal val="#ppt_y"/>
                                          </p:val>
                                        </p:tav>
                                      </p:tavLst>
                                    </p:anim>
                                  </p:childTnLst>
                                </p:cTn>
                              </p:par>
                              <p:par>
                                <p:cTn id="783" nodeType="withEffect" fill="hold" presetClass="entr" presetID="2" presetSubtype="4">
                                  <p:stCondLst>
                                    <p:cond delay="0"/>
                                  </p:stCondLst>
                                  <p:childTnLst>
                                    <p:set>
                                      <p:cBhvr>
                                        <p:cTn id="784" dur="1" fill="hold">
                                          <p:stCondLst>
                                            <p:cond delay="0"/>
                                          </p:stCondLst>
                                        </p:cTn>
                                        <p:tgtEl>
                                          <p:spTgt spid="452">
                                            <p:txEl>
                                              <p:pRg st="4" end="4"/>
                                            </p:txEl>
                                          </p:spTgt>
                                        </p:tgtEl>
                                        <p:attrNameLst>
                                          <p:attrName>style.visibility</p:attrName>
                                        </p:attrNameLst>
                                      </p:cBhvr>
                                      <p:to>
                                        <p:strVal val="visible"/>
                                      </p:to>
                                    </p:set>
                                    <p:anim calcmode="lin" valueType="num">
                                      <p:cBhvr additive="repl">
                                        <p:cTn id="785" dur="250" fill="hold"/>
                                        <p:tgtEl>
                                          <p:spTgt spid="452">
                                            <p:txEl>
                                              <p:pRg st="4" end="4"/>
                                            </p:txEl>
                                          </p:spTgt>
                                        </p:tgtEl>
                                        <p:attrNameLst>
                                          <p:attrName>ppt_x</p:attrName>
                                        </p:attrNameLst>
                                      </p:cBhvr>
                                      <p:tavLst>
                                        <p:tav tm="0">
                                          <p:val>
                                            <p:strVal val="#ppt_x"/>
                                          </p:val>
                                        </p:tav>
                                        <p:tav tm="100000">
                                          <p:val>
                                            <p:strVal val="#ppt_x"/>
                                          </p:val>
                                        </p:tav>
                                      </p:tavLst>
                                    </p:anim>
                                    <p:anim calcmode="lin" valueType="num">
                                      <p:cBhvr additive="repl">
                                        <p:cTn id="786" dur="250" fill="hold"/>
                                        <p:tgtEl>
                                          <p:spTgt spid="452">
                                            <p:txEl>
                                              <p:pRg st="4" end="4"/>
                                            </p:txEl>
                                          </p:spTgt>
                                        </p:tgtEl>
                                        <p:attrNameLst>
                                          <p:attrName>ppt_y</p:attrName>
                                        </p:attrNameLst>
                                      </p:cBhvr>
                                      <p:tavLst>
                                        <p:tav tm="0">
                                          <p:val>
                                            <p:strVal val="1+#ppt_h/2"/>
                                          </p:val>
                                        </p:tav>
                                        <p:tav tm="100000">
                                          <p:val>
                                            <p:strVal val="#ppt_y"/>
                                          </p:val>
                                        </p:tav>
                                      </p:tavLst>
                                    </p:anim>
                                  </p:childTnLst>
                                </p:cTn>
                              </p:par>
                              <p:par>
                                <p:cTn id="787" nodeType="withEffect" fill="hold" presetClass="entr" presetID="2" presetSubtype="4">
                                  <p:stCondLst>
                                    <p:cond delay="0"/>
                                  </p:stCondLst>
                                  <p:childTnLst>
                                    <p:set>
                                      <p:cBhvr>
                                        <p:cTn id="788" dur="1" fill="hold">
                                          <p:stCondLst>
                                            <p:cond delay="0"/>
                                          </p:stCondLst>
                                        </p:cTn>
                                        <p:tgtEl>
                                          <p:spTgt spid="452">
                                            <p:txEl>
                                              <p:pRg st="6" end="6"/>
                                            </p:txEl>
                                          </p:spTgt>
                                        </p:tgtEl>
                                        <p:attrNameLst>
                                          <p:attrName>style.visibility</p:attrName>
                                        </p:attrNameLst>
                                      </p:cBhvr>
                                      <p:to>
                                        <p:strVal val="visible"/>
                                      </p:to>
                                    </p:set>
                                    <p:anim calcmode="lin" valueType="num">
                                      <p:cBhvr additive="repl">
                                        <p:cTn id="789" dur="250" fill="hold"/>
                                        <p:tgtEl>
                                          <p:spTgt spid="452">
                                            <p:txEl>
                                              <p:pRg st="6" end="6"/>
                                            </p:txEl>
                                          </p:spTgt>
                                        </p:tgtEl>
                                        <p:attrNameLst>
                                          <p:attrName>ppt_x</p:attrName>
                                        </p:attrNameLst>
                                      </p:cBhvr>
                                      <p:tavLst>
                                        <p:tav tm="0">
                                          <p:val>
                                            <p:strVal val="#ppt_x"/>
                                          </p:val>
                                        </p:tav>
                                        <p:tav tm="100000">
                                          <p:val>
                                            <p:strVal val="#ppt_x"/>
                                          </p:val>
                                        </p:tav>
                                      </p:tavLst>
                                    </p:anim>
                                    <p:anim calcmode="lin" valueType="num">
                                      <p:cBhvr additive="repl">
                                        <p:cTn id="790" dur="250" fill="hold"/>
                                        <p:tgtEl>
                                          <p:spTgt spid="45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p:nvPr>
        </p:nvSpPr>
        <p:spPr>
          <a:xfrm>
            <a:off x="0" y="425520"/>
            <a:ext cx="9143640" cy="638532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000" spc="-1" strike="noStrike">
                <a:solidFill>
                  <a:srgbClr val="333333"/>
                </a:solidFill>
                <a:latin typeface="Arial"/>
              </a:rPr>
              <a:t>Utilité de la VA : </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Permet de faire le benchmarking </a:t>
            </a: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a:p>
            <a:pPr lvl="1" marL="514440" indent="-171360" algn="just">
              <a:lnSpc>
                <a:spcPct val="90000"/>
              </a:lnSpc>
              <a:spcBef>
                <a:spcPts val="374"/>
              </a:spcBef>
              <a:buClr>
                <a:srgbClr val="00b050"/>
              </a:buClr>
              <a:buFont typeface="Arial"/>
              <a:buChar char="•"/>
              <a:tabLst>
                <a:tab algn="l" pos="0"/>
              </a:tabLst>
            </a:pPr>
            <a:r>
              <a:rPr b="1" lang="fr-FR" sz="2000" spc="-1" strike="noStrike">
                <a:solidFill>
                  <a:srgbClr val="00b050"/>
                </a:solidFill>
                <a:latin typeface="Arial"/>
              </a:rPr>
              <a:t>La VA ELEVEE </a:t>
            </a:r>
            <a:r>
              <a:rPr b="0" lang="fr-FR" sz="2000" spc="-1" strike="noStrike">
                <a:solidFill>
                  <a:srgbClr val="333333"/>
                </a:solidFill>
                <a:latin typeface="Arial"/>
              </a:rPr>
              <a:t>(par rapport au taux de secteur) signifie que le cycle de production créé assez de richesse pour rémunérer les créateurs de la richesse : salariés, apporteurs de capitaux, états, etc. </a:t>
            </a:r>
            <a:endParaRPr b="0" lang="fr-FR" sz="2000" spc="-1" strike="noStrike">
              <a:solidFill>
                <a:srgbClr val="000000"/>
              </a:solidFill>
              <a:latin typeface="Calibri"/>
            </a:endParaRPr>
          </a:p>
          <a:p>
            <a:pPr indent="0" algn="just">
              <a:lnSpc>
                <a:spcPct val="90000"/>
              </a:lnSpc>
              <a:spcBef>
                <a:spcPts val="374"/>
              </a:spcBef>
              <a:buNone/>
              <a:tabLst>
                <a:tab algn="l" pos="0"/>
              </a:tabLst>
            </a:pPr>
            <a:endParaRPr b="0" lang="fr-FR" sz="2000" spc="-1" strike="noStrike">
              <a:solidFill>
                <a:srgbClr val="000000"/>
              </a:solidFill>
              <a:latin typeface="Calibri"/>
            </a:endParaRPr>
          </a:p>
          <a:p>
            <a:pPr lvl="1" marL="514440" indent="-171360" algn="just">
              <a:lnSpc>
                <a:spcPct val="90000"/>
              </a:lnSpc>
              <a:spcBef>
                <a:spcPts val="374"/>
              </a:spcBef>
              <a:buClr>
                <a:srgbClr val="ff0000"/>
              </a:buClr>
              <a:buFont typeface="Arial"/>
              <a:buChar char="•"/>
              <a:tabLst>
                <a:tab algn="l" pos="0"/>
              </a:tabLst>
            </a:pPr>
            <a:r>
              <a:rPr b="1" lang="fr-FR" sz="2000" spc="-1" strike="noStrike">
                <a:solidFill>
                  <a:srgbClr val="ff0000"/>
                </a:solidFill>
                <a:latin typeface="Arial"/>
              </a:rPr>
              <a:t>La VA en BAISSE </a:t>
            </a:r>
            <a:r>
              <a:rPr b="0" lang="fr-FR" sz="2000" spc="-1" strike="noStrike">
                <a:solidFill>
                  <a:srgbClr val="333333"/>
                </a:solidFill>
                <a:latin typeface="Arial"/>
              </a:rPr>
              <a:t>(par rapport au taux du secteur) montre que l’entreprise ne vend pas assez chère (prix trop faible) ou que l’entreprise achète trop cher les matières premières ou le cout de production est trop élevé.</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Permet de mesurer la performation interne réalisée par l’entreprise en comparant la VA de l’année n avec celle de l’année n-1.</a:t>
            </a: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Quelques ratios pour analyser la VA :</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Productivité du personnel : VA / Effectif du personnel</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Productivité des équipements : VA / coût des immobilisations</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Aptitude à créer de la richesse : VA / chiffre d’affaire</a:t>
            </a: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p:txBody>
      </p:sp>
      <p:sp>
        <p:nvSpPr>
          <p:cNvPr id="455" name="ZoneTexte 2"/>
          <p:cNvSpPr/>
          <p:nvPr/>
        </p:nvSpPr>
        <p:spPr>
          <a:xfrm>
            <a:off x="0" y="4680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VALEUR AJOUTEE</a:t>
            </a:r>
            <a:endParaRPr b="0" lang="fr-FR" sz="2100" spc="-1" strike="noStrike">
              <a:solidFill>
                <a:srgbClr val="ffffff"/>
              </a:solidFill>
              <a:latin typeface="Arial"/>
            </a:endParaRPr>
          </a:p>
        </p:txBody>
      </p:sp>
    </p:spTree>
  </p:cSld>
  <p:transition>
    <p:wipe dir="l"/>
  </p:transition>
  <p:timing>
    <p:tnLst>
      <p:par>
        <p:cTn id="791" dur="indefinite" restart="never" nodeType="tmRoot">
          <p:childTnLst>
            <p:seq>
              <p:cTn id="792" dur="indefinite" nodeType="mainSeq">
                <p:childTnLst>
                  <p:par>
                    <p:cTn id="793" nodeType="clickEffect" fill="hold">
                      <p:stCondLst>
                        <p:cond delay="0"/>
                      </p:stCondLst>
                      <p:childTnLst>
                        <p:par>
                          <p:cTn id="794" nodeType="withEffect" fill="hold">
                            <p:stCondLst>
                              <p:cond delay="0"/>
                            </p:stCondLst>
                            <p:childTnLst>
                              <p:par>
                                <p:cTn id="795" nodeType="withEffect" fill="hold" presetClass="entr" presetID="2" presetSubtype="4">
                                  <p:stCondLst>
                                    <p:cond delay="0"/>
                                  </p:stCondLst>
                                  <p:childTnLst>
                                    <p:set>
                                      <p:cBhvr>
                                        <p:cTn id="796" dur="1" fill="hold">
                                          <p:stCondLst>
                                            <p:cond delay="0"/>
                                          </p:stCondLst>
                                        </p:cTn>
                                        <p:tgtEl>
                                          <p:spTgt spid="454">
                                            <p:txEl>
                                              <p:pRg st="0" end="0"/>
                                            </p:txEl>
                                          </p:spTgt>
                                        </p:tgtEl>
                                        <p:attrNameLst>
                                          <p:attrName>style.visibility</p:attrName>
                                        </p:attrNameLst>
                                      </p:cBhvr>
                                      <p:to>
                                        <p:strVal val="visible"/>
                                      </p:to>
                                    </p:set>
                                    <p:anim calcmode="lin" valueType="num">
                                      <p:cBhvr additive="repl">
                                        <p:cTn id="797" dur="250" fill="hold"/>
                                        <p:tgtEl>
                                          <p:spTgt spid="454">
                                            <p:txEl>
                                              <p:pRg st="0" end="0"/>
                                            </p:txEl>
                                          </p:spTgt>
                                        </p:tgtEl>
                                        <p:attrNameLst>
                                          <p:attrName>ppt_x</p:attrName>
                                        </p:attrNameLst>
                                      </p:cBhvr>
                                      <p:tavLst>
                                        <p:tav tm="0">
                                          <p:val>
                                            <p:strVal val="#ppt_x"/>
                                          </p:val>
                                        </p:tav>
                                        <p:tav tm="100000">
                                          <p:val>
                                            <p:strVal val="#ppt_x"/>
                                          </p:val>
                                        </p:tav>
                                      </p:tavLst>
                                    </p:anim>
                                    <p:anim calcmode="lin" valueType="num">
                                      <p:cBhvr additive="repl">
                                        <p:cTn id="798" dur="250" fill="hold"/>
                                        <p:tgtEl>
                                          <p:spTgt spid="454">
                                            <p:txEl>
                                              <p:pRg st="0" end="0"/>
                                            </p:txEl>
                                          </p:spTgt>
                                        </p:tgtEl>
                                        <p:attrNameLst>
                                          <p:attrName>ppt_y</p:attrName>
                                        </p:attrNameLst>
                                      </p:cBhvr>
                                      <p:tavLst>
                                        <p:tav tm="0">
                                          <p:val>
                                            <p:strVal val="1+#ppt_h/2"/>
                                          </p:val>
                                        </p:tav>
                                        <p:tav tm="100000">
                                          <p:val>
                                            <p:strVal val="#ppt_y"/>
                                          </p:val>
                                        </p:tav>
                                      </p:tavLst>
                                    </p:anim>
                                  </p:childTnLst>
                                </p:cTn>
                              </p:par>
                              <p:par>
                                <p:cTn id="799" nodeType="withEffect" fill="hold" presetClass="entr" presetID="2" presetSubtype="4">
                                  <p:stCondLst>
                                    <p:cond delay="0"/>
                                  </p:stCondLst>
                                  <p:childTnLst>
                                    <p:set>
                                      <p:cBhvr>
                                        <p:cTn id="800" dur="1" fill="hold">
                                          <p:stCondLst>
                                            <p:cond delay="0"/>
                                          </p:stCondLst>
                                        </p:cTn>
                                        <p:tgtEl>
                                          <p:spTgt spid="454">
                                            <p:txEl>
                                              <p:pRg st="1" end="1"/>
                                            </p:txEl>
                                          </p:spTgt>
                                        </p:tgtEl>
                                        <p:attrNameLst>
                                          <p:attrName>style.visibility</p:attrName>
                                        </p:attrNameLst>
                                      </p:cBhvr>
                                      <p:to>
                                        <p:strVal val="visible"/>
                                      </p:to>
                                    </p:set>
                                    <p:anim calcmode="lin" valueType="num">
                                      <p:cBhvr additive="repl">
                                        <p:cTn id="801" dur="250" fill="hold"/>
                                        <p:tgtEl>
                                          <p:spTgt spid="454">
                                            <p:txEl>
                                              <p:pRg st="1" end="1"/>
                                            </p:txEl>
                                          </p:spTgt>
                                        </p:tgtEl>
                                        <p:attrNameLst>
                                          <p:attrName>ppt_x</p:attrName>
                                        </p:attrNameLst>
                                      </p:cBhvr>
                                      <p:tavLst>
                                        <p:tav tm="0">
                                          <p:val>
                                            <p:strVal val="#ppt_x"/>
                                          </p:val>
                                        </p:tav>
                                        <p:tav tm="100000">
                                          <p:val>
                                            <p:strVal val="#ppt_x"/>
                                          </p:val>
                                        </p:tav>
                                      </p:tavLst>
                                    </p:anim>
                                    <p:anim calcmode="lin" valueType="num">
                                      <p:cBhvr additive="repl">
                                        <p:cTn id="802" dur="250" fill="hold"/>
                                        <p:tgtEl>
                                          <p:spTgt spid="454">
                                            <p:txEl>
                                              <p:pRg st="1" end="1"/>
                                            </p:txEl>
                                          </p:spTgt>
                                        </p:tgtEl>
                                        <p:attrNameLst>
                                          <p:attrName>ppt_y</p:attrName>
                                        </p:attrNameLst>
                                      </p:cBhvr>
                                      <p:tavLst>
                                        <p:tav tm="0">
                                          <p:val>
                                            <p:strVal val="1+#ppt_h/2"/>
                                          </p:val>
                                        </p:tav>
                                        <p:tav tm="100000">
                                          <p:val>
                                            <p:strVal val="#ppt_y"/>
                                          </p:val>
                                        </p:tav>
                                      </p:tavLst>
                                    </p:anim>
                                  </p:childTnLst>
                                </p:cTn>
                              </p:par>
                              <p:par>
                                <p:cTn id="803" nodeType="withEffect" fill="hold" presetClass="entr" presetID="2" presetSubtype="4">
                                  <p:stCondLst>
                                    <p:cond delay="0"/>
                                  </p:stCondLst>
                                  <p:childTnLst>
                                    <p:set>
                                      <p:cBhvr>
                                        <p:cTn id="804" dur="1" fill="hold">
                                          <p:stCondLst>
                                            <p:cond delay="0"/>
                                          </p:stCondLst>
                                        </p:cTn>
                                        <p:tgtEl>
                                          <p:spTgt spid="454">
                                            <p:txEl>
                                              <p:pRg st="3" end="3"/>
                                            </p:txEl>
                                          </p:spTgt>
                                        </p:tgtEl>
                                        <p:attrNameLst>
                                          <p:attrName>style.visibility</p:attrName>
                                        </p:attrNameLst>
                                      </p:cBhvr>
                                      <p:to>
                                        <p:strVal val="visible"/>
                                      </p:to>
                                    </p:set>
                                    <p:anim calcmode="lin" valueType="num">
                                      <p:cBhvr additive="repl">
                                        <p:cTn id="805" dur="250" fill="hold"/>
                                        <p:tgtEl>
                                          <p:spTgt spid="454">
                                            <p:txEl>
                                              <p:pRg st="3" end="3"/>
                                            </p:txEl>
                                          </p:spTgt>
                                        </p:tgtEl>
                                        <p:attrNameLst>
                                          <p:attrName>ppt_x</p:attrName>
                                        </p:attrNameLst>
                                      </p:cBhvr>
                                      <p:tavLst>
                                        <p:tav tm="0">
                                          <p:val>
                                            <p:strVal val="#ppt_x"/>
                                          </p:val>
                                        </p:tav>
                                        <p:tav tm="100000">
                                          <p:val>
                                            <p:strVal val="#ppt_x"/>
                                          </p:val>
                                        </p:tav>
                                      </p:tavLst>
                                    </p:anim>
                                    <p:anim calcmode="lin" valueType="num">
                                      <p:cBhvr additive="repl">
                                        <p:cTn id="806" dur="250" fill="hold"/>
                                        <p:tgtEl>
                                          <p:spTgt spid="454">
                                            <p:txEl>
                                              <p:pRg st="3" end="3"/>
                                            </p:txEl>
                                          </p:spTgt>
                                        </p:tgtEl>
                                        <p:attrNameLst>
                                          <p:attrName>ppt_y</p:attrName>
                                        </p:attrNameLst>
                                      </p:cBhvr>
                                      <p:tavLst>
                                        <p:tav tm="0">
                                          <p:val>
                                            <p:strVal val="1+#ppt_h/2"/>
                                          </p:val>
                                        </p:tav>
                                        <p:tav tm="100000">
                                          <p:val>
                                            <p:strVal val="#ppt_y"/>
                                          </p:val>
                                        </p:tav>
                                      </p:tavLst>
                                    </p:anim>
                                  </p:childTnLst>
                                </p:cTn>
                              </p:par>
                              <p:par>
                                <p:cTn id="807" nodeType="withEffect" fill="hold" presetClass="entr" presetID="2" presetSubtype="4">
                                  <p:stCondLst>
                                    <p:cond delay="0"/>
                                  </p:stCondLst>
                                  <p:childTnLst>
                                    <p:set>
                                      <p:cBhvr>
                                        <p:cTn id="808" dur="1" fill="hold">
                                          <p:stCondLst>
                                            <p:cond delay="0"/>
                                          </p:stCondLst>
                                        </p:cTn>
                                        <p:tgtEl>
                                          <p:spTgt spid="454">
                                            <p:txEl>
                                              <p:pRg st="5" end="5"/>
                                            </p:txEl>
                                          </p:spTgt>
                                        </p:tgtEl>
                                        <p:attrNameLst>
                                          <p:attrName>style.visibility</p:attrName>
                                        </p:attrNameLst>
                                      </p:cBhvr>
                                      <p:to>
                                        <p:strVal val="visible"/>
                                      </p:to>
                                    </p:set>
                                    <p:anim calcmode="lin" valueType="num">
                                      <p:cBhvr additive="repl">
                                        <p:cTn id="809" dur="250" fill="hold"/>
                                        <p:tgtEl>
                                          <p:spTgt spid="454">
                                            <p:txEl>
                                              <p:pRg st="5" end="5"/>
                                            </p:txEl>
                                          </p:spTgt>
                                        </p:tgtEl>
                                        <p:attrNameLst>
                                          <p:attrName>ppt_x</p:attrName>
                                        </p:attrNameLst>
                                      </p:cBhvr>
                                      <p:tavLst>
                                        <p:tav tm="0">
                                          <p:val>
                                            <p:strVal val="#ppt_x"/>
                                          </p:val>
                                        </p:tav>
                                        <p:tav tm="100000">
                                          <p:val>
                                            <p:strVal val="#ppt_x"/>
                                          </p:val>
                                        </p:tav>
                                      </p:tavLst>
                                    </p:anim>
                                    <p:anim calcmode="lin" valueType="num">
                                      <p:cBhvr additive="repl">
                                        <p:cTn id="810" dur="250" fill="hold"/>
                                        <p:tgtEl>
                                          <p:spTgt spid="454">
                                            <p:txEl>
                                              <p:pRg st="5" end="5"/>
                                            </p:txEl>
                                          </p:spTgt>
                                        </p:tgtEl>
                                        <p:attrNameLst>
                                          <p:attrName>ppt_y</p:attrName>
                                        </p:attrNameLst>
                                      </p:cBhvr>
                                      <p:tavLst>
                                        <p:tav tm="0">
                                          <p:val>
                                            <p:strVal val="1+#ppt_h/2"/>
                                          </p:val>
                                        </p:tav>
                                        <p:tav tm="100000">
                                          <p:val>
                                            <p:strVal val="#ppt_y"/>
                                          </p:val>
                                        </p:tav>
                                      </p:tavLst>
                                    </p:anim>
                                  </p:childTnLst>
                                </p:cTn>
                              </p:par>
                              <p:par>
                                <p:cTn id="811" nodeType="withEffect" fill="hold" presetClass="entr" presetID="2" presetSubtype="4">
                                  <p:stCondLst>
                                    <p:cond delay="0"/>
                                  </p:stCondLst>
                                  <p:childTnLst>
                                    <p:set>
                                      <p:cBhvr>
                                        <p:cTn id="812" dur="1" fill="hold">
                                          <p:stCondLst>
                                            <p:cond delay="0"/>
                                          </p:stCondLst>
                                        </p:cTn>
                                        <p:tgtEl>
                                          <p:spTgt spid="454">
                                            <p:txEl>
                                              <p:pRg st="6" end="6"/>
                                            </p:txEl>
                                          </p:spTgt>
                                        </p:tgtEl>
                                        <p:attrNameLst>
                                          <p:attrName>style.visibility</p:attrName>
                                        </p:attrNameLst>
                                      </p:cBhvr>
                                      <p:to>
                                        <p:strVal val="visible"/>
                                      </p:to>
                                    </p:set>
                                    <p:anim calcmode="lin" valueType="num">
                                      <p:cBhvr additive="repl">
                                        <p:cTn id="813" dur="250" fill="hold"/>
                                        <p:tgtEl>
                                          <p:spTgt spid="454">
                                            <p:txEl>
                                              <p:pRg st="6" end="6"/>
                                            </p:txEl>
                                          </p:spTgt>
                                        </p:tgtEl>
                                        <p:attrNameLst>
                                          <p:attrName>ppt_x</p:attrName>
                                        </p:attrNameLst>
                                      </p:cBhvr>
                                      <p:tavLst>
                                        <p:tav tm="0">
                                          <p:val>
                                            <p:strVal val="#ppt_x"/>
                                          </p:val>
                                        </p:tav>
                                        <p:tav tm="100000">
                                          <p:val>
                                            <p:strVal val="#ppt_x"/>
                                          </p:val>
                                        </p:tav>
                                      </p:tavLst>
                                    </p:anim>
                                    <p:anim calcmode="lin" valueType="num">
                                      <p:cBhvr additive="repl">
                                        <p:cTn id="814" dur="250" fill="hold"/>
                                        <p:tgtEl>
                                          <p:spTgt spid="454">
                                            <p:txEl>
                                              <p:pRg st="6" end="6"/>
                                            </p:txEl>
                                          </p:spTgt>
                                        </p:tgtEl>
                                        <p:attrNameLst>
                                          <p:attrName>ppt_y</p:attrName>
                                        </p:attrNameLst>
                                      </p:cBhvr>
                                      <p:tavLst>
                                        <p:tav tm="0">
                                          <p:val>
                                            <p:strVal val="1+#ppt_h/2"/>
                                          </p:val>
                                        </p:tav>
                                        <p:tav tm="100000">
                                          <p:val>
                                            <p:strVal val="#ppt_y"/>
                                          </p:val>
                                        </p:tav>
                                      </p:tavLst>
                                    </p:anim>
                                  </p:childTnLst>
                                </p:cTn>
                              </p:par>
                              <p:par>
                                <p:cTn id="815" nodeType="withEffect" fill="hold" presetClass="entr" presetID="2" presetSubtype="4">
                                  <p:stCondLst>
                                    <p:cond delay="0"/>
                                  </p:stCondLst>
                                  <p:childTnLst>
                                    <p:set>
                                      <p:cBhvr>
                                        <p:cTn id="816" dur="1" fill="hold">
                                          <p:stCondLst>
                                            <p:cond delay="0"/>
                                          </p:stCondLst>
                                        </p:cTn>
                                        <p:tgtEl>
                                          <p:spTgt spid="454">
                                            <p:txEl>
                                              <p:pRg st="8" end="8"/>
                                            </p:txEl>
                                          </p:spTgt>
                                        </p:tgtEl>
                                        <p:attrNameLst>
                                          <p:attrName>style.visibility</p:attrName>
                                        </p:attrNameLst>
                                      </p:cBhvr>
                                      <p:to>
                                        <p:strVal val="visible"/>
                                      </p:to>
                                    </p:set>
                                    <p:anim calcmode="lin" valueType="num">
                                      <p:cBhvr additive="repl">
                                        <p:cTn id="817" dur="250" fill="hold"/>
                                        <p:tgtEl>
                                          <p:spTgt spid="454">
                                            <p:txEl>
                                              <p:pRg st="8" end="8"/>
                                            </p:txEl>
                                          </p:spTgt>
                                        </p:tgtEl>
                                        <p:attrNameLst>
                                          <p:attrName>ppt_x</p:attrName>
                                        </p:attrNameLst>
                                      </p:cBhvr>
                                      <p:tavLst>
                                        <p:tav tm="0">
                                          <p:val>
                                            <p:strVal val="#ppt_x"/>
                                          </p:val>
                                        </p:tav>
                                        <p:tav tm="100000">
                                          <p:val>
                                            <p:strVal val="#ppt_x"/>
                                          </p:val>
                                        </p:tav>
                                      </p:tavLst>
                                    </p:anim>
                                    <p:anim calcmode="lin" valueType="num">
                                      <p:cBhvr additive="repl">
                                        <p:cTn id="818" dur="250" fill="hold"/>
                                        <p:tgtEl>
                                          <p:spTgt spid="454">
                                            <p:txEl>
                                              <p:pRg st="8" end="8"/>
                                            </p:txEl>
                                          </p:spTgt>
                                        </p:tgtEl>
                                        <p:attrNameLst>
                                          <p:attrName>ppt_y</p:attrName>
                                        </p:attrNameLst>
                                      </p:cBhvr>
                                      <p:tavLst>
                                        <p:tav tm="0">
                                          <p:val>
                                            <p:strVal val="1+#ppt_h/2"/>
                                          </p:val>
                                        </p:tav>
                                        <p:tav tm="100000">
                                          <p:val>
                                            <p:strVal val="#ppt_y"/>
                                          </p:val>
                                        </p:tav>
                                      </p:tavLst>
                                    </p:anim>
                                  </p:childTnLst>
                                </p:cTn>
                              </p:par>
                              <p:par>
                                <p:cTn id="819" nodeType="withEffect" fill="hold" presetClass="entr" presetID="2" presetSubtype="4">
                                  <p:stCondLst>
                                    <p:cond delay="0"/>
                                  </p:stCondLst>
                                  <p:childTnLst>
                                    <p:set>
                                      <p:cBhvr>
                                        <p:cTn id="820" dur="1" fill="hold">
                                          <p:stCondLst>
                                            <p:cond delay="0"/>
                                          </p:stCondLst>
                                        </p:cTn>
                                        <p:tgtEl>
                                          <p:spTgt spid="454">
                                            <p:txEl>
                                              <p:pRg st="9" end="9"/>
                                            </p:txEl>
                                          </p:spTgt>
                                        </p:tgtEl>
                                        <p:attrNameLst>
                                          <p:attrName>style.visibility</p:attrName>
                                        </p:attrNameLst>
                                      </p:cBhvr>
                                      <p:to>
                                        <p:strVal val="visible"/>
                                      </p:to>
                                    </p:set>
                                    <p:anim calcmode="lin" valueType="num">
                                      <p:cBhvr additive="repl">
                                        <p:cTn id="821" dur="250" fill="hold"/>
                                        <p:tgtEl>
                                          <p:spTgt spid="454">
                                            <p:txEl>
                                              <p:pRg st="9" end="9"/>
                                            </p:txEl>
                                          </p:spTgt>
                                        </p:tgtEl>
                                        <p:attrNameLst>
                                          <p:attrName>ppt_x</p:attrName>
                                        </p:attrNameLst>
                                      </p:cBhvr>
                                      <p:tavLst>
                                        <p:tav tm="0">
                                          <p:val>
                                            <p:strVal val="#ppt_x"/>
                                          </p:val>
                                        </p:tav>
                                        <p:tav tm="100000">
                                          <p:val>
                                            <p:strVal val="#ppt_x"/>
                                          </p:val>
                                        </p:tav>
                                      </p:tavLst>
                                    </p:anim>
                                    <p:anim calcmode="lin" valueType="num">
                                      <p:cBhvr additive="repl">
                                        <p:cTn id="822" dur="250" fill="hold"/>
                                        <p:tgtEl>
                                          <p:spTgt spid="454">
                                            <p:txEl>
                                              <p:pRg st="9" end="9"/>
                                            </p:txEl>
                                          </p:spTgt>
                                        </p:tgtEl>
                                        <p:attrNameLst>
                                          <p:attrName>ppt_y</p:attrName>
                                        </p:attrNameLst>
                                      </p:cBhvr>
                                      <p:tavLst>
                                        <p:tav tm="0">
                                          <p:val>
                                            <p:strVal val="1+#ppt_h/2"/>
                                          </p:val>
                                        </p:tav>
                                        <p:tav tm="100000">
                                          <p:val>
                                            <p:strVal val="#ppt_y"/>
                                          </p:val>
                                        </p:tav>
                                      </p:tavLst>
                                    </p:anim>
                                  </p:childTnLst>
                                </p:cTn>
                              </p:par>
                              <p:par>
                                <p:cTn id="823" nodeType="withEffect" fill="hold" presetClass="entr" presetID="2" presetSubtype="4">
                                  <p:stCondLst>
                                    <p:cond delay="0"/>
                                  </p:stCondLst>
                                  <p:childTnLst>
                                    <p:set>
                                      <p:cBhvr>
                                        <p:cTn id="824" dur="1" fill="hold">
                                          <p:stCondLst>
                                            <p:cond delay="0"/>
                                          </p:stCondLst>
                                        </p:cTn>
                                        <p:tgtEl>
                                          <p:spTgt spid="454">
                                            <p:txEl>
                                              <p:pRg st="10" end="10"/>
                                            </p:txEl>
                                          </p:spTgt>
                                        </p:tgtEl>
                                        <p:attrNameLst>
                                          <p:attrName>style.visibility</p:attrName>
                                        </p:attrNameLst>
                                      </p:cBhvr>
                                      <p:to>
                                        <p:strVal val="visible"/>
                                      </p:to>
                                    </p:set>
                                    <p:anim calcmode="lin" valueType="num">
                                      <p:cBhvr additive="repl">
                                        <p:cTn id="825" dur="250" fill="hold"/>
                                        <p:tgtEl>
                                          <p:spTgt spid="454">
                                            <p:txEl>
                                              <p:pRg st="10" end="10"/>
                                            </p:txEl>
                                          </p:spTgt>
                                        </p:tgtEl>
                                        <p:attrNameLst>
                                          <p:attrName>ppt_x</p:attrName>
                                        </p:attrNameLst>
                                      </p:cBhvr>
                                      <p:tavLst>
                                        <p:tav tm="0">
                                          <p:val>
                                            <p:strVal val="#ppt_x"/>
                                          </p:val>
                                        </p:tav>
                                        <p:tav tm="100000">
                                          <p:val>
                                            <p:strVal val="#ppt_x"/>
                                          </p:val>
                                        </p:tav>
                                      </p:tavLst>
                                    </p:anim>
                                    <p:anim calcmode="lin" valueType="num">
                                      <p:cBhvr additive="repl">
                                        <p:cTn id="826" dur="250" fill="hold"/>
                                        <p:tgtEl>
                                          <p:spTgt spid="454">
                                            <p:txEl>
                                              <p:pRg st="10" end="10"/>
                                            </p:txEl>
                                          </p:spTgt>
                                        </p:tgtEl>
                                        <p:attrNameLst>
                                          <p:attrName>ppt_y</p:attrName>
                                        </p:attrNameLst>
                                      </p:cBhvr>
                                      <p:tavLst>
                                        <p:tav tm="0">
                                          <p:val>
                                            <p:strVal val="1+#ppt_h/2"/>
                                          </p:val>
                                        </p:tav>
                                        <p:tav tm="100000">
                                          <p:val>
                                            <p:strVal val="#ppt_y"/>
                                          </p:val>
                                        </p:tav>
                                      </p:tavLst>
                                    </p:anim>
                                  </p:childTnLst>
                                </p:cTn>
                              </p:par>
                              <p:par>
                                <p:cTn id="827" nodeType="withEffect" fill="hold" presetClass="entr" presetID="2" presetSubtype="4">
                                  <p:stCondLst>
                                    <p:cond delay="0"/>
                                  </p:stCondLst>
                                  <p:childTnLst>
                                    <p:set>
                                      <p:cBhvr>
                                        <p:cTn id="828" dur="1" fill="hold">
                                          <p:stCondLst>
                                            <p:cond delay="0"/>
                                          </p:stCondLst>
                                        </p:cTn>
                                        <p:tgtEl>
                                          <p:spTgt spid="454">
                                            <p:txEl>
                                              <p:pRg st="11" end="11"/>
                                            </p:txEl>
                                          </p:spTgt>
                                        </p:tgtEl>
                                        <p:attrNameLst>
                                          <p:attrName>style.visibility</p:attrName>
                                        </p:attrNameLst>
                                      </p:cBhvr>
                                      <p:to>
                                        <p:strVal val="visible"/>
                                      </p:to>
                                    </p:set>
                                    <p:anim calcmode="lin" valueType="num">
                                      <p:cBhvr additive="repl">
                                        <p:cTn id="829" dur="250" fill="hold"/>
                                        <p:tgtEl>
                                          <p:spTgt spid="454">
                                            <p:txEl>
                                              <p:pRg st="11" end="11"/>
                                            </p:txEl>
                                          </p:spTgt>
                                        </p:tgtEl>
                                        <p:attrNameLst>
                                          <p:attrName>ppt_x</p:attrName>
                                        </p:attrNameLst>
                                      </p:cBhvr>
                                      <p:tavLst>
                                        <p:tav tm="0">
                                          <p:val>
                                            <p:strVal val="#ppt_x"/>
                                          </p:val>
                                        </p:tav>
                                        <p:tav tm="100000">
                                          <p:val>
                                            <p:strVal val="#ppt_x"/>
                                          </p:val>
                                        </p:tav>
                                      </p:tavLst>
                                    </p:anim>
                                    <p:anim calcmode="lin" valueType="num">
                                      <p:cBhvr additive="repl">
                                        <p:cTn id="830" dur="250" fill="hold"/>
                                        <p:tgtEl>
                                          <p:spTgt spid="45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p:nvPr>
        </p:nvSpPr>
        <p:spPr>
          <a:xfrm>
            <a:off x="0" y="425520"/>
            <a:ext cx="9143640" cy="638532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000" spc="-1" strike="noStrike">
                <a:solidFill>
                  <a:srgbClr val="333333"/>
                </a:solidFill>
                <a:latin typeface="Arial"/>
              </a:rPr>
              <a:t>Définition</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L’EBE </a:t>
            </a:r>
            <a:r>
              <a:rPr b="0" lang="fr-FR" sz="2000" spc="-1" strike="noStrike">
                <a:solidFill>
                  <a:srgbClr val="333333"/>
                </a:solidFill>
                <a:latin typeface="Arial"/>
              </a:rPr>
              <a:t>représente le </a:t>
            </a:r>
            <a:r>
              <a:rPr b="1" lang="fr-FR" sz="2000" spc="-1" strike="noStrike">
                <a:solidFill>
                  <a:srgbClr val="333333"/>
                </a:solidFill>
                <a:latin typeface="Arial"/>
              </a:rPr>
              <a:t>bénéfice brut </a:t>
            </a:r>
            <a:r>
              <a:rPr b="0" lang="fr-FR" sz="2000" spc="-1" strike="noStrike">
                <a:solidFill>
                  <a:srgbClr val="333333"/>
                </a:solidFill>
                <a:latin typeface="Arial"/>
              </a:rPr>
              <a:t>généré par l’activité d’exploitation avant de prendre en compte </a:t>
            </a:r>
            <a:r>
              <a:rPr b="1" lang="fr-FR" sz="2000" spc="-1" strike="noStrike">
                <a:solidFill>
                  <a:srgbClr val="333333"/>
                </a:solidFill>
                <a:latin typeface="Arial"/>
              </a:rPr>
              <a:t>des frais financiers, l’amortissement etc</a:t>
            </a:r>
            <a:r>
              <a:rPr b="0" lang="fr-FR" sz="2000" spc="-1" strike="noStrike">
                <a:solidFill>
                  <a:srgbClr val="333333"/>
                </a:solidFill>
                <a:latin typeface="Arial"/>
              </a:rPr>
              <a:t>.. Elle permet de voir si l’activité est performante du point de vue de son exploitation afin de dégager des ressources positives. </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Mode de calcul</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ff0000"/>
                </a:solidFill>
                <a:latin typeface="Arial"/>
              </a:rPr>
              <a:t>EBE = VA – Charges de personnel (salaires, impôts, taxes)</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Intérêt </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L’EBE est l’un des meilleurs indicateurs pour mesurer la santé financière de l’entreprise.</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L’EBE</a:t>
            </a:r>
            <a:r>
              <a:rPr b="1" lang="fr-FR" sz="2000" spc="-1" strike="noStrike">
                <a:solidFill>
                  <a:srgbClr val="333333"/>
                </a:solidFill>
                <a:latin typeface="Arial"/>
              </a:rPr>
              <a:t> </a:t>
            </a:r>
            <a:r>
              <a:rPr b="0" lang="fr-FR" sz="2000" spc="-1" strike="noStrike">
                <a:solidFill>
                  <a:srgbClr val="333333"/>
                </a:solidFill>
                <a:latin typeface="Arial"/>
              </a:rPr>
              <a:t>permet d’apprécier la capacité de l’entreprise à rembourser les prêts des institutions financières, de payer les dividendes aux actionnaires et de renouveler ses infrastructures et équipements.</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L’EBE permet de faire le benchmarking, de mesurer les performances par rapport à l’année précédente</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Quelques rations : Profitabilité</a:t>
            </a:r>
            <a:r>
              <a:rPr b="0" lang="fr-FR" sz="2000" spc="-1" strike="noStrike">
                <a:solidFill>
                  <a:srgbClr val="333333"/>
                </a:solidFill>
                <a:latin typeface="Arial"/>
              </a:rPr>
              <a:t> : EBE / Chiffre d’affaire (Hors taxe) : pour chaque franc engrangé du chiffre d’affaire qu’elle est la part de l’EBE. Autrement, quel est le poids de l’EBE dans le chiffre d’affaire.</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Liquidité </a:t>
            </a:r>
            <a:r>
              <a:rPr b="0" lang="fr-FR" sz="2000" spc="-1" strike="noStrike">
                <a:solidFill>
                  <a:srgbClr val="333333"/>
                </a:solidFill>
                <a:latin typeface="Arial"/>
              </a:rPr>
              <a:t>: EBE / Frais financiers : mesure la capacité à rembourser</a:t>
            </a: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p:txBody>
      </p:sp>
      <p:sp>
        <p:nvSpPr>
          <p:cNvPr id="457" name="ZoneTexte 2"/>
          <p:cNvSpPr/>
          <p:nvPr/>
        </p:nvSpPr>
        <p:spPr>
          <a:xfrm>
            <a:off x="0" y="4680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Excedent Brut d’Exploitation (EBE)</a:t>
            </a:r>
            <a:endParaRPr b="0" lang="fr-FR" sz="2100" spc="-1" strike="noStrike">
              <a:solidFill>
                <a:srgbClr val="ffffff"/>
              </a:solidFill>
              <a:latin typeface="Arial"/>
            </a:endParaRPr>
          </a:p>
        </p:txBody>
      </p:sp>
    </p:spTree>
  </p:cSld>
  <p:transition>
    <p:wipe dir="l"/>
  </p:transition>
  <p:timing>
    <p:tnLst>
      <p:par>
        <p:cTn id="831" dur="indefinite" restart="never" nodeType="tmRoot">
          <p:childTnLst>
            <p:seq>
              <p:cTn id="832" dur="indefinite" nodeType="mainSeq">
                <p:childTnLst>
                  <p:par>
                    <p:cTn id="833" nodeType="clickEffect" fill="hold">
                      <p:stCondLst>
                        <p:cond delay="0"/>
                      </p:stCondLst>
                      <p:childTnLst>
                        <p:par>
                          <p:cTn id="834" nodeType="withEffect" fill="hold">
                            <p:stCondLst>
                              <p:cond delay="0"/>
                            </p:stCondLst>
                            <p:childTnLst>
                              <p:par>
                                <p:cTn id="835" nodeType="withEffect" fill="hold" presetClass="entr" presetID="2" presetSubtype="4">
                                  <p:stCondLst>
                                    <p:cond delay="0"/>
                                  </p:stCondLst>
                                  <p:childTnLst>
                                    <p:set>
                                      <p:cBhvr>
                                        <p:cTn id="836" dur="1" fill="hold">
                                          <p:stCondLst>
                                            <p:cond delay="0"/>
                                          </p:stCondLst>
                                        </p:cTn>
                                        <p:tgtEl>
                                          <p:spTgt spid="456">
                                            <p:txEl>
                                              <p:pRg st="1" end="1"/>
                                            </p:txEl>
                                          </p:spTgt>
                                        </p:tgtEl>
                                        <p:attrNameLst>
                                          <p:attrName>style.visibility</p:attrName>
                                        </p:attrNameLst>
                                      </p:cBhvr>
                                      <p:to>
                                        <p:strVal val="visible"/>
                                      </p:to>
                                    </p:set>
                                    <p:anim calcmode="lin" valueType="num">
                                      <p:cBhvr additive="repl">
                                        <p:cTn id="837" dur="250" fill="hold"/>
                                        <p:tgtEl>
                                          <p:spTgt spid="456">
                                            <p:txEl>
                                              <p:pRg st="1" end="1"/>
                                            </p:txEl>
                                          </p:spTgt>
                                        </p:tgtEl>
                                        <p:attrNameLst>
                                          <p:attrName>ppt_x</p:attrName>
                                        </p:attrNameLst>
                                      </p:cBhvr>
                                      <p:tavLst>
                                        <p:tav tm="0">
                                          <p:val>
                                            <p:strVal val="#ppt_x"/>
                                          </p:val>
                                        </p:tav>
                                        <p:tav tm="100000">
                                          <p:val>
                                            <p:strVal val="#ppt_x"/>
                                          </p:val>
                                        </p:tav>
                                      </p:tavLst>
                                    </p:anim>
                                    <p:anim calcmode="lin" valueType="num">
                                      <p:cBhvr additive="repl">
                                        <p:cTn id="838" dur="250" fill="hold"/>
                                        <p:tgtEl>
                                          <p:spTgt spid="456">
                                            <p:txEl>
                                              <p:pRg st="1" end="1"/>
                                            </p:txEl>
                                          </p:spTgt>
                                        </p:tgtEl>
                                        <p:attrNameLst>
                                          <p:attrName>ppt_y</p:attrName>
                                        </p:attrNameLst>
                                      </p:cBhvr>
                                      <p:tavLst>
                                        <p:tav tm="0">
                                          <p:val>
                                            <p:strVal val="1+#ppt_h/2"/>
                                          </p:val>
                                        </p:tav>
                                        <p:tav tm="100000">
                                          <p:val>
                                            <p:strVal val="#ppt_y"/>
                                          </p:val>
                                        </p:tav>
                                      </p:tavLst>
                                    </p:anim>
                                  </p:childTnLst>
                                </p:cTn>
                              </p:par>
                              <p:par>
                                <p:cTn id="839" nodeType="withEffect" fill="hold" presetClass="entr" presetID="2" presetSubtype="4">
                                  <p:stCondLst>
                                    <p:cond delay="0"/>
                                  </p:stCondLst>
                                  <p:childTnLst>
                                    <p:set>
                                      <p:cBhvr>
                                        <p:cTn id="840" dur="1" fill="hold">
                                          <p:stCondLst>
                                            <p:cond delay="0"/>
                                          </p:stCondLst>
                                        </p:cTn>
                                        <p:tgtEl>
                                          <p:spTgt spid="456">
                                            <p:txEl>
                                              <p:pRg st="2" end="2"/>
                                            </p:txEl>
                                          </p:spTgt>
                                        </p:tgtEl>
                                        <p:attrNameLst>
                                          <p:attrName>style.visibility</p:attrName>
                                        </p:attrNameLst>
                                      </p:cBhvr>
                                      <p:to>
                                        <p:strVal val="visible"/>
                                      </p:to>
                                    </p:set>
                                    <p:anim calcmode="lin" valueType="num">
                                      <p:cBhvr additive="repl">
                                        <p:cTn id="841" dur="250" fill="hold"/>
                                        <p:tgtEl>
                                          <p:spTgt spid="456">
                                            <p:txEl>
                                              <p:pRg st="2" end="2"/>
                                            </p:txEl>
                                          </p:spTgt>
                                        </p:tgtEl>
                                        <p:attrNameLst>
                                          <p:attrName>ppt_x</p:attrName>
                                        </p:attrNameLst>
                                      </p:cBhvr>
                                      <p:tavLst>
                                        <p:tav tm="0">
                                          <p:val>
                                            <p:strVal val="#ppt_x"/>
                                          </p:val>
                                        </p:tav>
                                        <p:tav tm="100000">
                                          <p:val>
                                            <p:strVal val="#ppt_x"/>
                                          </p:val>
                                        </p:tav>
                                      </p:tavLst>
                                    </p:anim>
                                    <p:anim calcmode="lin" valueType="num">
                                      <p:cBhvr additive="repl">
                                        <p:cTn id="842" dur="250" fill="hold"/>
                                        <p:tgtEl>
                                          <p:spTgt spid="456">
                                            <p:txEl>
                                              <p:pRg st="2" end="2"/>
                                            </p:txEl>
                                          </p:spTgt>
                                        </p:tgtEl>
                                        <p:attrNameLst>
                                          <p:attrName>ppt_y</p:attrName>
                                        </p:attrNameLst>
                                      </p:cBhvr>
                                      <p:tavLst>
                                        <p:tav tm="0">
                                          <p:val>
                                            <p:strVal val="1+#ppt_h/2"/>
                                          </p:val>
                                        </p:tav>
                                        <p:tav tm="100000">
                                          <p:val>
                                            <p:strVal val="#ppt_y"/>
                                          </p:val>
                                        </p:tav>
                                      </p:tavLst>
                                    </p:anim>
                                  </p:childTnLst>
                                </p:cTn>
                              </p:par>
                              <p:par>
                                <p:cTn id="843" nodeType="withEffect" fill="hold" presetClass="entr" presetID="2" presetSubtype="4">
                                  <p:stCondLst>
                                    <p:cond delay="0"/>
                                  </p:stCondLst>
                                  <p:childTnLst>
                                    <p:set>
                                      <p:cBhvr>
                                        <p:cTn id="844" dur="1" fill="hold">
                                          <p:stCondLst>
                                            <p:cond delay="0"/>
                                          </p:stCondLst>
                                        </p:cTn>
                                        <p:tgtEl>
                                          <p:spTgt spid="456">
                                            <p:txEl>
                                              <p:pRg st="3" end="3"/>
                                            </p:txEl>
                                          </p:spTgt>
                                        </p:tgtEl>
                                        <p:attrNameLst>
                                          <p:attrName>style.visibility</p:attrName>
                                        </p:attrNameLst>
                                      </p:cBhvr>
                                      <p:to>
                                        <p:strVal val="visible"/>
                                      </p:to>
                                    </p:set>
                                    <p:anim calcmode="lin" valueType="num">
                                      <p:cBhvr additive="repl">
                                        <p:cTn id="845" dur="250" fill="hold"/>
                                        <p:tgtEl>
                                          <p:spTgt spid="456">
                                            <p:txEl>
                                              <p:pRg st="3" end="3"/>
                                            </p:txEl>
                                          </p:spTgt>
                                        </p:tgtEl>
                                        <p:attrNameLst>
                                          <p:attrName>ppt_x</p:attrName>
                                        </p:attrNameLst>
                                      </p:cBhvr>
                                      <p:tavLst>
                                        <p:tav tm="0">
                                          <p:val>
                                            <p:strVal val="#ppt_x"/>
                                          </p:val>
                                        </p:tav>
                                        <p:tav tm="100000">
                                          <p:val>
                                            <p:strVal val="#ppt_x"/>
                                          </p:val>
                                        </p:tav>
                                      </p:tavLst>
                                    </p:anim>
                                    <p:anim calcmode="lin" valueType="num">
                                      <p:cBhvr additive="repl">
                                        <p:cTn id="846" dur="250" fill="hold"/>
                                        <p:tgtEl>
                                          <p:spTgt spid="456">
                                            <p:txEl>
                                              <p:pRg st="3" end="3"/>
                                            </p:txEl>
                                          </p:spTgt>
                                        </p:tgtEl>
                                        <p:attrNameLst>
                                          <p:attrName>ppt_y</p:attrName>
                                        </p:attrNameLst>
                                      </p:cBhvr>
                                      <p:tavLst>
                                        <p:tav tm="0">
                                          <p:val>
                                            <p:strVal val="1+#ppt_h/2"/>
                                          </p:val>
                                        </p:tav>
                                        <p:tav tm="100000">
                                          <p:val>
                                            <p:strVal val="#ppt_y"/>
                                          </p:val>
                                        </p:tav>
                                      </p:tavLst>
                                    </p:anim>
                                  </p:childTnLst>
                                </p:cTn>
                              </p:par>
                              <p:par>
                                <p:cTn id="847" nodeType="withEffect" fill="hold" presetClass="entr" presetID="2" presetSubtype="4">
                                  <p:stCondLst>
                                    <p:cond delay="0"/>
                                  </p:stCondLst>
                                  <p:childTnLst>
                                    <p:set>
                                      <p:cBhvr>
                                        <p:cTn id="848" dur="1" fill="hold">
                                          <p:stCondLst>
                                            <p:cond delay="0"/>
                                          </p:stCondLst>
                                        </p:cTn>
                                        <p:tgtEl>
                                          <p:spTgt spid="456">
                                            <p:txEl>
                                              <p:pRg st="4" end="4"/>
                                            </p:txEl>
                                          </p:spTgt>
                                        </p:tgtEl>
                                        <p:attrNameLst>
                                          <p:attrName>style.visibility</p:attrName>
                                        </p:attrNameLst>
                                      </p:cBhvr>
                                      <p:to>
                                        <p:strVal val="visible"/>
                                      </p:to>
                                    </p:set>
                                    <p:anim calcmode="lin" valueType="num">
                                      <p:cBhvr additive="repl">
                                        <p:cTn id="849" dur="250" fill="hold"/>
                                        <p:tgtEl>
                                          <p:spTgt spid="456">
                                            <p:txEl>
                                              <p:pRg st="4" end="4"/>
                                            </p:txEl>
                                          </p:spTgt>
                                        </p:tgtEl>
                                        <p:attrNameLst>
                                          <p:attrName>ppt_x</p:attrName>
                                        </p:attrNameLst>
                                      </p:cBhvr>
                                      <p:tavLst>
                                        <p:tav tm="0">
                                          <p:val>
                                            <p:strVal val="#ppt_x"/>
                                          </p:val>
                                        </p:tav>
                                        <p:tav tm="100000">
                                          <p:val>
                                            <p:strVal val="#ppt_x"/>
                                          </p:val>
                                        </p:tav>
                                      </p:tavLst>
                                    </p:anim>
                                    <p:anim calcmode="lin" valueType="num">
                                      <p:cBhvr additive="repl">
                                        <p:cTn id="850" dur="250" fill="hold"/>
                                        <p:tgtEl>
                                          <p:spTgt spid="456">
                                            <p:txEl>
                                              <p:pRg st="4" end="4"/>
                                            </p:txEl>
                                          </p:spTgt>
                                        </p:tgtEl>
                                        <p:attrNameLst>
                                          <p:attrName>ppt_y</p:attrName>
                                        </p:attrNameLst>
                                      </p:cBhvr>
                                      <p:tavLst>
                                        <p:tav tm="0">
                                          <p:val>
                                            <p:strVal val="1+#ppt_h/2"/>
                                          </p:val>
                                        </p:tav>
                                        <p:tav tm="100000">
                                          <p:val>
                                            <p:strVal val="#ppt_y"/>
                                          </p:val>
                                        </p:tav>
                                      </p:tavLst>
                                    </p:anim>
                                  </p:childTnLst>
                                </p:cTn>
                              </p:par>
                              <p:par>
                                <p:cTn id="851" nodeType="withEffect" fill="hold" presetClass="entr" presetID="2" presetSubtype="4">
                                  <p:stCondLst>
                                    <p:cond delay="0"/>
                                  </p:stCondLst>
                                  <p:childTnLst>
                                    <p:set>
                                      <p:cBhvr>
                                        <p:cTn id="852" dur="1" fill="hold">
                                          <p:stCondLst>
                                            <p:cond delay="0"/>
                                          </p:stCondLst>
                                        </p:cTn>
                                        <p:tgtEl>
                                          <p:spTgt spid="456">
                                            <p:txEl>
                                              <p:pRg st="5" end="5"/>
                                            </p:txEl>
                                          </p:spTgt>
                                        </p:tgtEl>
                                        <p:attrNameLst>
                                          <p:attrName>style.visibility</p:attrName>
                                        </p:attrNameLst>
                                      </p:cBhvr>
                                      <p:to>
                                        <p:strVal val="visible"/>
                                      </p:to>
                                    </p:set>
                                    <p:anim calcmode="lin" valueType="num">
                                      <p:cBhvr additive="repl">
                                        <p:cTn id="853" dur="250" fill="hold"/>
                                        <p:tgtEl>
                                          <p:spTgt spid="456">
                                            <p:txEl>
                                              <p:pRg st="5" end="5"/>
                                            </p:txEl>
                                          </p:spTgt>
                                        </p:tgtEl>
                                        <p:attrNameLst>
                                          <p:attrName>ppt_x</p:attrName>
                                        </p:attrNameLst>
                                      </p:cBhvr>
                                      <p:tavLst>
                                        <p:tav tm="0">
                                          <p:val>
                                            <p:strVal val="#ppt_x"/>
                                          </p:val>
                                        </p:tav>
                                        <p:tav tm="100000">
                                          <p:val>
                                            <p:strVal val="#ppt_x"/>
                                          </p:val>
                                        </p:tav>
                                      </p:tavLst>
                                    </p:anim>
                                    <p:anim calcmode="lin" valueType="num">
                                      <p:cBhvr additive="repl">
                                        <p:cTn id="854" dur="250" fill="hold"/>
                                        <p:tgtEl>
                                          <p:spTgt spid="456">
                                            <p:txEl>
                                              <p:pRg st="5" end="5"/>
                                            </p:txEl>
                                          </p:spTgt>
                                        </p:tgtEl>
                                        <p:attrNameLst>
                                          <p:attrName>ppt_y</p:attrName>
                                        </p:attrNameLst>
                                      </p:cBhvr>
                                      <p:tavLst>
                                        <p:tav tm="0">
                                          <p:val>
                                            <p:strVal val="1+#ppt_h/2"/>
                                          </p:val>
                                        </p:tav>
                                        <p:tav tm="100000">
                                          <p:val>
                                            <p:strVal val="#ppt_y"/>
                                          </p:val>
                                        </p:tav>
                                      </p:tavLst>
                                    </p:anim>
                                  </p:childTnLst>
                                </p:cTn>
                              </p:par>
                              <p:par>
                                <p:cTn id="855" nodeType="withEffect" fill="hold" presetClass="entr" presetID="2" presetSubtype="4">
                                  <p:stCondLst>
                                    <p:cond delay="0"/>
                                  </p:stCondLst>
                                  <p:childTnLst>
                                    <p:set>
                                      <p:cBhvr>
                                        <p:cTn id="856" dur="1" fill="hold">
                                          <p:stCondLst>
                                            <p:cond delay="0"/>
                                          </p:stCondLst>
                                        </p:cTn>
                                        <p:tgtEl>
                                          <p:spTgt spid="456">
                                            <p:txEl>
                                              <p:pRg st="6" end="6"/>
                                            </p:txEl>
                                          </p:spTgt>
                                        </p:tgtEl>
                                        <p:attrNameLst>
                                          <p:attrName>style.visibility</p:attrName>
                                        </p:attrNameLst>
                                      </p:cBhvr>
                                      <p:to>
                                        <p:strVal val="visible"/>
                                      </p:to>
                                    </p:set>
                                    <p:anim calcmode="lin" valueType="num">
                                      <p:cBhvr additive="repl">
                                        <p:cTn id="857" dur="250" fill="hold"/>
                                        <p:tgtEl>
                                          <p:spTgt spid="456">
                                            <p:txEl>
                                              <p:pRg st="6" end="6"/>
                                            </p:txEl>
                                          </p:spTgt>
                                        </p:tgtEl>
                                        <p:attrNameLst>
                                          <p:attrName>ppt_x</p:attrName>
                                        </p:attrNameLst>
                                      </p:cBhvr>
                                      <p:tavLst>
                                        <p:tav tm="0">
                                          <p:val>
                                            <p:strVal val="#ppt_x"/>
                                          </p:val>
                                        </p:tav>
                                        <p:tav tm="100000">
                                          <p:val>
                                            <p:strVal val="#ppt_x"/>
                                          </p:val>
                                        </p:tav>
                                      </p:tavLst>
                                    </p:anim>
                                    <p:anim calcmode="lin" valueType="num">
                                      <p:cBhvr additive="repl">
                                        <p:cTn id="858" dur="250" fill="hold"/>
                                        <p:tgtEl>
                                          <p:spTgt spid="456">
                                            <p:txEl>
                                              <p:pRg st="6" end="6"/>
                                            </p:txEl>
                                          </p:spTgt>
                                        </p:tgtEl>
                                        <p:attrNameLst>
                                          <p:attrName>ppt_y</p:attrName>
                                        </p:attrNameLst>
                                      </p:cBhvr>
                                      <p:tavLst>
                                        <p:tav tm="0">
                                          <p:val>
                                            <p:strVal val="1+#ppt_h/2"/>
                                          </p:val>
                                        </p:tav>
                                        <p:tav tm="100000">
                                          <p:val>
                                            <p:strVal val="#ppt_y"/>
                                          </p:val>
                                        </p:tav>
                                      </p:tavLst>
                                    </p:anim>
                                  </p:childTnLst>
                                </p:cTn>
                              </p:par>
                              <p:par>
                                <p:cTn id="859" nodeType="withEffect" fill="hold" presetClass="entr" presetID="2" presetSubtype="4">
                                  <p:stCondLst>
                                    <p:cond delay="0"/>
                                  </p:stCondLst>
                                  <p:childTnLst>
                                    <p:set>
                                      <p:cBhvr>
                                        <p:cTn id="860" dur="1" fill="hold">
                                          <p:stCondLst>
                                            <p:cond delay="0"/>
                                          </p:stCondLst>
                                        </p:cTn>
                                        <p:tgtEl>
                                          <p:spTgt spid="456">
                                            <p:txEl>
                                              <p:pRg st="7" end="7"/>
                                            </p:txEl>
                                          </p:spTgt>
                                        </p:tgtEl>
                                        <p:attrNameLst>
                                          <p:attrName>style.visibility</p:attrName>
                                        </p:attrNameLst>
                                      </p:cBhvr>
                                      <p:to>
                                        <p:strVal val="visible"/>
                                      </p:to>
                                    </p:set>
                                    <p:anim calcmode="lin" valueType="num">
                                      <p:cBhvr additive="repl">
                                        <p:cTn id="861" dur="250" fill="hold"/>
                                        <p:tgtEl>
                                          <p:spTgt spid="456">
                                            <p:txEl>
                                              <p:pRg st="7" end="7"/>
                                            </p:txEl>
                                          </p:spTgt>
                                        </p:tgtEl>
                                        <p:attrNameLst>
                                          <p:attrName>ppt_x</p:attrName>
                                        </p:attrNameLst>
                                      </p:cBhvr>
                                      <p:tavLst>
                                        <p:tav tm="0">
                                          <p:val>
                                            <p:strVal val="#ppt_x"/>
                                          </p:val>
                                        </p:tav>
                                        <p:tav tm="100000">
                                          <p:val>
                                            <p:strVal val="#ppt_x"/>
                                          </p:val>
                                        </p:tav>
                                      </p:tavLst>
                                    </p:anim>
                                    <p:anim calcmode="lin" valueType="num">
                                      <p:cBhvr additive="repl">
                                        <p:cTn id="862" dur="250" fill="hold"/>
                                        <p:tgtEl>
                                          <p:spTgt spid="456">
                                            <p:txEl>
                                              <p:pRg st="7" end="7"/>
                                            </p:txEl>
                                          </p:spTgt>
                                        </p:tgtEl>
                                        <p:attrNameLst>
                                          <p:attrName>ppt_y</p:attrName>
                                        </p:attrNameLst>
                                      </p:cBhvr>
                                      <p:tavLst>
                                        <p:tav tm="0">
                                          <p:val>
                                            <p:strVal val="1+#ppt_h/2"/>
                                          </p:val>
                                        </p:tav>
                                        <p:tav tm="100000">
                                          <p:val>
                                            <p:strVal val="#ppt_y"/>
                                          </p:val>
                                        </p:tav>
                                      </p:tavLst>
                                    </p:anim>
                                  </p:childTnLst>
                                </p:cTn>
                              </p:par>
                              <p:par>
                                <p:cTn id="863" nodeType="withEffect" fill="hold" presetClass="entr" presetID="2" presetSubtype="4">
                                  <p:stCondLst>
                                    <p:cond delay="0"/>
                                  </p:stCondLst>
                                  <p:childTnLst>
                                    <p:set>
                                      <p:cBhvr>
                                        <p:cTn id="864" dur="1" fill="hold">
                                          <p:stCondLst>
                                            <p:cond delay="0"/>
                                          </p:stCondLst>
                                        </p:cTn>
                                        <p:tgtEl>
                                          <p:spTgt spid="456">
                                            <p:txEl>
                                              <p:pRg st="8" end="8"/>
                                            </p:txEl>
                                          </p:spTgt>
                                        </p:tgtEl>
                                        <p:attrNameLst>
                                          <p:attrName>style.visibility</p:attrName>
                                        </p:attrNameLst>
                                      </p:cBhvr>
                                      <p:to>
                                        <p:strVal val="visible"/>
                                      </p:to>
                                    </p:set>
                                    <p:anim calcmode="lin" valueType="num">
                                      <p:cBhvr additive="repl">
                                        <p:cTn id="865" dur="250" fill="hold"/>
                                        <p:tgtEl>
                                          <p:spTgt spid="456">
                                            <p:txEl>
                                              <p:pRg st="8" end="8"/>
                                            </p:txEl>
                                          </p:spTgt>
                                        </p:tgtEl>
                                        <p:attrNameLst>
                                          <p:attrName>ppt_x</p:attrName>
                                        </p:attrNameLst>
                                      </p:cBhvr>
                                      <p:tavLst>
                                        <p:tav tm="0">
                                          <p:val>
                                            <p:strVal val="#ppt_x"/>
                                          </p:val>
                                        </p:tav>
                                        <p:tav tm="100000">
                                          <p:val>
                                            <p:strVal val="#ppt_x"/>
                                          </p:val>
                                        </p:tav>
                                      </p:tavLst>
                                    </p:anim>
                                    <p:anim calcmode="lin" valueType="num">
                                      <p:cBhvr additive="repl">
                                        <p:cTn id="866" dur="250" fill="hold"/>
                                        <p:tgtEl>
                                          <p:spTgt spid="456">
                                            <p:txEl>
                                              <p:pRg st="8" end="8"/>
                                            </p:txEl>
                                          </p:spTgt>
                                        </p:tgtEl>
                                        <p:attrNameLst>
                                          <p:attrName>ppt_y</p:attrName>
                                        </p:attrNameLst>
                                      </p:cBhvr>
                                      <p:tavLst>
                                        <p:tav tm="0">
                                          <p:val>
                                            <p:strVal val="1+#ppt_h/2"/>
                                          </p:val>
                                        </p:tav>
                                        <p:tav tm="100000">
                                          <p:val>
                                            <p:strVal val="#ppt_y"/>
                                          </p:val>
                                        </p:tav>
                                      </p:tavLst>
                                    </p:anim>
                                  </p:childTnLst>
                                </p:cTn>
                              </p:par>
                              <p:par>
                                <p:cTn id="867" nodeType="withEffect" fill="hold" presetClass="entr" presetID="2" presetSubtype="4">
                                  <p:stCondLst>
                                    <p:cond delay="0"/>
                                  </p:stCondLst>
                                  <p:childTnLst>
                                    <p:set>
                                      <p:cBhvr>
                                        <p:cTn id="868" dur="1" fill="hold">
                                          <p:stCondLst>
                                            <p:cond delay="0"/>
                                          </p:stCondLst>
                                        </p:cTn>
                                        <p:tgtEl>
                                          <p:spTgt spid="456">
                                            <p:txEl>
                                              <p:pRg st="9" end="9"/>
                                            </p:txEl>
                                          </p:spTgt>
                                        </p:tgtEl>
                                        <p:attrNameLst>
                                          <p:attrName>style.visibility</p:attrName>
                                        </p:attrNameLst>
                                      </p:cBhvr>
                                      <p:to>
                                        <p:strVal val="visible"/>
                                      </p:to>
                                    </p:set>
                                    <p:anim calcmode="lin" valueType="num">
                                      <p:cBhvr additive="repl">
                                        <p:cTn id="869" dur="250" fill="hold"/>
                                        <p:tgtEl>
                                          <p:spTgt spid="456">
                                            <p:txEl>
                                              <p:pRg st="9" end="9"/>
                                            </p:txEl>
                                          </p:spTgt>
                                        </p:tgtEl>
                                        <p:attrNameLst>
                                          <p:attrName>ppt_x</p:attrName>
                                        </p:attrNameLst>
                                      </p:cBhvr>
                                      <p:tavLst>
                                        <p:tav tm="0">
                                          <p:val>
                                            <p:strVal val="#ppt_x"/>
                                          </p:val>
                                        </p:tav>
                                        <p:tav tm="100000">
                                          <p:val>
                                            <p:strVal val="#ppt_x"/>
                                          </p:val>
                                        </p:tav>
                                      </p:tavLst>
                                    </p:anim>
                                    <p:anim calcmode="lin" valueType="num">
                                      <p:cBhvr additive="repl">
                                        <p:cTn id="870" dur="250" fill="hold"/>
                                        <p:tgtEl>
                                          <p:spTgt spid="456">
                                            <p:txEl>
                                              <p:pRg st="9" end="9"/>
                                            </p:txEl>
                                          </p:spTgt>
                                        </p:tgtEl>
                                        <p:attrNameLst>
                                          <p:attrName>ppt_y</p:attrName>
                                        </p:attrNameLst>
                                      </p:cBhvr>
                                      <p:tavLst>
                                        <p:tav tm="0">
                                          <p:val>
                                            <p:strVal val="1+#ppt_h/2"/>
                                          </p:val>
                                        </p:tav>
                                        <p:tav tm="100000">
                                          <p:val>
                                            <p:strVal val="#ppt_y"/>
                                          </p:val>
                                        </p:tav>
                                      </p:tavLst>
                                    </p:anim>
                                  </p:childTnLst>
                                </p:cTn>
                              </p:par>
                              <p:par>
                                <p:cTn id="871" nodeType="withEffect" fill="hold" presetClass="entr" presetID="2" presetSubtype="4">
                                  <p:stCondLst>
                                    <p:cond delay="0"/>
                                  </p:stCondLst>
                                  <p:childTnLst>
                                    <p:set>
                                      <p:cBhvr>
                                        <p:cTn id="872" dur="1" fill="hold">
                                          <p:stCondLst>
                                            <p:cond delay="0"/>
                                          </p:stCondLst>
                                        </p:cTn>
                                        <p:tgtEl>
                                          <p:spTgt spid="456">
                                            <p:txEl>
                                              <p:pRg st="0" end="0"/>
                                            </p:txEl>
                                          </p:spTgt>
                                        </p:tgtEl>
                                        <p:attrNameLst>
                                          <p:attrName>style.visibility</p:attrName>
                                        </p:attrNameLst>
                                      </p:cBhvr>
                                      <p:to>
                                        <p:strVal val="visible"/>
                                      </p:to>
                                    </p:set>
                                    <p:anim calcmode="lin" valueType="num">
                                      <p:cBhvr additive="repl">
                                        <p:cTn id="873" dur="250" fill="hold"/>
                                        <p:tgtEl>
                                          <p:spTgt spid="456">
                                            <p:txEl>
                                              <p:pRg st="0" end="0"/>
                                            </p:txEl>
                                          </p:spTgt>
                                        </p:tgtEl>
                                        <p:attrNameLst>
                                          <p:attrName>ppt_x</p:attrName>
                                        </p:attrNameLst>
                                      </p:cBhvr>
                                      <p:tavLst>
                                        <p:tav tm="0">
                                          <p:val>
                                            <p:strVal val="#ppt_x"/>
                                          </p:val>
                                        </p:tav>
                                        <p:tav tm="100000">
                                          <p:val>
                                            <p:strVal val="#ppt_x"/>
                                          </p:val>
                                        </p:tav>
                                      </p:tavLst>
                                    </p:anim>
                                    <p:anim calcmode="lin" valueType="num">
                                      <p:cBhvr additive="repl">
                                        <p:cTn id="874" dur="250" fill="hold"/>
                                        <p:tgtEl>
                                          <p:spTgt spid="45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Image 2" descr=""/>
          <p:cNvPicPr/>
          <p:nvPr/>
        </p:nvPicPr>
        <p:blipFill>
          <a:blip r:embed="rId1"/>
          <a:stretch/>
        </p:blipFill>
        <p:spPr>
          <a:xfrm rot="16200000">
            <a:off x="1444680" y="-1230840"/>
            <a:ext cx="6253560" cy="8964000"/>
          </a:xfrm>
          <a:prstGeom prst="rect">
            <a:avLst/>
          </a:prstGeom>
          <a:ln w="0">
            <a:noFill/>
          </a:ln>
        </p:spPr>
      </p:pic>
      <p:sp>
        <p:nvSpPr>
          <p:cNvPr id="158" name="ZoneTexte 3"/>
          <p:cNvSpPr/>
          <p:nvPr/>
        </p:nvSpPr>
        <p:spPr>
          <a:xfrm>
            <a:off x="899640" y="6377760"/>
            <a:ext cx="7560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000000"/>
                </a:solidFill>
                <a:latin typeface="Calibri"/>
              </a:rPr>
              <a:t>Figure : Part du travail décent et travail précaire en Afrique (OIT, 2021)</a:t>
            </a:r>
            <a:endParaRPr b="0" lang="fr-FR" sz="1800" spc="-1" strike="noStrike">
              <a:solidFill>
                <a:srgbClr val="000000"/>
              </a:solidFill>
              <a:latin typeface="Arial"/>
            </a:endParaRPr>
          </a:p>
        </p:txBody>
      </p:sp>
      <p:sp>
        <p:nvSpPr>
          <p:cNvPr id="159" name="ZoneTexte 4"/>
          <p:cNvSpPr/>
          <p:nvPr/>
        </p:nvSpPr>
        <p:spPr>
          <a:xfrm>
            <a:off x="467640" y="295560"/>
            <a:ext cx="67683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2800" spc="-1" strike="noStrike">
                <a:solidFill>
                  <a:srgbClr val="000000"/>
                </a:solidFill>
                <a:latin typeface="Calibri"/>
              </a:rPr>
              <a:t>Qualité du travail : Travail; décent et Travail</a:t>
            </a:r>
            <a:endParaRPr b="0" lang="fr-F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p:nvPr>
        </p:nvSpPr>
        <p:spPr>
          <a:xfrm>
            <a:off x="0" y="425520"/>
            <a:ext cx="9143640" cy="638532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000" spc="-1" strike="noStrike">
                <a:solidFill>
                  <a:srgbClr val="333333"/>
                </a:solidFill>
                <a:latin typeface="Arial"/>
              </a:rPr>
              <a:t>Définition</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Le RBE </a:t>
            </a:r>
            <a:r>
              <a:rPr b="0" lang="fr-FR" sz="2000" spc="-1" strike="noStrike">
                <a:solidFill>
                  <a:srgbClr val="333333"/>
                </a:solidFill>
                <a:latin typeface="Arial"/>
              </a:rPr>
              <a:t>représente le </a:t>
            </a:r>
            <a:r>
              <a:rPr b="1" lang="fr-FR" sz="2000" spc="-1" strike="noStrike">
                <a:solidFill>
                  <a:srgbClr val="333333"/>
                </a:solidFill>
                <a:latin typeface="Arial"/>
              </a:rPr>
              <a:t>résultat brut </a:t>
            </a:r>
            <a:r>
              <a:rPr b="0" lang="fr-FR" sz="2000" spc="-1" strike="noStrike">
                <a:solidFill>
                  <a:srgbClr val="333333"/>
                </a:solidFill>
                <a:latin typeface="Arial"/>
              </a:rPr>
              <a:t>généré par l’activité d’exploitation avant de prendre en compte </a:t>
            </a:r>
            <a:r>
              <a:rPr b="1" lang="fr-FR" sz="2000" spc="-1" strike="noStrike">
                <a:solidFill>
                  <a:srgbClr val="333333"/>
                </a:solidFill>
                <a:latin typeface="Arial"/>
              </a:rPr>
              <a:t>l’amortissement et l’impôt sur le bénéfice</a:t>
            </a:r>
            <a:r>
              <a:rPr b="0" lang="fr-FR" sz="2000" spc="-1" strike="noStrike">
                <a:solidFill>
                  <a:srgbClr val="333333"/>
                </a:solidFill>
                <a:latin typeface="Arial"/>
              </a:rPr>
              <a:t>. Elle permet de voir si l’activité est performante du point de vue de son exploitation afin de dégager des ressources positives pour payer les frais financiers.</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Mode de calcul</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ff0000"/>
                </a:solidFill>
                <a:latin typeface="Arial"/>
              </a:rPr>
              <a:t>RBE = EBE – Frais financiers</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Intérêt </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Le RBE</a:t>
            </a:r>
            <a:r>
              <a:rPr b="1" lang="fr-FR" sz="2000" spc="-1" strike="noStrike">
                <a:solidFill>
                  <a:srgbClr val="333333"/>
                </a:solidFill>
                <a:latin typeface="Arial"/>
              </a:rPr>
              <a:t> </a:t>
            </a:r>
            <a:r>
              <a:rPr b="0" lang="fr-FR" sz="2000" spc="-1" strike="noStrike">
                <a:solidFill>
                  <a:srgbClr val="333333"/>
                </a:solidFill>
                <a:latin typeface="Arial"/>
              </a:rPr>
              <a:t>permet d’apprécier la capacité de l’entreprise à renouveler ses infrastructures et équipements.</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Le RBE permet de faire le benchmarking, mesurer les performances par rapport à l’année précédente</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Quelques rations : Profitabilité</a:t>
            </a:r>
            <a:r>
              <a:rPr b="0" lang="fr-FR" sz="2000" spc="-1" strike="noStrike">
                <a:solidFill>
                  <a:srgbClr val="333333"/>
                </a:solidFill>
                <a:latin typeface="Arial"/>
              </a:rPr>
              <a:t> : RBE / Chiffre d’affaire (Hors taxe) : pour chaque franc engrangé du chiffre d’affaire qu’elle est la part du RBE. Autrement, quel est le poids du RBE dans le chiffre d’affaire.</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Liquidité </a:t>
            </a:r>
            <a:r>
              <a:rPr b="0" lang="fr-FR" sz="2000" spc="-1" strike="noStrike">
                <a:solidFill>
                  <a:srgbClr val="333333"/>
                </a:solidFill>
                <a:latin typeface="Arial"/>
              </a:rPr>
              <a:t>: RBE / dotations aux amortissements: mesure la capacité de l’entreprise à renouveler ces infrastructures et équipements</a:t>
            </a: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p:txBody>
      </p:sp>
      <p:sp>
        <p:nvSpPr>
          <p:cNvPr id="459" name="ZoneTexte 2"/>
          <p:cNvSpPr/>
          <p:nvPr/>
        </p:nvSpPr>
        <p:spPr>
          <a:xfrm>
            <a:off x="0" y="4680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Résultat Brut d’Exploitation (RBE)</a:t>
            </a:r>
            <a:endParaRPr b="0" lang="fr-FR" sz="2100" spc="-1" strike="noStrike">
              <a:solidFill>
                <a:srgbClr val="ffffff"/>
              </a:solidFill>
              <a:latin typeface="Arial"/>
            </a:endParaRPr>
          </a:p>
        </p:txBody>
      </p:sp>
    </p:spTree>
  </p:cSld>
  <p:transition>
    <p:wipe dir="l"/>
  </p:transition>
  <p:timing>
    <p:tnLst>
      <p:par>
        <p:cTn id="875" dur="indefinite" restart="never" nodeType="tmRoot">
          <p:childTnLst>
            <p:seq>
              <p:cTn id="876" dur="indefinite" nodeType="mainSeq">
                <p:childTnLst>
                  <p:par>
                    <p:cTn id="877" nodeType="clickEffect" fill="hold">
                      <p:stCondLst>
                        <p:cond delay="0"/>
                      </p:stCondLst>
                      <p:childTnLst>
                        <p:par>
                          <p:cTn id="878" nodeType="withEffect" fill="hold">
                            <p:stCondLst>
                              <p:cond delay="0"/>
                            </p:stCondLst>
                            <p:childTnLst>
                              <p:par>
                                <p:cTn id="879" nodeType="withEffect" fill="hold" presetClass="entr" presetID="2" presetSubtype="4">
                                  <p:stCondLst>
                                    <p:cond delay="0"/>
                                  </p:stCondLst>
                                  <p:childTnLst>
                                    <p:set>
                                      <p:cBhvr>
                                        <p:cTn id="880" dur="1" fill="hold">
                                          <p:stCondLst>
                                            <p:cond delay="0"/>
                                          </p:stCondLst>
                                        </p:cTn>
                                        <p:tgtEl>
                                          <p:spTgt spid="458">
                                            <p:txEl>
                                              <p:pRg st="1" end="1"/>
                                            </p:txEl>
                                          </p:spTgt>
                                        </p:tgtEl>
                                        <p:attrNameLst>
                                          <p:attrName>style.visibility</p:attrName>
                                        </p:attrNameLst>
                                      </p:cBhvr>
                                      <p:to>
                                        <p:strVal val="visible"/>
                                      </p:to>
                                    </p:set>
                                    <p:anim calcmode="lin" valueType="num">
                                      <p:cBhvr additive="repl">
                                        <p:cTn id="881" dur="250" fill="hold"/>
                                        <p:tgtEl>
                                          <p:spTgt spid="458">
                                            <p:txEl>
                                              <p:pRg st="1" end="1"/>
                                            </p:txEl>
                                          </p:spTgt>
                                        </p:tgtEl>
                                        <p:attrNameLst>
                                          <p:attrName>ppt_x</p:attrName>
                                        </p:attrNameLst>
                                      </p:cBhvr>
                                      <p:tavLst>
                                        <p:tav tm="0">
                                          <p:val>
                                            <p:strVal val="#ppt_x"/>
                                          </p:val>
                                        </p:tav>
                                        <p:tav tm="100000">
                                          <p:val>
                                            <p:strVal val="#ppt_x"/>
                                          </p:val>
                                        </p:tav>
                                      </p:tavLst>
                                    </p:anim>
                                    <p:anim calcmode="lin" valueType="num">
                                      <p:cBhvr additive="repl">
                                        <p:cTn id="882" dur="250" fill="hold"/>
                                        <p:tgtEl>
                                          <p:spTgt spid="458">
                                            <p:txEl>
                                              <p:pRg st="1" end="1"/>
                                            </p:txEl>
                                          </p:spTgt>
                                        </p:tgtEl>
                                        <p:attrNameLst>
                                          <p:attrName>ppt_y</p:attrName>
                                        </p:attrNameLst>
                                      </p:cBhvr>
                                      <p:tavLst>
                                        <p:tav tm="0">
                                          <p:val>
                                            <p:strVal val="1+#ppt_h/2"/>
                                          </p:val>
                                        </p:tav>
                                        <p:tav tm="100000">
                                          <p:val>
                                            <p:strVal val="#ppt_y"/>
                                          </p:val>
                                        </p:tav>
                                      </p:tavLst>
                                    </p:anim>
                                  </p:childTnLst>
                                </p:cTn>
                              </p:par>
                              <p:par>
                                <p:cTn id="883" nodeType="withEffect" fill="hold" presetClass="entr" presetID="2" presetSubtype="4">
                                  <p:stCondLst>
                                    <p:cond delay="0"/>
                                  </p:stCondLst>
                                  <p:childTnLst>
                                    <p:set>
                                      <p:cBhvr>
                                        <p:cTn id="884" dur="1" fill="hold">
                                          <p:stCondLst>
                                            <p:cond delay="0"/>
                                          </p:stCondLst>
                                        </p:cTn>
                                        <p:tgtEl>
                                          <p:spTgt spid="458">
                                            <p:txEl>
                                              <p:pRg st="2" end="2"/>
                                            </p:txEl>
                                          </p:spTgt>
                                        </p:tgtEl>
                                        <p:attrNameLst>
                                          <p:attrName>style.visibility</p:attrName>
                                        </p:attrNameLst>
                                      </p:cBhvr>
                                      <p:to>
                                        <p:strVal val="visible"/>
                                      </p:to>
                                    </p:set>
                                    <p:anim calcmode="lin" valueType="num">
                                      <p:cBhvr additive="repl">
                                        <p:cTn id="885" dur="250" fill="hold"/>
                                        <p:tgtEl>
                                          <p:spTgt spid="458">
                                            <p:txEl>
                                              <p:pRg st="2" end="2"/>
                                            </p:txEl>
                                          </p:spTgt>
                                        </p:tgtEl>
                                        <p:attrNameLst>
                                          <p:attrName>ppt_x</p:attrName>
                                        </p:attrNameLst>
                                      </p:cBhvr>
                                      <p:tavLst>
                                        <p:tav tm="0">
                                          <p:val>
                                            <p:strVal val="#ppt_x"/>
                                          </p:val>
                                        </p:tav>
                                        <p:tav tm="100000">
                                          <p:val>
                                            <p:strVal val="#ppt_x"/>
                                          </p:val>
                                        </p:tav>
                                      </p:tavLst>
                                    </p:anim>
                                    <p:anim calcmode="lin" valueType="num">
                                      <p:cBhvr additive="repl">
                                        <p:cTn id="886" dur="250" fill="hold"/>
                                        <p:tgtEl>
                                          <p:spTgt spid="458">
                                            <p:txEl>
                                              <p:pRg st="2" end="2"/>
                                            </p:txEl>
                                          </p:spTgt>
                                        </p:tgtEl>
                                        <p:attrNameLst>
                                          <p:attrName>ppt_y</p:attrName>
                                        </p:attrNameLst>
                                      </p:cBhvr>
                                      <p:tavLst>
                                        <p:tav tm="0">
                                          <p:val>
                                            <p:strVal val="1+#ppt_h/2"/>
                                          </p:val>
                                        </p:tav>
                                        <p:tav tm="100000">
                                          <p:val>
                                            <p:strVal val="#ppt_y"/>
                                          </p:val>
                                        </p:tav>
                                      </p:tavLst>
                                    </p:anim>
                                  </p:childTnLst>
                                </p:cTn>
                              </p:par>
                              <p:par>
                                <p:cTn id="887" nodeType="withEffect" fill="hold" presetClass="entr" presetID="2" presetSubtype="4">
                                  <p:stCondLst>
                                    <p:cond delay="0"/>
                                  </p:stCondLst>
                                  <p:childTnLst>
                                    <p:set>
                                      <p:cBhvr>
                                        <p:cTn id="888" dur="1" fill="hold">
                                          <p:stCondLst>
                                            <p:cond delay="0"/>
                                          </p:stCondLst>
                                        </p:cTn>
                                        <p:tgtEl>
                                          <p:spTgt spid="458">
                                            <p:txEl>
                                              <p:pRg st="3" end="3"/>
                                            </p:txEl>
                                          </p:spTgt>
                                        </p:tgtEl>
                                        <p:attrNameLst>
                                          <p:attrName>style.visibility</p:attrName>
                                        </p:attrNameLst>
                                      </p:cBhvr>
                                      <p:to>
                                        <p:strVal val="visible"/>
                                      </p:to>
                                    </p:set>
                                    <p:anim calcmode="lin" valueType="num">
                                      <p:cBhvr additive="repl">
                                        <p:cTn id="889" dur="250" fill="hold"/>
                                        <p:tgtEl>
                                          <p:spTgt spid="458">
                                            <p:txEl>
                                              <p:pRg st="3" end="3"/>
                                            </p:txEl>
                                          </p:spTgt>
                                        </p:tgtEl>
                                        <p:attrNameLst>
                                          <p:attrName>ppt_x</p:attrName>
                                        </p:attrNameLst>
                                      </p:cBhvr>
                                      <p:tavLst>
                                        <p:tav tm="0">
                                          <p:val>
                                            <p:strVal val="#ppt_x"/>
                                          </p:val>
                                        </p:tav>
                                        <p:tav tm="100000">
                                          <p:val>
                                            <p:strVal val="#ppt_x"/>
                                          </p:val>
                                        </p:tav>
                                      </p:tavLst>
                                    </p:anim>
                                    <p:anim calcmode="lin" valueType="num">
                                      <p:cBhvr additive="repl">
                                        <p:cTn id="890" dur="250" fill="hold"/>
                                        <p:tgtEl>
                                          <p:spTgt spid="458">
                                            <p:txEl>
                                              <p:pRg st="3" end="3"/>
                                            </p:txEl>
                                          </p:spTgt>
                                        </p:tgtEl>
                                        <p:attrNameLst>
                                          <p:attrName>ppt_y</p:attrName>
                                        </p:attrNameLst>
                                      </p:cBhvr>
                                      <p:tavLst>
                                        <p:tav tm="0">
                                          <p:val>
                                            <p:strVal val="1+#ppt_h/2"/>
                                          </p:val>
                                        </p:tav>
                                        <p:tav tm="100000">
                                          <p:val>
                                            <p:strVal val="#ppt_y"/>
                                          </p:val>
                                        </p:tav>
                                      </p:tavLst>
                                    </p:anim>
                                  </p:childTnLst>
                                </p:cTn>
                              </p:par>
                              <p:par>
                                <p:cTn id="891" nodeType="withEffect" fill="hold" presetClass="entr" presetID="2" presetSubtype="4">
                                  <p:stCondLst>
                                    <p:cond delay="0"/>
                                  </p:stCondLst>
                                  <p:childTnLst>
                                    <p:set>
                                      <p:cBhvr>
                                        <p:cTn id="892" dur="1" fill="hold">
                                          <p:stCondLst>
                                            <p:cond delay="0"/>
                                          </p:stCondLst>
                                        </p:cTn>
                                        <p:tgtEl>
                                          <p:spTgt spid="458">
                                            <p:txEl>
                                              <p:pRg st="4" end="4"/>
                                            </p:txEl>
                                          </p:spTgt>
                                        </p:tgtEl>
                                        <p:attrNameLst>
                                          <p:attrName>style.visibility</p:attrName>
                                        </p:attrNameLst>
                                      </p:cBhvr>
                                      <p:to>
                                        <p:strVal val="visible"/>
                                      </p:to>
                                    </p:set>
                                    <p:anim calcmode="lin" valueType="num">
                                      <p:cBhvr additive="repl">
                                        <p:cTn id="893" dur="250" fill="hold"/>
                                        <p:tgtEl>
                                          <p:spTgt spid="458">
                                            <p:txEl>
                                              <p:pRg st="4" end="4"/>
                                            </p:txEl>
                                          </p:spTgt>
                                        </p:tgtEl>
                                        <p:attrNameLst>
                                          <p:attrName>ppt_x</p:attrName>
                                        </p:attrNameLst>
                                      </p:cBhvr>
                                      <p:tavLst>
                                        <p:tav tm="0">
                                          <p:val>
                                            <p:strVal val="#ppt_x"/>
                                          </p:val>
                                        </p:tav>
                                        <p:tav tm="100000">
                                          <p:val>
                                            <p:strVal val="#ppt_x"/>
                                          </p:val>
                                        </p:tav>
                                      </p:tavLst>
                                    </p:anim>
                                    <p:anim calcmode="lin" valueType="num">
                                      <p:cBhvr additive="repl">
                                        <p:cTn id="894" dur="250" fill="hold"/>
                                        <p:tgtEl>
                                          <p:spTgt spid="458">
                                            <p:txEl>
                                              <p:pRg st="4" end="4"/>
                                            </p:txEl>
                                          </p:spTgt>
                                        </p:tgtEl>
                                        <p:attrNameLst>
                                          <p:attrName>ppt_y</p:attrName>
                                        </p:attrNameLst>
                                      </p:cBhvr>
                                      <p:tavLst>
                                        <p:tav tm="0">
                                          <p:val>
                                            <p:strVal val="1+#ppt_h/2"/>
                                          </p:val>
                                        </p:tav>
                                        <p:tav tm="100000">
                                          <p:val>
                                            <p:strVal val="#ppt_y"/>
                                          </p:val>
                                        </p:tav>
                                      </p:tavLst>
                                    </p:anim>
                                  </p:childTnLst>
                                </p:cTn>
                              </p:par>
                              <p:par>
                                <p:cTn id="895" nodeType="withEffect" fill="hold" presetClass="entr" presetID="2" presetSubtype="4">
                                  <p:stCondLst>
                                    <p:cond delay="0"/>
                                  </p:stCondLst>
                                  <p:childTnLst>
                                    <p:set>
                                      <p:cBhvr>
                                        <p:cTn id="896" dur="1" fill="hold">
                                          <p:stCondLst>
                                            <p:cond delay="0"/>
                                          </p:stCondLst>
                                        </p:cTn>
                                        <p:tgtEl>
                                          <p:spTgt spid="458">
                                            <p:txEl>
                                              <p:pRg st="5" end="5"/>
                                            </p:txEl>
                                          </p:spTgt>
                                        </p:tgtEl>
                                        <p:attrNameLst>
                                          <p:attrName>style.visibility</p:attrName>
                                        </p:attrNameLst>
                                      </p:cBhvr>
                                      <p:to>
                                        <p:strVal val="visible"/>
                                      </p:to>
                                    </p:set>
                                    <p:anim calcmode="lin" valueType="num">
                                      <p:cBhvr additive="repl">
                                        <p:cTn id="897" dur="250" fill="hold"/>
                                        <p:tgtEl>
                                          <p:spTgt spid="458">
                                            <p:txEl>
                                              <p:pRg st="5" end="5"/>
                                            </p:txEl>
                                          </p:spTgt>
                                        </p:tgtEl>
                                        <p:attrNameLst>
                                          <p:attrName>ppt_x</p:attrName>
                                        </p:attrNameLst>
                                      </p:cBhvr>
                                      <p:tavLst>
                                        <p:tav tm="0">
                                          <p:val>
                                            <p:strVal val="#ppt_x"/>
                                          </p:val>
                                        </p:tav>
                                        <p:tav tm="100000">
                                          <p:val>
                                            <p:strVal val="#ppt_x"/>
                                          </p:val>
                                        </p:tav>
                                      </p:tavLst>
                                    </p:anim>
                                    <p:anim calcmode="lin" valueType="num">
                                      <p:cBhvr additive="repl">
                                        <p:cTn id="898" dur="250" fill="hold"/>
                                        <p:tgtEl>
                                          <p:spTgt spid="458">
                                            <p:txEl>
                                              <p:pRg st="5" end="5"/>
                                            </p:txEl>
                                          </p:spTgt>
                                        </p:tgtEl>
                                        <p:attrNameLst>
                                          <p:attrName>ppt_y</p:attrName>
                                        </p:attrNameLst>
                                      </p:cBhvr>
                                      <p:tavLst>
                                        <p:tav tm="0">
                                          <p:val>
                                            <p:strVal val="1+#ppt_h/2"/>
                                          </p:val>
                                        </p:tav>
                                        <p:tav tm="100000">
                                          <p:val>
                                            <p:strVal val="#ppt_y"/>
                                          </p:val>
                                        </p:tav>
                                      </p:tavLst>
                                    </p:anim>
                                  </p:childTnLst>
                                </p:cTn>
                              </p:par>
                              <p:par>
                                <p:cTn id="899" nodeType="withEffect" fill="hold" presetClass="entr" presetID="2" presetSubtype="4">
                                  <p:stCondLst>
                                    <p:cond delay="0"/>
                                  </p:stCondLst>
                                  <p:childTnLst>
                                    <p:set>
                                      <p:cBhvr>
                                        <p:cTn id="900" dur="1" fill="hold">
                                          <p:stCondLst>
                                            <p:cond delay="0"/>
                                          </p:stCondLst>
                                        </p:cTn>
                                        <p:tgtEl>
                                          <p:spTgt spid="458">
                                            <p:txEl>
                                              <p:pRg st="6" end="6"/>
                                            </p:txEl>
                                          </p:spTgt>
                                        </p:tgtEl>
                                        <p:attrNameLst>
                                          <p:attrName>style.visibility</p:attrName>
                                        </p:attrNameLst>
                                      </p:cBhvr>
                                      <p:to>
                                        <p:strVal val="visible"/>
                                      </p:to>
                                    </p:set>
                                    <p:anim calcmode="lin" valueType="num">
                                      <p:cBhvr additive="repl">
                                        <p:cTn id="901" dur="250" fill="hold"/>
                                        <p:tgtEl>
                                          <p:spTgt spid="458">
                                            <p:txEl>
                                              <p:pRg st="6" end="6"/>
                                            </p:txEl>
                                          </p:spTgt>
                                        </p:tgtEl>
                                        <p:attrNameLst>
                                          <p:attrName>ppt_x</p:attrName>
                                        </p:attrNameLst>
                                      </p:cBhvr>
                                      <p:tavLst>
                                        <p:tav tm="0">
                                          <p:val>
                                            <p:strVal val="#ppt_x"/>
                                          </p:val>
                                        </p:tav>
                                        <p:tav tm="100000">
                                          <p:val>
                                            <p:strVal val="#ppt_x"/>
                                          </p:val>
                                        </p:tav>
                                      </p:tavLst>
                                    </p:anim>
                                    <p:anim calcmode="lin" valueType="num">
                                      <p:cBhvr additive="repl">
                                        <p:cTn id="902" dur="250" fill="hold"/>
                                        <p:tgtEl>
                                          <p:spTgt spid="458">
                                            <p:txEl>
                                              <p:pRg st="6" end="6"/>
                                            </p:txEl>
                                          </p:spTgt>
                                        </p:tgtEl>
                                        <p:attrNameLst>
                                          <p:attrName>ppt_y</p:attrName>
                                        </p:attrNameLst>
                                      </p:cBhvr>
                                      <p:tavLst>
                                        <p:tav tm="0">
                                          <p:val>
                                            <p:strVal val="1+#ppt_h/2"/>
                                          </p:val>
                                        </p:tav>
                                        <p:tav tm="100000">
                                          <p:val>
                                            <p:strVal val="#ppt_y"/>
                                          </p:val>
                                        </p:tav>
                                      </p:tavLst>
                                    </p:anim>
                                  </p:childTnLst>
                                </p:cTn>
                              </p:par>
                              <p:par>
                                <p:cTn id="903" nodeType="withEffect" fill="hold" presetClass="entr" presetID="2" presetSubtype="4">
                                  <p:stCondLst>
                                    <p:cond delay="0"/>
                                  </p:stCondLst>
                                  <p:childTnLst>
                                    <p:set>
                                      <p:cBhvr>
                                        <p:cTn id="904" dur="1" fill="hold">
                                          <p:stCondLst>
                                            <p:cond delay="0"/>
                                          </p:stCondLst>
                                        </p:cTn>
                                        <p:tgtEl>
                                          <p:spTgt spid="458">
                                            <p:txEl>
                                              <p:pRg st="7" end="7"/>
                                            </p:txEl>
                                          </p:spTgt>
                                        </p:tgtEl>
                                        <p:attrNameLst>
                                          <p:attrName>style.visibility</p:attrName>
                                        </p:attrNameLst>
                                      </p:cBhvr>
                                      <p:to>
                                        <p:strVal val="visible"/>
                                      </p:to>
                                    </p:set>
                                    <p:anim calcmode="lin" valueType="num">
                                      <p:cBhvr additive="repl">
                                        <p:cTn id="905" dur="250" fill="hold"/>
                                        <p:tgtEl>
                                          <p:spTgt spid="458">
                                            <p:txEl>
                                              <p:pRg st="7" end="7"/>
                                            </p:txEl>
                                          </p:spTgt>
                                        </p:tgtEl>
                                        <p:attrNameLst>
                                          <p:attrName>ppt_x</p:attrName>
                                        </p:attrNameLst>
                                      </p:cBhvr>
                                      <p:tavLst>
                                        <p:tav tm="0">
                                          <p:val>
                                            <p:strVal val="#ppt_x"/>
                                          </p:val>
                                        </p:tav>
                                        <p:tav tm="100000">
                                          <p:val>
                                            <p:strVal val="#ppt_x"/>
                                          </p:val>
                                        </p:tav>
                                      </p:tavLst>
                                    </p:anim>
                                    <p:anim calcmode="lin" valueType="num">
                                      <p:cBhvr additive="repl">
                                        <p:cTn id="906" dur="250" fill="hold"/>
                                        <p:tgtEl>
                                          <p:spTgt spid="458">
                                            <p:txEl>
                                              <p:pRg st="7" end="7"/>
                                            </p:txEl>
                                          </p:spTgt>
                                        </p:tgtEl>
                                        <p:attrNameLst>
                                          <p:attrName>ppt_y</p:attrName>
                                        </p:attrNameLst>
                                      </p:cBhvr>
                                      <p:tavLst>
                                        <p:tav tm="0">
                                          <p:val>
                                            <p:strVal val="1+#ppt_h/2"/>
                                          </p:val>
                                        </p:tav>
                                        <p:tav tm="100000">
                                          <p:val>
                                            <p:strVal val="#ppt_y"/>
                                          </p:val>
                                        </p:tav>
                                      </p:tavLst>
                                    </p:anim>
                                  </p:childTnLst>
                                </p:cTn>
                              </p:par>
                              <p:par>
                                <p:cTn id="907" nodeType="withEffect" fill="hold" presetClass="entr" presetID="2" presetSubtype="4">
                                  <p:stCondLst>
                                    <p:cond delay="0"/>
                                  </p:stCondLst>
                                  <p:childTnLst>
                                    <p:set>
                                      <p:cBhvr>
                                        <p:cTn id="908" dur="1" fill="hold">
                                          <p:stCondLst>
                                            <p:cond delay="0"/>
                                          </p:stCondLst>
                                        </p:cTn>
                                        <p:tgtEl>
                                          <p:spTgt spid="458">
                                            <p:txEl>
                                              <p:pRg st="8" end="8"/>
                                            </p:txEl>
                                          </p:spTgt>
                                        </p:tgtEl>
                                        <p:attrNameLst>
                                          <p:attrName>style.visibility</p:attrName>
                                        </p:attrNameLst>
                                      </p:cBhvr>
                                      <p:to>
                                        <p:strVal val="visible"/>
                                      </p:to>
                                    </p:set>
                                    <p:anim calcmode="lin" valueType="num">
                                      <p:cBhvr additive="repl">
                                        <p:cTn id="909" dur="250" fill="hold"/>
                                        <p:tgtEl>
                                          <p:spTgt spid="458">
                                            <p:txEl>
                                              <p:pRg st="8" end="8"/>
                                            </p:txEl>
                                          </p:spTgt>
                                        </p:tgtEl>
                                        <p:attrNameLst>
                                          <p:attrName>ppt_x</p:attrName>
                                        </p:attrNameLst>
                                      </p:cBhvr>
                                      <p:tavLst>
                                        <p:tav tm="0">
                                          <p:val>
                                            <p:strVal val="#ppt_x"/>
                                          </p:val>
                                        </p:tav>
                                        <p:tav tm="100000">
                                          <p:val>
                                            <p:strVal val="#ppt_x"/>
                                          </p:val>
                                        </p:tav>
                                      </p:tavLst>
                                    </p:anim>
                                    <p:anim calcmode="lin" valueType="num">
                                      <p:cBhvr additive="repl">
                                        <p:cTn id="910" dur="250" fill="hold"/>
                                        <p:tgtEl>
                                          <p:spTgt spid="458">
                                            <p:txEl>
                                              <p:pRg st="8" end="8"/>
                                            </p:txEl>
                                          </p:spTgt>
                                        </p:tgtEl>
                                        <p:attrNameLst>
                                          <p:attrName>ppt_y</p:attrName>
                                        </p:attrNameLst>
                                      </p:cBhvr>
                                      <p:tavLst>
                                        <p:tav tm="0">
                                          <p:val>
                                            <p:strVal val="1+#ppt_h/2"/>
                                          </p:val>
                                        </p:tav>
                                        <p:tav tm="100000">
                                          <p:val>
                                            <p:strVal val="#ppt_y"/>
                                          </p:val>
                                        </p:tav>
                                      </p:tavLst>
                                    </p:anim>
                                  </p:childTnLst>
                                </p:cTn>
                              </p:par>
                              <p:par>
                                <p:cTn id="911" nodeType="withEffect" fill="hold" presetClass="entr" presetID="2" presetSubtype="4">
                                  <p:stCondLst>
                                    <p:cond delay="0"/>
                                  </p:stCondLst>
                                  <p:childTnLst>
                                    <p:set>
                                      <p:cBhvr>
                                        <p:cTn id="912" dur="1" fill="hold">
                                          <p:stCondLst>
                                            <p:cond delay="0"/>
                                          </p:stCondLst>
                                        </p:cTn>
                                        <p:tgtEl>
                                          <p:spTgt spid="458">
                                            <p:txEl>
                                              <p:pRg st="0" end="0"/>
                                            </p:txEl>
                                          </p:spTgt>
                                        </p:tgtEl>
                                        <p:attrNameLst>
                                          <p:attrName>style.visibility</p:attrName>
                                        </p:attrNameLst>
                                      </p:cBhvr>
                                      <p:to>
                                        <p:strVal val="visible"/>
                                      </p:to>
                                    </p:set>
                                    <p:anim calcmode="lin" valueType="num">
                                      <p:cBhvr additive="repl">
                                        <p:cTn id="913" dur="250" fill="hold"/>
                                        <p:tgtEl>
                                          <p:spTgt spid="458">
                                            <p:txEl>
                                              <p:pRg st="0" end="0"/>
                                            </p:txEl>
                                          </p:spTgt>
                                        </p:tgtEl>
                                        <p:attrNameLst>
                                          <p:attrName>ppt_x</p:attrName>
                                        </p:attrNameLst>
                                      </p:cBhvr>
                                      <p:tavLst>
                                        <p:tav tm="0">
                                          <p:val>
                                            <p:strVal val="#ppt_x"/>
                                          </p:val>
                                        </p:tav>
                                        <p:tav tm="100000">
                                          <p:val>
                                            <p:strVal val="#ppt_x"/>
                                          </p:val>
                                        </p:tav>
                                      </p:tavLst>
                                    </p:anim>
                                    <p:anim calcmode="lin" valueType="num">
                                      <p:cBhvr additive="repl">
                                        <p:cTn id="914" dur="250" fill="hold"/>
                                        <p:tgtEl>
                                          <p:spTgt spid="45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p:nvPr>
        </p:nvSpPr>
        <p:spPr>
          <a:xfrm>
            <a:off x="0" y="425520"/>
            <a:ext cx="9143640" cy="638532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000" spc="-1" strike="noStrike">
                <a:solidFill>
                  <a:srgbClr val="333333"/>
                </a:solidFill>
                <a:latin typeface="Arial"/>
              </a:rPr>
              <a:t>Définition</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Le RNE </a:t>
            </a:r>
            <a:r>
              <a:rPr b="0" lang="fr-FR" sz="2000" spc="-1" strike="noStrike">
                <a:solidFill>
                  <a:srgbClr val="333333"/>
                </a:solidFill>
                <a:latin typeface="Arial"/>
              </a:rPr>
              <a:t>représente le </a:t>
            </a:r>
            <a:r>
              <a:rPr b="1" lang="fr-FR" sz="2000" spc="-1" strike="noStrike">
                <a:solidFill>
                  <a:srgbClr val="333333"/>
                </a:solidFill>
                <a:latin typeface="Arial"/>
              </a:rPr>
              <a:t>bénéfice net après prise en compte de toutes les charges d’exploitation de l’entreprise.</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Mode de calcul</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ff0000"/>
                </a:solidFill>
                <a:latin typeface="Arial"/>
              </a:rPr>
              <a:t>RNE = RBE – (Dotations aux amortissements + impôt sur le revenu)</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ff0000"/>
                </a:solidFill>
                <a:latin typeface="Arial"/>
              </a:rPr>
              <a:t>Autrement . RNE = Total Produit – Total charge</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Intérêt </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Le RNE peut être utiliser à des fins prévisionnelles pour convaincre les banques</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Le RNE</a:t>
            </a:r>
            <a:r>
              <a:rPr b="1" lang="fr-FR" sz="2000" spc="-1" strike="noStrike">
                <a:solidFill>
                  <a:srgbClr val="333333"/>
                </a:solidFill>
                <a:latin typeface="Arial"/>
              </a:rPr>
              <a:t> </a:t>
            </a:r>
            <a:r>
              <a:rPr b="0" lang="fr-FR" sz="2000" spc="-1" strike="noStrike">
                <a:solidFill>
                  <a:srgbClr val="333333"/>
                </a:solidFill>
                <a:latin typeface="Arial"/>
              </a:rPr>
              <a:t>permet d’apprécier la viabilité de l’entreprise </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Faire le benchmarking ou mesurer les performances par rapport à l’année précédente</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Quelques rations : </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Taux de marge opérationnelle</a:t>
            </a:r>
            <a:r>
              <a:rPr b="0" lang="fr-FR" sz="2000" spc="-1" strike="noStrike">
                <a:solidFill>
                  <a:srgbClr val="333333"/>
                </a:solidFill>
                <a:latin typeface="Arial"/>
              </a:rPr>
              <a:t>: RNE / Chiffre d’affaire (Hors taxe) : pour chaque franc engrangé du chiffre d’affaire qu’elle est la part du RNE. Autrement, quel est le poids du RNE dans le chiffre d’affaire.</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Poids des charges financières </a:t>
            </a:r>
            <a:r>
              <a:rPr b="0" lang="fr-FR" sz="2000" spc="-1" strike="noStrike">
                <a:solidFill>
                  <a:srgbClr val="333333"/>
                </a:solidFill>
                <a:latin typeface="Arial"/>
              </a:rPr>
              <a:t>: charges financières / RNE : permet d’apprécier la capacité de l’entreprise à rembourser</a:t>
            </a: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p:txBody>
      </p:sp>
      <p:sp>
        <p:nvSpPr>
          <p:cNvPr id="461" name="ZoneTexte 2"/>
          <p:cNvSpPr/>
          <p:nvPr/>
        </p:nvSpPr>
        <p:spPr>
          <a:xfrm>
            <a:off x="0" y="4680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Résultat NET d’Exploitation (RNE)</a:t>
            </a:r>
            <a:endParaRPr b="0" lang="fr-FR" sz="2100" spc="-1" strike="noStrike">
              <a:solidFill>
                <a:srgbClr val="ffffff"/>
              </a:solidFill>
              <a:latin typeface="Arial"/>
            </a:endParaRPr>
          </a:p>
        </p:txBody>
      </p:sp>
    </p:spTree>
  </p:cSld>
  <p:transition>
    <p:wipe dir="l"/>
  </p:transition>
  <p:timing>
    <p:tnLst>
      <p:par>
        <p:cTn id="915" dur="indefinite" restart="never" nodeType="tmRoot">
          <p:childTnLst>
            <p:seq>
              <p:cTn id="916" dur="indefinite" nodeType="mainSeq">
                <p:childTnLst>
                  <p:par>
                    <p:cTn id="917" nodeType="clickEffect" fill="hold">
                      <p:stCondLst>
                        <p:cond delay="0"/>
                      </p:stCondLst>
                      <p:childTnLst>
                        <p:par>
                          <p:cTn id="918" nodeType="withEffect" fill="hold">
                            <p:stCondLst>
                              <p:cond delay="0"/>
                            </p:stCondLst>
                            <p:childTnLst>
                              <p:par>
                                <p:cTn id="919" nodeType="withEffect" fill="hold" presetClass="entr" presetID="2" presetSubtype="4">
                                  <p:stCondLst>
                                    <p:cond delay="0"/>
                                  </p:stCondLst>
                                  <p:childTnLst>
                                    <p:set>
                                      <p:cBhvr>
                                        <p:cTn id="920" dur="1" fill="hold">
                                          <p:stCondLst>
                                            <p:cond delay="0"/>
                                          </p:stCondLst>
                                        </p:cTn>
                                        <p:tgtEl>
                                          <p:spTgt spid="460">
                                            <p:txEl>
                                              <p:pRg st="1" end="1"/>
                                            </p:txEl>
                                          </p:spTgt>
                                        </p:tgtEl>
                                        <p:attrNameLst>
                                          <p:attrName>style.visibility</p:attrName>
                                        </p:attrNameLst>
                                      </p:cBhvr>
                                      <p:to>
                                        <p:strVal val="visible"/>
                                      </p:to>
                                    </p:set>
                                    <p:anim calcmode="lin" valueType="num">
                                      <p:cBhvr additive="repl">
                                        <p:cTn id="921" dur="250" fill="hold"/>
                                        <p:tgtEl>
                                          <p:spTgt spid="460">
                                            <p:txEl>
                                              <p:pRg st="1" end="1"/>
                                            </p:txEl>
                                          </p:spTgt>
                                        </p:tgtEl>
                                        <p:attrNameLst>
                                          <p:attrName>ppt_x</p:attrName>
                                        </p:attrNameLst>
                                      </p:cBhvr>
                                      <p:tavLst>
                                        <p:tav tm="0">
                                          <p:val>
                                            <p:strVal val="#ppt_x"/>
                                          </p:val>
                                        </p:tav>
                                        <p:tav tm="100000">
                                          <p:val>
                                            <p:strVal val="#ppt_x"/>
                                          </p:val>
                                        </p:tav>
                                      </p:tavLst>
                                    </p:anim>
                                    <p:anim calcmode="lin" valueType="num">
                                      <p:cBhvr additive="repl">
                                        <p:cTn id="922" dur="250" fill="hold"/>
                                        <p:tgtEl>
                                          <p:spTgt spid="460">
                                            <p:txEl>
                                              <p:pRg st="1" end="1"/>
                                            </p:txEl>
                                          </p:spTgt>
                                        </p:tgtEl>
                                        <p:attrNameLst>
                                          <p:attrName>ppt_y</p:attrName>
                                        </p:attrNameLst>
                                      </p:cBhvr>
                                      <p:tavLst>
                                        <p:tav tm="0">
                                          <p:val>
                                            <p:strVal val="1+#ppt_h/2"/>
                                          </p:val>
                                        </p:tav>
                                        <p:tav tm="100000">
                                          <p:val>
                                            <p:strVal val="#ppt_y"/>
                                          </p:val>
                                        </p:tav>
                                      </p:tavLst>
                                    </p:anim>
                                  </p:childTnLst>
                                </p:cTn>
                              </p:par>
                              <p:par>
                                <p:cTn id="923" nodeType="withEffect" fill="hold" presetClass="entr" presetID="2" presetSubtype="4">
                                  <p:stCondLst>
                                    <p:cond delay="0"/>
                                  </p:stCondLst>
                                  <p:childTnLst>
                                    <p:set>
                                      <p:cBhvr>
                                        <p:cTn id="924" dur="1" fill="hold">
                                          <p:stCondLst>
                                            <p:cond delay="0"/>
                                          </p:stCondLst>
                                        </p:cTn>
                                        <p:tgtEl>
                                          <p:spTgt spid="460">
                                            <p:txEl>
                                              <p:pRg st="2" end="2"/>
                                            </p:txEl>
                                          </p:spTgt>
                                        </p:tgtEl>
                                        <p:attrNameLst>
                                          <p:attrName>style.visibility</p:attrName>
                                        </p:attrNameLst>
                                      </p:cBhvr>
                                      <p:to>
                                        <p:strVal val="visible"/>
                                      </p:to>
                                    </p:set>
                                    <p:anim calcmode="lin" valueType="num">
                                      <p:cBhvr additive="repl">
                                        <p:cTn id="925" dur="250" fill="hold"/>
                                        <p:tgtEl>
                                          <p:spTgt spid="460">
                                            <p:txEl>
                                              <p:pRg st="2" end="2"/>
                                            </p:txEl>
                                          </p:spTgt>
                                        </p:tgtEl>
                                        <p:attrNameLst>
                                          <p:attrName>ppt_x</p:attrName>
                                        </p:attrNameLst>
                                      </p:cBhvr>
                                      <p:tavLst>
                                        <p:tav tm="0">
                                          <p:val>
                                            <p:strVal val="#ppt_x"/>
                                          </p:val>
                                        </p:tav>
                                        <p:tav tm="100000">
                                          <p:val>
                                            <p:strVal val="#ppt_x"/>
                                          </p:val>
                                        </p:tav>
                                      </p:tavLst>
                                    </p:anim>
                                    <p:anim calcmode="lin" valueType="num">
                                      <p:cBhvr additive="repl">
                                        <p:cTn id="926" dur="250" fill="hold"/>
                                        <p:tgtEl>
                                          <p:spTgt spid="460">
                                            <p:txEl>
                                              <p:pRg st="2" end="2"/>
                                            </p:txEl>
                                          </p:spTgt>
                                        </p:tgtEl>
                                        <p:attrNameLst>
                                          <p:attrName>ppt_y</p:attrName>
                                        </p:attrNameLst>
                                      </p:cBhvr>
                                      <p:tavLst>
                                        <p:tav tm="0">
                                          <p:val>
                                            <p:strVal val="1+#ppt_h/2"/>
                                          </p:val>
                                        </p:tav>
                                        <p:tav tm="100000">
                                          <p:val>
                                            <p:strVal val="#ppt_y"/>
                                          </p:val>
                                        </p:tav>
                                      </p:tavLst>
                                    </p:anim>
                                  </p:childTnLst>
                                </p:cTn>
                              </p:par>
                              <p:par>
                                <p:cTn id="927" nodeType="withEffect" fill="hold" presetClass="entr" presetID="2" presetSubtype="4">
                                  <p:stCondLst>
                                    <p:cond delay="0"/>
                                  </p:stCondLst>
                                  <p:childTnLst>
                                    <p:set>
                                      <p:cBhvr>
                                        <p:cTn id="928" dur="1" fill="hold">
                                          <p:stCondLst>
                                            <p:cond delay="0"/>
                                          </p:stCondLst>
                                        </p:cTn>
                                        <p:tgtEl>
                                          <p:spTgt spid="460">
                                            <p:txEl>
                                              <p:pRg st="3" end="3"/>
                                            </p:txEl>
                                          </p:spTgt>
                                        </p:tgtEl>
                                        <p:attrNameLst>
                                          <p:attrName>style.visibility</p:attrName>
                                        </p:attrNameLst>
                                      </p:cBhvr>
                                      <p:to>
                                        <p:strVal val="visible"/>
                                      </p:to>
                                    </p:set>
                                    <p:anim calcmode="lin" valueType="num">
                                      <p:cBhvr additive="repl">
                                        <p:cTn id="929" dur="250" fill="hold"/>
                                        <p:tgtEl>
                                          <p:spTgt spid="460">
                                            <p:txEl>
                                              <p:pRg st="3" end="3"/>
                                            </p:txEl>
                                          </p:spTgt>
                                        </p:tgtEl>
                                        <p:attrNameLst>
                                          <p:attrName>ppt_x</p:attrName>
                                        </p:attrNameLst>
                                      </p:cBhvr>
                                      <p:tavLst>
                                        <p:tav tm="0">
                                          <p:val>
                                            <p:strVal val="#ppt_x"/>
                                          </p:val>
                                        </p:tav>
                                        <p:tav tm="100000">
                                          <p:val>
                                            <p:strVal val="#ppt_x"/>
                                          </p:val>
                                        </p:tav>
                                      </p:tavLst>
                                    </p:anim>
                                    <p:anim calcmode="lin" valueType="num">
                                      <p:cBhvr additive="repl">
                                        <p:cTn id="930" dur="250" fill="hold"/>
                                        <p:tgtEl>
                                          <p:spTgt spid="460">
                                            <p:txEl>
                                              <p:pRg st="3" end="3"/>
                                            </p:txEl>
                                          </p:spTgt>
                                        </p:tgtEl>
                                        <p:attrNameLst>
                                          <p:attrName>ppt_y</p:attrName>
                                        </p:attrNameLst>
                                      </p:cBhvr>
                                      <p:tavLst>
                                        <p:tav tm="0">
                                          <p:val>
                                            <p:strVal val="1+#ppt_h/2"/>
                                          </p:val>
                                        </p:tav>
                                        <p:tav tm="100000">
                                          <p:val>
                                            <p:strVal val="#ppt_y"/>
                                          </p:val>
                                        </p:tav>
                                      </p:tavLst>
                                    </p:anim>
                                  </p:childTnLst>
                                </p:cTn>
                              </p:par>
                              <p:par>
                                <p:cTn id="931" nodeType="withEffect" fill="hold" presetClass="entr" presetID="2" presetSubtype="4">
                                  <p:stCondLst>
                                    <p:cond delay="0"/>
                                  </p:stCondLst>
                                  <p:childTnLst>
                                    <p:set>
                                      <p:cBhvr>
                                        <p:cTn id="932" dur="1" fill="hold">
                                          <p:stCondLst>
                                            <p:cond delay="0"/>
                                          </p:stCondLst>
                                        </p:cTn>
                                        <p:tgtEl>
                                          <p:spTgt spid="460">
                                            <p:txEl>
                                              <p:pRg st="4" end="4"/>
                                            </p:txEl>
                                          </p:spTgt>
                                        </p:tgtEl>
                                        <p:attrNameLst>
                                          <p:attrName>style.visibility</p:attrName>
                                        </p:attrNameLst>
                                      </p:cBhvr>
                                      <p:to>
                                        <p:strVal val="visible"/>
                                      </p:to>
                                    </p:set>
                                    <p:anim calcmode="lin" valueType="num">
                                      <p:cBhvr additive="repl">
                                        <p:cTn id="933" dur="250" fill="hold"/>
                                        <p:tgtEl>
                                          <p:spTgt spid="460">
                                            <p:txEl>
                                              <p:pRg st="4" end="4"/>
                                            </p:txEl>
                                          </p:spTgt>
                                        </p:tgtEl>
                                        <p:attrNameLst>
                                          <p:attrName>ppt_x</p:attrName>
                                        </p:attrNameLst>
                                      </p:cBhvr>
                                      <p:tavLst>
                                        <p:tav tm="0">
                                          <p:val>
                                            <p:strVal val="#ppt_x"/>
                                          </p:val>
                                        </p:tav>
                                        <p:tav tm="100000">
                                          <p:val>
                                            <p:strVal val="#ppt_x"/>
                                          </p:val>
                                        </p:tav>
                                      </p:tavLst>
                                    </p:anim>
                                    <p:anim calcmode="lin" valueType="num">
                                      <p:cBhvr additive="repl">
                                        <p:cTn id="934" dur="250" fill="hold"/>
                                        <p:tgtEl>
                                          <p:spTgt spid="460">
                                            <p:txEl>
                                              <p:pRg st="4" end="4"/>
                                            </p:txEl>
                                          </p:spTgt>
                                        </p:tgtEl>
                                        <p:attrNameLst>
                                          <p:attrName>ppt_y</p:attrName>
                                        </p:attrNameLst>
                                      </p:cBhvr>
                                      <p:tavLst>
                                        <p:tav tm="0">
                                          <p:val>
                                            <p:strVal val="1+#ppt_h/2"/>
                                          </p:val>
                                        </p:tav>
                                        <p:tav tm="100000">
                                          <p:val>
                                            <p:strVal val="#ppt_y"/>
                                          </p:val>
                                        </p:tav>
                                      </p:tavLst>
                                    </p:anim>
                                  </p:childTnLst>
                                </p:cTn>
                              </p:par>
                              <p:par>
                                <p:cTn id="935" nodeType="withEffect" fill="hold" presetClass="entr" presetID="2" presetSubtype="4">
                                  <p:stCondLst>
                                    <p:cond delay="0"/>
                                  </p:stCondLst>
                                  <p:childTnLst>
                                    <p:set>
                                      <p:cBhvr>
                                        <p:cTn id="936" dur="1" fill="hold">
                                          <p:stCondLst>
                                            <p:cond delay="0"/>
                                          </p:stCondLst>
                                        </p:cTn>
                                        <p:tgtEl>
                                          <p:spTgt spid="460">
                                            <p:txEl>
                                              <p:pRg st="5" end="5"/>
                                            </p:txEl>
                                          </p:spTgt>
                                        </p:tgtEl>
                                        <p:attrNameLst>
                                          <p:attrName>style.visibility</p:attrName>
                                        </p:attrNameLst>
                                      </p:cBhvr>
                                      <p:to>
                                        <p:strVal val="visible"/>
                                      </p:to>
                                    </p:set>
                                    <p:anim calcmode="lin" valueType="num">
                                      <p:cBhvr additive="repl">
                                        <p:cTn id="937" dur="250" fill="hold"/>
                                        <p:tgtEl>
                                          <p:spTgt spid="460">
                                            <p:txEl>
                                              <p:pRg st="5" end="5"/>
                                            </p:txEl>
                                          </p:spTgt>
                                        </p:tgtEl>
                                        <p:attrNameLst>
                                          <p:attrName>ppt_x</p:attrName>
                                        </p:attrNameLst>
                                      </p:cBhvr>
                                      <p:tavLst>
                                        <p:tav tm="0">
                                          <p:val>
                                            <p:strVal val="#ppt_x"/>
                                          </p:val>
                                        </p:tav>
                                        <p:tav tm="100000">
                                          <p:val>
                                            <p:strVal val="#ppt_x"/>
                                          </p:val>
                                        </p:tav>
                                      </p:tavLst>
                                    </p:anim>
                                    <p:anim calcmode="lin" valueType="num">
                                      <p:cBhvr additive="repl">
                                        <p:cTn id="938" dur="250" fill="hold"/>
                                        <p:tgtEl>
                                          <p:spTgt spid="460">
                                            <p:txEl>
                                              <p:pRg st="5" end="5"/>
                                            </p:txEl>
                                          </p:spTgt>
                                        </p:tgtEl>
                                        <p:attrNameLst>
                                          <p:attrName>ppt_y</p:attrName>
                                        </p:attrNameLst>
                                      </p:cBhvr>
                                      <p:tavLst>
                                        <p:tav tm="0">
                                          <p:val>
                                            <p:strVal val="1+#ppt_h/2"/>
                                          </p:val>
                                        </p:tav>
                                        <p:tav tm="100000">
                                          <p:val>
                                            <p:strVal val="#ppt_y"/>
                                          </p:val>
                                        </p:tav>
                                      </p:tavLst>
                                    </p:anim>
                                  </p:childTnLst>
                                </p:cTn>
                              </p:par>
                              <p:par>
                                <p:cTn id="939" nodeType="withEffect" fill="hold" presetClass="entr" presetID="2" presetSubtype="4">
                                  <p:stCondLst>
                                    <p:cond delay="0"/>
                                  </p:stCondLst>
                                  <p:childTnLst>
                                    <p:set>
                                      <p:cBhvr>
                                        <p:cTn id="940" dur="1" fill="hold">
                                          <p:stCondLst>
                                            <p:cond delay="0"/>
                                          </p:stCondLst>
                                        </p:cTn>
                                        <p:tgtEl>
                                          <p:spTgt spid="460">
                                            <p:txEl>
                                              <p:pRg st="6" end="6"/>
                                            </p:txEl>
                                          </p:spTgt>
                                        </p:tgtEl>
                                        <p:attrNameLst>
                                          <p:attrName>style.visibility</p:attrName>
                                        </p:attrNameLst>
                                      </p:cBhvr>
                                      <p:to>
                                        <p:strVal val="visible"/>
                                      </p:to>
                                    </p:set>
                                    <p:anim calcmode="lin" valueType="num">
                                      <p:cBhvr additive="repl">
                                        <p:cTn id="941" dur="250" fill="hold"/>
                                        <p:tgtEl>
                                          <p:spTgt spid="460">
                                            <p:txEl>
                                              <p:pRg st="6" end="6"/>
                                            </p:txEl>
                                          </p:spTgt>
                                        </p:tgtEl>
                                        <p:attrNameLst>
                                          <p:attrName>ppt_x</p:attrName>
                                        </p:attrNameLst>
                                      </p:cBhvr>
                                      <p:tavLst>
                                        <p:tav tm="0">
                                          <p:val>
                                            <p:strVal val="#ppt_x"/>
                                          </p:val>
                                        </p:tav>
                                        <p:tav tm="100000">
                                          <p:val>
                                            <p:strVal val="#ppt_x"/>
                                          </p:val>
                                        </p:tav>
                                      </p:tavLst>
                                    </p:anim>
                                    <p:anim calcmode="lin" valueType="num">
                                      <p:cBhvr additive="repl">
                                        <p:cTn id="942" dur="250" fill="hold"/>
                                        <p:tgtEl>
                                          <p:spTgt spid="460">
                                            <p:txEl>
                                              <p:pRg st="6" end="6"/>
                                            </p:txEl>
                                          </p:spTgt>
                                        </p:tgtEl>
                                        <p:attrNameLst>
                                          <p:attrName>ppt_y</p:attrName>
                                        </p:attrNameLst>
                                      </p:cBhvr>
                                      <p:tavLst>
                                        <p:tav tm="0">
                                          <p:val>
                                            <p:strVal val="1+#ppt_h/2"/>
                                          </p:val>
                                        </p:tav>
                                        <p:tav tm="100000">
                                          <p:val>
                                            <p:strVal val="#ppt_y"/>
                                          </p:val>
                                        </p:tav>
                                      </p:tavLst>
                                    </p:anim>
                                  </p:childTnLst>
                                </p:cTn>
                              </p:par>
                              <p:par>
                                <p:cTn id="943" nodeType="withEffect" fill="hold" presetClass="entr" presetID="2" presetSubtype="4">
                                  <p:stCondLst>
                                    <p:cond delay="0"/>
                                  </p:stCondLst>
                                  <p:childTnLst>
                                    <p:set>
                                      <p:cBhvr>
                                        <p:cTn id="944" dur="1" fill="hold">
                                          <p:stCondLst>
                                            <p:cond delay="0"/>
                                          </p:stCondLst>
                                        </p:cTn>
                                        <p:tgtEl>
                                          <p:spTgt spid="460">
                                            <p:txEl>
                                              <p:pRg st="7" end="7"/>
                                            </p:txEl>
                                          </p:spTgt>
                                        </p:tgtEl>
                                        <p:attrNameLst>
                                          <p:attrName>style.visibility</p:attrName>
                                        </p:attrNameLst>
                                      </p:cBhvr>
                                      <p:to>
                                        <p:strVal val="visible"/>
                                      </p:to>
                                    </p:set>
                                    <p:anim calcmode="lin" valueType="num">
                                      <p:cBhvr additive="repl">
                                        <p:cTn id="945" dur="250" fill="hold"/>
                                        <p:tgtEl>
                                          <p:spTgt spid="460">
                                            <p:txEl>
                                              <p:pRg st="7" end="7"/>
                                            </p:txEl>
                                          </p:spTgt>
                                        </p:tgtEl>
                                        <p:attrNameLst>
                                          <p:attrName>ppt_x</p:attrName>
                                        </p:attrNameLst>
                                      </p:cBhvr>
                                      <p:tavLst>
                                        <p:tav tm="0">
                                          <p:val>
                                            <p:strVal val="#ppt_x"/>
                                          </p:val>
                                        </p:tav>
                                        <p:tav tm="100000">
                                          <p:val>
                                            <p:strVal val="#ppt_x"/>
                                          </p:val>
                                        </p:tav>
                                      </p:tavLst>
                                    </p:anim>
                                    <p:anim calcmode="lin" valueType="num">
                                      <p:cBhvr additive="repl">
                                        <p:cTn id="946" dur="250" fill="hold"/>
                                        <p:tgtEl>
                                          <p:spTgt spid="460">
                                            <p:txEl>
                                              <p:pRg st="7" end="7"/>
                                            </p:txEl>
                                          </p:spTgt>
                                        </p:tgtEl>
                                        <p:attrNameLst>
                                          <p:attrName>ppt_y</p:attrName>
                                        </p:attrNameLst>
                                      </p:cBhvr>
                                      <p:tavLst>
                                        <p:tav tm="0">
                                          <p:val>
                                            <p:strVal val="1+#ppt_h/2"/>
                                          </p:val>
                                        </p:tav>
                                        <p:tav tm="100000">
                                          <p:val>
                                            <p:strVal val="#ppt_y"/>
                                          </p:val>
                                        </p:tav>
                                      </p:tavLst>
                                    </p:anim>
                                  </p:childTnLst>
                                </p:cTn>
                              </p:par>
                              <p:par>
                                <p:cTn id="947" nodeType="withEffect" fill="hold" presetClass="entr" presetID="2" presetSubtype="4">
                                  <p:stCondLst>
                                    <p:cond delay="0"/>
                                  </p:stCondLst>
                                  <p:childTnLst>
                                    <p:set>
                                      <p:cBhvr>
                                        <p:cTn id="948" dur="1" fill="hold">
                                          <p:stCondLst>
                                            <p:cond delay="0"/>
                                          </p:stCondLst>
                                        </p:cTn>
                                        <p:tgtEl>
                                          <p:spTgt spid="460">
                                            <p:txEl>
                                              <p:pRg st="8" end="8"/>
                                            </p:txEl>
                                          </p:spTgt>
                                        </p:tgtEl>
                                        <p:attrNameLst>
                                          <p:attrName>style.visibility</p:attrName>
                                        </p:attrNameLst>
                                      </p:cBhvr>
                                      <p:to>
                                        <p:strVal val="visible"/>
                                      </p:to>
                                    </p:set>
                                    <p:anim calcmode="lin" valueType="num">
                                      <p:cBhvr additive="repl">
                                        <p:cTn id="949" dur="250" fill="hold"/>
                                        <p:tgtEl>
                                          <p:spTgt spid="460">
                                            <p:txEl>
                                              <p:pRg st="8" end="8"/>
                                            </p:txEl>
                                          </p:spTgt>
                                        </p:tgtEl>
                                        <p:attrNameLst>
                                          <p:attrName>ppt_x</p:attrName>
                                        </p:attrNameLst>
                                      </p:cBhvr>
                                      <p:tavLst>
                                        <p:tav tm="0">
                                          <p:val>
                                            <p:strVal val="#ppt_x"/>
                                          </p:val>
                                        </p:tav>
                                        <p:tav tm="100000">
                                          <p:val>
                                            <p:strVal val="#ppt_x"/>
                                          </p:val>
                                        </p:tav>
                                      </p:tavLst>
                                    </p:anim>
                                    <p:anim calcmode="lin" valueType="num">
                                      <p:cBhvr additive="repl">
                                        <p:cTn id="950" dur="250" fill="hold"/>
                                        <p:tgtEl>
                                          <p:spTgt spid="460">
                                            <p:txEl>
                                              <p:pRg st="8" end="8"/>
                                            </p:txEl>
                                          </p:spTgt>
                                        </p:tgtEl>
                                        <p:attrNameLst>
                                          <p:attrName>ppt_y</p:attrName>
                                        </p:attrNameLst>
                                      </p:cBhvr>
                                      <p:tavLst>
                                        <p:tav tm="0">
                                          <p:val>
                                            <p:strVal val="1+#ppt_h/2"/>
                                          </p:val>
                                        </p:tav>
                                        <p:tav tm="100000">
                                          <p:val>
                                            <p:strVal val="#ppt_y"/>
                                          </p:val>
                                        </p:tav>
                                      </p:tavLst>
                                    </p:anim>
                                  </p:childTnLst>
                                </p:cTn>
                              </p:par>
                              <p:par>
                                <p:cTn id="951" nodeType="withEffect" fill="hold" presetClass="entr" presetID="2" presetSubtype="4">
                                  <p:stCondLst>
                                    <p:cond delay="0"/>
                                  </p:stCondLst>
                                  <p:childTnLst>
                                    <p:set>
                                      <p:cBhvr>
                                        <p:cTn id="952" dur="1" fill="hold">
                                          <p:stCondLst>
                                            <p:cond delay="0"/>
                                          </p:stCondLst>
                                        </p:cTn>
                                        <p:tgtEl>
                                          <p:spTgt spid="460">
                                            <p:txEl>
                                              <p:pRg st="9" end="9"/>
                                            </p:txEl>
                                          </p:spTgt>
                                        </p:tgtEl>
                                        <p:attrNameLst>
                                          <p:attrName>style.visibility</p:attrName>
                                        </p:attrNameLst>
                                      </p:cBhvr>
                                      <p:to>
                                        <p:strVal val="visible"/>
                                      </p:to>
                                    </p:set>
                                    <p:anim calcmode="lin" valueType="num">
                                      <p:cBhvr additive="repl">
                                        <p:cTn id="953" dur="250" fill="hold"/>
                                        <p:tgtEl>
                                          <p:spTgt spid="460">
                                            <p:txEl>
                                              <p:pRg st="9" end="9"/>
                                            </p:txEl>
                                          </p:spTgt>
                                        </p:tgtEl>
                                        <p:attrNameLst>
                                          <p:attrName>ppt_x</p:attrName>
                                        </p:attrNameLst>
                                      </p:cBhvr>
                                      <p:tavLst>
                                        <p:tav tm="0">
                                          <p:val>
                                            <p:strVal val="#ppt_x"/>
                                          </p:val>
                                        </p:tav>
                                        <p:tav tm="100000">
                                          <p:val>
                                            <p:strVal val="#ppt_x"/>
                                          </p:val>
                                        </p:tav>
                                      </p:tavLst>
                                    </p:anim>
                                    <p:anim calcmode="lin" valueType="num">
                                      <p:cBhvr additive="repl">
                                        <p:cTn id="954" dur="250" fill="hold"/>
                                        <p:tgtEl>
                                          <p:spTgt spid="460">
                                            <p:txEl>
                                              <p:pRg st="9" end="9"/>
                                            </p:txEl>
                                          </p:spTgt>
                                        </p:tgtEl>
                                        <p:attrNameLst>
                                          <p:attrName>ppt_y</p:attrName>
                                        </p:attrNameLst>
                                      </p:cBhvr>
                                      <p:tavLst>
                                        <p:tav tm="0">
                                          <p:val>
                                            <p:strVal val="1+#ppt_h/2"/>
                                          </p:val>
                                        </p:tav>
                                        <p:tav tm="100000">
                                          <p:val>
                                            <p:strVal val="#ppt_y"/>
                                          </p:val>
                                        </p:tav>
                                      </p:tavLst>
                                    </p:anim>
                                  </p:childTnLst>
                                </p:cTn>
                              </p:par>
                              <p:par>
                                <p:cTn id="955" nodeType="withEffect" fill="hold" presetClass="entr" presetID="2" presetSubtype="4">
                                  <p:stCondLst>
                                    <p:cond delay="0"/>
                                  </p:stCondLst>
                                  <p:childTnLst>
                                    <p:set>
                                      <p:cBhvr>
                                        <p:cTn id="956" dur="1" fill="hold">
                                          <p:stCondLst>
                                            <p:cond delay="0"/>
                                          </p:stCondLst>
                                        </p:cTn>
                                        <p:tgtEl>
                                          <p:spTgt spid="460">
                                            <p:txEl>
                                              <p:pRg st="10" end="10"/>
                                            </p:txEl>
                                          </p:spTgt>
                                        </p:tgtEl>
                                        <p:attrNameLst>
                                          <p:attrName>style.visibility</p:attrName>
                                        </p:attrNameLst>
                                      </p:cBhvr>
                                      <p:to>
                                        <p:strVal val="visible"/>
                                      </p:to>
                                    </p:set>
                                    <p:anim calcmode="lin" valueType="num">
                                      <p:cBhvr additive="repl">
                                        <p:cTn id="957" dur="250" fill="hold"/>
                                        <p:tgtEl>
                                          <p:spTgt spid="460">
                                            <p:txEl>
                                              <p:pRg st="10" end="10"/>
                                            </p:txEl>
                                          </p:spTgt>
                                        </p:tgtEl>
                                        <p:attrNameLst>
                                          <p:attrName>ppt_x</p:attrName>
                                        </p:attrNameLst>
                                      </p:cBhvr>
                                      <p:tavLst>
                                        <p:tav tm="0">
                                          <p:val>
                                            <p:strVal val="#ppt_x"/>
                                          </p:val>
                                        </p:tav>
                                        <p:tav tm="100000">
                                          <p:val>
                                            <p:strVal val="#ppt_x"/>
                                          </p:val>
                                        </p:tav>
                                      </p:tavLst>
                                    </p:anim>
                                    <p:anim calcmode="lin" valueType="num">
                                      <p:cBhvr additive="repl">
                                        <p:cTn id="958" dur="250" fill="hold"/>
                                        <p:tgtEl>
                                          <p:spTgt spid="460">
                                            <p:txEl>
                                              <p:pRg st="10" end="10"/>
                                            </p:txEl>
                                          </p:spTgt>
                                        </p:tgtEl>
                                        <p:attrNameLst>
                                          <p:attrName>ppt_y</p:attrName>
                                        </p:attrNameLst>
                                      </p:cBhvr>
                                      <p:tavLst>
                                        <p:tav tm="0">
                                          <p:val>
                                            <p:strVal val="1+#ppt_h/2"/>
                                          </p:val>
                                        </p:tav>
                                        <p:tav tm="100000">
                                          <p:val>
                                            <p:strVal val="#ppt_y"/>
                                          </p:val>
                                        </p:tav>
                                      </p:tavLst>
                                    </p:anim>
                                  </p:childTnLst>
                                </p:cTn>
                              </p:par>
                              <p:par>
                                <p:cTn id="959" nodeType="withEffect" fill="hold" presetClass="entr" presetID="2" presetSubtype="4">
                                  <p:stCondLst>
                                    <p:cond delay="0"/>
                                  </p:stCondLst>
                                  <p:childTnLst>
                                    <p:set>
                                      <p:cBhvr>
                                        <p:cTn id="960" dur="1" fill="hold">
                                          <p:stCondLst>
                                            <p:cond delay="0"/>
                                          </p:stCondLst>
                                        </p:cTn>
                                        <p:tgtEl>
                                          <p:spTgt spid="460">
                                            <p:txEl>
                                              <p:pRg st="11" end="11"/>
                                            </p:txEl>
                                          </p:spTgt>
                                        </p:tgtEl>
                                        <p:attrNameLst>
                                          <p:attrName>style.visibility</p:attrName>
                                        </p:attrNameLst>
                                      </p:cBhvr>
                                      <p:to>
                                        <p:strVal val="visible"/>
                                      </p:to>
                                    </p:set>
                                    <p:anim calcmode="lin" valueType="num">
                                      <p:cBhvr additive="repl">
                                        <p:cTn id="961" dur="250" fill="hold"/>
                                        <p:tgtEl>
                                          <p:spTgt spid="460">
                                            <p:txEl>
                                              <p:pRg st="11" end="11"/>
                                            </p:txEl>
                                          </p:spTgt>
                                        </p:tgtEl>
                                        <p:attrNameLst>
                                          <p:attrName>ppt_x</p:attrName>
                                        </p:attrNameLst>
                                      </p:cBhvr>
                                      <p:tavLst>
                                        <p:tav tm="0">
                                          <p:val>
                                            <p:strVal val="#ppt_x"/>
                                          </p:val>
                                        </p:tav>
                                        <p:tav tm="100000">
                                          <p:val>
                                            <p:strVal val="#ppt_x"/>
                                          </p:val>
                                        </p:tav>
                                      </p:tavLst>
                                    </p:anim>
                                    <p:anim calcmode="lin" valueType="num">
                                      <p:cBhvr additive="repl">
                                        <p:cTn id="962" dur="250" fill="hold"/>
                                        <p:tgtEl>
                                          <p:spTgt spid="460">
                                            <p:txEl>
                                              <p:pRg st="11" end="11"/>
                                            </p:txEl>
                                          </p:spTgt>
                                        </p:tgtEl>
                                        <p:attrNameLst>
                                          <p:attrName>ppt_y</p:attrName>
                                        </p:attrNameLst>
                                      </p:cBhvr>
                                      <p:tavLst>
                                        <p:tav tm="0">
                                          <p:val>
                                            <p:strVal val="1+#ppt_h/2"/>
                                          </p:val>
                                        </p:tav>
                                        <p:tav tm="100000">
                                          <p:val>
                                            <p:strVal val="#ppt_y"/>
                                          </p:val>
                                        </p:tav>
                                      </p:tavLst>
                                    </p:anim>
                                  </p:childTnLst>
                                </p:cTn>
                              </p:par>
                              <p:par>
                                <p:cTn id="963" nodeType="withEffect" fill="hold" presetClass="entr" presetID="2" presetSubtype="4">
                                  <p:stCondLst>
                                    <p:cond delay="0"/>
                                  </p:stCondLst>
                                  <p:childTnLst>
                                    <p:set>
                                      <p:cBhvr>
                                        <p:cTn id="964" dur="1" fill="hold">
                                          <p:stCondLst>
                                            <p:cond delay="0"/>
                                          </p:stCondLst>
                                        </p:cTn>
                                        <p:tgtEl>
                                          <p:spTgt spid="460">
                                            <p:txEl>
                                              <p:pRg st="0" end="0"/>
                                            </p:txEl>
                                          </p:spTgt>
                                        </p:tgtEl>
                                        <p:attrNameLst>
                                          <p:attrName>style.visibility</p:attrName>
                                        </p:attrNameLst>
                                      </p:cBhvr>
                                      <p:to>
                                        <p:strVal val="visible"/>
                                      </p:to>
                                    </p:set>
                                    <p:anim calcmode="lin" valueType="num">
                                      <p:cBhvr additive="repl">
                                        <p:cTn id="965" dur="250" fill="hold"/>
                                        <p:tgtEl>
                                          <p:spTgt spid="460">
                                            <p:txEl>
                                              <p:pRg st="0" end="0"/>
                                            </p:txEl>
                                          </p:spTgt>
                                        </p:tgtEl>
                                        <p:attrNameLst>
                                          <p:attrName>ppt_x</p:attrName>
                                        </p:attrNameLst>
                                      </p:cBhvr>
                                      <p:tavLst>
                                        <p:tav tm="0">
                                          <p:val>
                                            <p:strVal val="#ppt_x"/>
                                          </p:val>
                                        </p:tav>
                                        <p:tav tm="100000">
                                          <p:val>
                                            <p:strVal val="#ppt_x"/>
                                          </p:val>
                                        </p:tav>
                                      </p:tavLst>
                                    </p:anim>
                                    <p:anim calcmode="lin" valueType="num">
                                      <p:cBhvr additive="repl">
                                        <p:cTn id="966" dur="250" fill="hold"/>
                                        <p:tgtEl>
                                          <p:spTgt spid="46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p:nvPr>
        </p:nvSpPr>
        <p:spPr>
          <a:xfrm>
            <a:off x="0" y="425520"/>
            <a:ext cx="9143640" cy="638532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000" spc="-1" strike="noStrike">
                <a:solidFill>
                  <a:srgbClr val="333333"/>
                </a:solidFill>
                <a:latin typeface="Arial"/>
              </a:rPr>
              <a:t>Définition</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La CAF </a:t>
            </a:r>
            <a:r>
              <a:rPr b="0" lang="fr-FR" sz="2000" spc="-1" strike="noStrike">
                <a:solidFill>
                  <a:srgbClr val="333333"/>
                </a:solidFill>
                <a:latin typeface="Arial"/>
              </a:rPr>
              <a:t>est la capacité de l’entreprise à dégager des ressources internes c’est-à-dire à partir de son activité. Autrement, sa capacité à s’autofinancer en terme d’investissement, de rembourser des emprunts et de paiement des dividendes aux actionnaires. </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Mode de calcul</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ff0000"/>
                </a:solidFill>
                <a:latin typeface="Arial"/>
              </a:rPr>
              <a:t>CAF = RNE + Dotations aux amortissements</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ff0000"/>
                </a:solidFill>
                <a:latin typeface="Arial"/>
              </a:rPr>
              <a:t>Autrement : CAF = Produits encaissables - Charges décaissables</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NB: la dotation aux amortissements est une charges non décaissables</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Intérêt </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La CAF peut être utiliser à des fins prévisionnelles pour convaincre les banques</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La CAF</a:t>
            </a:r>
            <a:r>
              <a:rPr b="1" lang="fr-FR" sz="2000" spc="-1" strike="noStrike">
                <a:solidFill>
                  <a:srgbClr val="333333"/>
                </a:solidFill>
                <a:latin typeface="Arial"/>
              </a:rPr>
              <a:t> </a:t>
            </a:r>
            <a:r>
              <a:rPr b="0" lang="fr-FR" sz="2000" spc="-1" strike="noStrike">
                <a:solidFill>
                  <a:srgbClr val="333333"/>
                </a:solidFill>
                <a:latin typeface="Arial"/>
              </a:rPr>
              <a:t>permet d’apprécier la viabilité de l’entreprise </a:t>
            </a:r>
            <a:endParaRPr b="0" lang="fr-FR" sz="20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2000" spc="-1" strike="noStrike">
                <a:solidFill>
                  <a:srgbClr val="333333"/>
                </a:solidFill>
                <a:latin typeface="Arial"/>
              </a:rPr>
              <a:t>Faire le benchmarking ou mesurer les performances par rapport à l’année précédente</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Quelques rations : </a:t>
            </a:r>
            <a:endParaRPr b="0" lang="fr-FR" sz="2000" spc="-1" strike="noStrike">
              <a:solidFill>
                <a:srgbClr val="000000"/>
              </a:solidFill>
              <a:latin typeface="Calibri"/>
            </a:endParaRPr>
          </a:p>
          <a:p>
            <a:pPr indent="0" algn="just">
              <a:lnSpc>
                <a:spcPct val="90000"/>
              </a:lnSpc>
              <a:spcBef>
                <a:spcPts val="751"/>
              </a:spcBef>
              <a:buNone/>
              <a:tabLst>
                <a:tab algn="l" pos="0"/>
              </a:tabLst>
            </a:pPr>
            <a:r>
              <a:rPr b="1" lang="fr-FR" sz="2000" spc="-1" strike="noStrike">
                <a:solidFill>
                  <a:srgbClr val="333333"/>
                </a:solidFill>
                <a:latin typeface="Arial"/>
              </a:rPr>
              <a:t>Dettes financières / CAF</a:t>
            </a:r>
            <a:r>
              <a:rPr b="0" lang="fr-FR" sz="2000" spc="-1" strike="noStrike">
                <a:solidFill>
                  <a:srgbClr val="333333"/>
                </a:solidFill>
                <a:latin typeface="Arial"/>
              </a:rPr>
              <a:t>: Exprime la capacité de l’entreprise à rembourser ses dettes </a:t>
            </a:r>
            <a:endParaRPr b="0" lang="fr-FR" sz="2000" spc="-1" strike="noStrike">
              <a:solidFill>
                <a:srgbClr val="000000"/>
              </a:solidFill>
              <a:latin typeface="Calibri"/>
            </a:endParaRPr>
          </a:p>
          <a:p>
            <a:pPr indent="0" algn="just">
              <a:lnSpc>
                <a:spcPct val="90000"/>
              </a:lnSpc>
              <a:spcBef>
                <a:spcPts val="751"/>
              </a:spcBef>
              <a:buNone/>
              <a:tabLst>
                <a:tab algn="l" pos="0"/>
              </a:tabLst>
            </a:pPr>
            <a:r>
              <a:rPr b="0" lang="fr-FR" sz="2000" spc="-1" strike="noStrike">
                <a:solidFill>
                  <a:srgbClr val="333333"/>
                </a:solidFill>
                <a:latin typeface="Arial"/>
              </a:rPr>
              <a:t>CAF / Chiffre d’affaire : indique l’excédent de trésorerie sur 1 Fcfa du CA</a:t>
            </a: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a:p>
            <a:pPr indent="0" algn="just">
              <a:lnSpc>
                <a:spcPct val="90000"/>
              </a:lnSpc>
              <a:spcBef>
                <a:spcPts val="751"/>
              </a:spcBef>
              <a:buNone/>
              <a:tabLst>
                <a:tab algn="l" pos="0"/>
              </a:tabLst>
            </a:pPr>
            <a:endParaRPr b="0" lang="fr-FR" sz="2000" spc="-1" strike="noStrike">
              <a:solidFill>
                <a:srgbClr val="000000"/>
              </a:solidFill>
              <a:latin typeface="Calibri"/>
            </a:endParaRPr>
          </a:p>
        </p:txBody>
      </p:sp>
      <p:sp>
        <p:nvSpPr>
          <p:cNvPr id="463" name="ZoneTexte 2"/>
          <p:cNvSpPr/>
          <p:nvPr/>
        </p:nvSpPr>
        <p:spPr>
          <a:xfrm>
            <a:off x="0" y="4680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CAPACITE D’AUTOFINANCEMENT (CAF)</a:t>
            </a:r>
            <a:endParaRPr b="0" lang="fr-FR" sz="2100" spc="-1" strike="noStrike">
              <a:solidFill>
                <a:srgbClr val="ffffff"/>
              </a:solidFill>
              <a:latin typeface="Arial"/>
            </a:endParaRPr>
          </a:p>
        </p:txBody>
      </p:sp>
    </p:spTree>
  </p:cSld>
  <p:transition>
    <p:wipe dir="l"/>
  </p:transition>
  <p:timing>
    <p:tnLst>
      <p:par>
        <p:cTn id="967" dur="indefinite" restart="never" nodeType="tmRoot">
          <p:childTnLst>
            <p:seq>
              <p:cTn id="968" dur="indefinite" nodeType="mainSeq">
                <p:childTnLst>
                  <p:par>
                    <p:cTn id="969" nodeType="clickEffect" fill="hold">
                      <p:stCondLst>
                        <p:cond delay="0"/>
                      </p:stCondLst>
                      <p:childTnLst>
                        <p:par>
                          <p:cTn id="970" nodeType="withEffect" fill="hold">
                            <p:stCondLst>
                              <p:cond delay="0"/>
                            </p:stCondLst>
                            <p:childTnLst>
                              <p:par>
                                <p:cTn id="971" nodeType="withEffect" fill="hold" presetClass="entr" presetID="2" presetSubtype="4">
                                  <p:stCondLst>
                                    <p:cond delay="0"/>
                                  </p:stCondLst>
                                  <p:childTnLst>
                                    <p:set>
                                      <p:cBhvr>
                                        <p:cTn id="972" dur="1" fill="hold">
                                          <p:stCondLst>
                                            <p:cond delay="0"/>
                                          </p:stCondLst>
                                        </p:cTn>
                                        <p:tgtEl>
                                          <p:spTgt spid="462">
                                            <p:txEl>
                                              <p:pRg st="1" end="1"/>
                                            </p:txEl>
                                          </p:spTgt>
                                        </p:tgtEl>
                                        <p:attrNameLst>
                                          <p:attrName>style.visibility</p:attrName>
                                        </p:attrNameLst>
                                      </p:cBhvr>
                                      <p:to>
                                        <p:strVal val="visible"/>
                                      </p:to>
                                    </p:set>
                                    <p:anim calcmode="lin" valueType="num">
                                      <p:cBhvr additive="repl">
                                        <p:cTn id="973" dur="250" fill="hold"/>
                                        <p:tgtEl>
                                          <p:spTgt spid="462">
                                            <p:txEl>
                                              <p:pRg st="1" end="1"/>
                                            </p:txEl>
                                          </p:spTgt>
                                        </p:tgtEl>
                                        <p:attrNameLst>
                                          <p:attrName>ppt_x</p:attrName>
                                        </p:attrNameLst>
                                      </p:cBhvr>
                                      <p:tavLst>
                                        <p:tav tm="0">
                                          <p:val>
                                            <p:strVal val="#ppt_x"/>
                                          </p:val>
                                        </p:tav>
                                        <p:tav tm="100000">
                                          <p:val>
                                            <p:strVal val="#ppt_x"/>
                                          </p:val>
                                        </p:tav>
                                      </p:tavLst>
                                    </p:anim>
                                    <p:anim calcmode="lin" valueType="num">
                                      <p:cBhvr additive="repl">
                                        <p:cTn id="974" dur="250" fill="hold"/>
                                        <p:tgtEl>
                                          <p:spTgt spid="462">
                                            <p:txEl>
                                              <p:pRg st="1" end="1"/>
                                            </p:txEl>
                                          </p:spTgt>
                                        </p:tgtEl>
                                        <p:attrNameLst>
                                          <p:attrName>ppt_y</p:attrName>
                                        </p:attrNameLst>
                                      </p:cBhvr>
                                      <p:tavLst>
                                        <p:tav tm="0">
                                          <p:val>
                                            <p:strVal val="1+#ppt_h/2"/>
                                          </p:val>
                                        </p:tav>
                                        <p:tav tm="100000">
                                          <p:val>
                                            <p:strVal val="#ppt_y"/>
                                          </p:val>
                                        </p:tav>
                                      </p:tavLst>
                                    </p:anim>
                                  </p:childTnLst>
                                </p:cTn>
                              </p:par>
                              <p:par>
                                <p:cTn id="975" nodeType="withEffect" fill="hold" presetClass="entr" presetID="2" presetSubtype="4">
                                  <p:stCondLst>
                                    <p:cond delay="0"/>
                                  </p:stCondLst>
                                  <p:childTnLst>
                                    <p:set>
                                      <p:cBhvr>
                                        <p:cTn id="976" dur="1" fill="hold">
                                          <p:stCondLst>
                                            <p:cond delay="0"/>
                                          </p:stCondLst>
                                        </p:cTn>
                                        <p:tgtEl>
                                          <p:spTgt spid="462">
                                            <p:txEl>
                                              <p:pRg st="2" end="2"/>
                                            </p:txEl>
                                          </p:spTgt>
                                        </p:tgtEl>
                                        <p:attrNameLst>
                                          <p:attrName>style.visibility</p:attrName>
                                        </p:attrNameLst>
                                      </p:cBhvr>
                                      <p:to>
                                        <p:strVal val="visible"/>
                                      </p:to>
                                    </p:set>
                                    <p:anim calcmode="lin" valueType="num">
                                      <p:cBhvr additive="repl">
                                        <p:cTn id="977" dur="250" fill="hold"/>
                                        <p:tgtEl>
                                          <p:spTgt spid="462">
                                            <p:txEl>
                                              <p:pRg st="2" end="2"/>
                                            </p:txEl>
                                          </p:spTgt>
                                        </p:tgtEl>
                                        <p:attrNameLst>
                                          <p:attrName>ppt_x</p:attrName>
                                        </p:attrNameLst>
                                      </p:cBhvr>
                                      <p:tavLst>
                                        <p:tav tm="0">
                                          <p:val>
                                            <p:strVal val="#ppt_x"/>
                                          </p:val>
                                        </p:tav>
                                        <p:tav tm="100000">
                                          <p:val>
                                            <p:strVal val="#ppt_x"/>
                                          </p:val>
                                        </p:tav>
                                      </p:tavLst>
                                    </p:anim>
                                    <p:anim calcmode="lin" valueType="num">
                                      <p:cBhvr additive="repl">
                                        <p:cTn id="978" dur="250" fill="hold"/>
                                        <p:tgtEl>
                                          <p:spTgt spid="462">
                                            <p:txEl>
                                              <p:pRg st="2" end="2"/>
                                            </p:txEl>
                                          </p:spTgt>
                                        </p:tgtEl>
                                        <p:attrNameLst>
                                          <p:attrName>ppt_y</p:attrName>
                                        </p:attrNameLst>
                                      </p:cBhvr>
                                      <p:tavLst>
                                        <p:tav tm="0">
                                          <p:val>
                                            <p:strVal val="1+#ppt_h/2"/>
                                          </p:val>
                                        </p:tav>
                                        <p:tav tm="100000">
                                          <p:val>
                                            <p:strVal val="#ppt_y"/>
                                          </p:val>
                                        </p:tav>
                                      </p:tavLst>
                                    </p:anim>
                                  </p:childTnLst>
                                </p:cTn>
                              </p:par>
                              <p:par>
                                <p:cTn id="979" nodeType="withEffect" fill="hold" presetClass="entr" presetID="2" presetSubtype="4">
                                  <p:stCondLst>
                                    <p:cond delay="0"/>
                                  </p:stCondLst>
                                  <p:childTnLst>
                                    <p:set>
                                      <p:cBhvr>
                                        <p:cTn id="980" dur="1" fill="hold">
                                          <p:stCondLst>
                                            <p:cond delay="0"/>
                                          </p:stCondLst>
                                        </p:cTn>
                                        <p:tgtEl>
                                          <p:spTgt spid="462">
                                            <p:txEl>
                                              <p:pRg st="3" end="3"/>
                                            </p:txEl>
                                          </p:spTgt>
                                        </p:tgtEl>
                                        <p:attrNameLst>
                                          <p:attrName>style.visibility</p:attrName>
                                        </p:attrNameLst>
                                      </p:cBhvr>
                                      <p:to>
                                        <p:strVal val="visible"/>
                                      </p:to>
                                    </p:set>
                                    <p:anim calcmode="lin" valueType="num">
                                      <p:cBhvr additive="repl">
                                        <p:cTn id="981" dur="250" fill="hold"/>
                                        <p:tgtEl>
                                          <p:spTgt spid="462">
                                            <p:txEl>
                                              <p:pRg st="3" end="3"/>
                                            </p:txEl>
                                          </p:spTgt>
                                        </p:tgtEl>
                                        <p:attrNameLst>
                                          <p:attrName>ppt_x</p:attrName>
                                        </p:attrNameLst>
                                      </p:cBhvr>
                                      <p:tavLst>
                                        <p:tav tm="0">
                                          <p:val>
                                            <p:strVal val="#ppt_x"/>
                                          </p:val>
                                        </p:tav>
                                        <p:tav tm="100000">
                                          <p:val>
                                            <p:strVal val="#ppt_x"/>
                                          </p:val>
                                        </p:tav>
                                      </p:tavLst>
                                    </p:anim>
                                    <p:anim calcmode="lin" valueType="num">
                                      <p:cBhvr additive="repl">
                                        <p:cTn id="982" dur="250" fill="hold"/>
                                        <p:tgtEl>
                                          <p:spTgt spid="462">
                                            <p:txEl>
                                              <p:pRg st="3" end="3"/>
                                            </p:txEl>
                                          </p:spTgt>
                                        </p:tgtEl>
                                        <p:attrNameLst>
                                          <p:attrName>ppt_y</p:attrName>
                                        </p:attrNameLst>
                                      </p:cBhvr>
                                      <p:tavLst>
                                        <p:tav tm="0">
                                          <p:val>
                                            <p:strVal val="1+#ppt_h/2"/>
                                          </p:val>
                                        </p:tav>
                                        <p:tav tm="100000">
                                          <p:val>
                                            <p:strVal val="#ppt_y"/>
                                          </p:val>
                                        </p:tav>
                                      </p:tavLst>
                                    </p:anim>
                                  </p:childTnLst>
                                </p:cTn>
                              </p:par>
                              <p:par>
                                <p:cTn id="983" nodeType="withEffect" fill="hold" presetClass="entr" presetID="2" presetSubtype="4">
                                  <p:stCondLst>
                                    <p:cond delay="0"/>
                                  </p:stCondLst>
                                  <p:childTnLst>
                                    <p:set>
                                      <p:cBhvr>
                                        <p:cTn id="984" dur="1" fill="hold">
                                          <p:stCondLst>
                                            <p:cond delay="0"/>
                                          </p:stCondLst>
                                        </p:cTn>
                                        <p:tgtEl>
                                          <p:spTgt spid="462">
                                            <p:txEl>
                                              <p:pRg st="4" end="4"/>
                                            </p:txEl>
                                          </p:spTgt>
                                        </p:tgtEl>
                                        <p:attrNameLst>
                                          <p:attrName>style.visibility</p:attrName>
                                        </p:attrNameLst>
                                      </p:cBhvr>
                                      <p:to>
                                        <p:strVal val="visible"/>
                                      </p:to>
                                    </p:set>
                                    <p:anim calcmode="lin" valueType="num">
                                      <p:cBhvr additive="repl">
                                        <p:cTn id="985" dur="250" fill="hold"/>
                                        <p:tgtEl>
                                          <p:spTgt spid="462">
                                            <p:txEl>
                                              <p:pRg st="4" end="4"/>
                                            </p:txEl>
                                          </p:spTgt>
                                        </p:tgtEl>
                                        <p:attrNameLst>
                                          <p:attrName>ppt_x</p:attrName>
                                        </p:attrNameLst>
                                      </p:cBhvr>
                                      <p:tavLst>
                                        <p:tav tm="0">
                                          <p:val>
                                            <p:strVal val="#ppt_x"/>
                                          </p:val>
                                        </p:tav>
                                        <p:tav tm="100000">
                                          <p:val>
                                            <p:strVal val="#ppt_x"/>
                                          </p:val>
                                        </p:tav>
                                      </p:tavLst>
                                    </p:anim>
                                    <p:anim calcmode="lin" valueType="num">
                                      <p:cBhvr additive="repl">
                                        <p:cTn id="986" dur="250" fill="hold"/>
                                        <p:tgtEl>
                                          <p:spTgt spid="462">
                                            <p:txEl>
                                              <p:pRg st="4" end="4"/>
                                            </p:txEl>
                                          </p:spTgt>
                                        </p:tgtEl>
                                        <p:attrNameLst>
                                          <p:attrName>ppt_y</p:attrName>
                                        </p:attrNameLst>
                                      </p:cBhvr>
                                      <p:tavLst>
                                        <p:tav tm="0">
                                          <p:val>
                                            <p:strVal val="1+#ppt_h/2"/>
                                          </p:val>
                                        </p:tav>
                                        <p:tav tm="100000">
                                          <p:val>
                                            <p:strVal val="#ppt_y"/>
                                          </p:val>
                                        </p:tav>
                                      </p:tavLst>
                                    </p:anim>
                                  </p:childTnLst>
                                </p:cTn>
                              </p:par>
                              <p:par>
                                <p:cTn id="987" nodeType="withEffect" fill="hold" presetClass="entr" presetID="2" presetSubtype="4">
                                  <p:stCondLst>
                                    <p:cond delay="0"/>
                                  </p:stCondLst>
                                  <p:childTnLst>
                                    <p:set>
                                      <p:cBhvr>
                                        <p:cTn id="988" dur="1" fill="hold">
                                          <p:stCondLst>
                                            <p:cond delay="0"/>
                                          </p:stCondLst>
                                        </p:cTn>
                                        <p:tgtEl>
                                          <p:spTgt spid="462">
                                            <p:txEl>
                                              <p:pRg st="5" end="5"/>
                                            </p:txEl>
                                          </p:spTgt>
                                        </p:tgtEl>
                                        <p:attrNameLst>
                                          <p:attrName>style.visibility</p:attrName>
                                        </p:attrNameLst>
                                      </p:cBhvr>
                                      <p:to>
                                        <p:strVal val="visible"/>
                                      </p:to>
                                    </p:set>
                                    <p:anim calcmode="lin" valueType="num">
                                      <p:cBhvr additive="repl">
                                        <p:cTn id="989" dur="250" fill="hold"/>
                                        <p:tgtEl>
                                          <p:spTgt spid="462">
                                            <p:txEl>
                                              <p:pRg st="5" end="5"/>
                                            </p:txEl>
                                          </p:spTgt>
                                        </p:tgtEl>
                                        <p:attrNameLst>
                                          <p:attrName>ppt_x</p:attrName>
                                        </p:attrNameLst>
                                      </p:cBhvr>
                                      <p:tavLst>
                                        <p:tav tm="0">
                                          <p:val>
                                            <p:strVal val="#ppt_x"/>
                                          </p:val>
                                        </p:tav>
                                        <p:tav tm="100000">
                                          <p:val>
                                            <p:strVal val="#ppt_x"/>
                                          </p:val>
                                        </p:tav>
                                      </p:tavLst>
                                    </p:anim>
                                    <p:anim calcmode="lin" valueType="num">
                                      <p:cBhvr additive="repl">
                                        <p:cTn id="990" dur="250" fill="hold"/>
                                        <p:tgtEl>
                                          <p:spTgt spid="462">
                                            <p:txEl>
                                              <p:pRg st="5" end="5"/>
                                            </p:txEl>
                                          </p:spTgt>
                                        </p:tgtEl>
                                        <p:attrNameLst>
                                          <p:attrName>ppt_y</p:attrName>
                                        </p:attrNameLst>
                                      </p:cBhvr>
                                      <p:tavLst>
                                        <p:tav tm="0">
                                          <p:val>
                                            <p:strVal val="1+#ppt_h/2"/>
                                          </p:val>
                                        </p:tav>
                                        <p:tav tm="100000">
                                          <p:val>
                                            <p:strVal val="#ppt_y"/>
                                          </p:val>
                                        </p:tav>
                                      </p:tavLst>
                                    </p:anim>
                                  </p:childTnLst>
                                </p:cTn>
                              </p:par>
                              <p:par>
                                <p:cTn id="991" nodeType="withEffect" fill="hold" presetClass="entr" presetID="2" presetSubtype="4">
                                  <p:stCondLst>
                                    <p:cond delay="0"/>
                                  </p:stCondLst>
                                  <p:childTnLst>
                                    <p:set>
                                      <p:cBhvr>
                                        <p:cTn id="992" dur="1" fill="hold">
                                          <p:stCondLst>
                                            <p:cond delay="0"/>
                                          </p:stCondLst>
                                        </p:cTn>
                                        <p:tgtEl>
                                          <p:spTgt spid="462">
                                            <p:txEl>
                                              <p:pRg st="6" end="6"/>
                                            </p:txEl>
                                          </p:spTgt>
                                        </p:tgtEl>
                                        <p:attrNameLst>
                                          <p:attrName>style.visibility</p:attrName>
                                        </p:attrNameLst>
                                      </p:cBhvr>
                                      <p:to>
                                        <p:strVal val="visible"/>
                                      </p:to>
                                    </p:set>
                                    <p:anim calcmode="lin" valueType="num">
                                      <p:cBhvr additive="repl">
                                        <p:cTn id="993" dur="250" fill="hold"/>
                                        <p:tgtEl>
                                          <p:spTgt spid="462">
                                            <p:txEl>
                                              <p:pRg st="6" end="6"/>
                                            </p:txEl>
                                          </p:spTgt>
                                        </p:tgtEl>
                                        <p:attrNameLst>
                                          <p:attrName>ppt_x</p:attrName>
                                        </p:attrNameLst>
                                      </p:cBhvr>
                                      <p:tavLst>
                                        <p:tav tm="0">
                                          <p:val>
                                            <p:strVal val="#ppt_x"/>
                                          </p:val>
                                        </p:tav>
                                        <p:tav tm="100000">
                                          <p:val>
                                            <p:strVal val="#ppt_x"/>
                                          </p:val>
                                        </p:tav>
                                      </p:tavLst>
                                    </p:anim>
                                    <p:anim calcmode="lin" valueType="num">
                                      <p:cBhvr additive="repl">
                                        <p:cTn id="994" dur="250" fill="hold"/>
                                        <p:tgtEl>
                                          <p:spTgt spid="462">
                                            <p:txEl>
                                              <p:pRg st="6" end="6"/>
                                            </p:txEl>
                                          </p:spTgt>
                                        </p:tgtEl>
                                        <p:attrNameLst>
                                          <p:attrName>ppt_y</p:attrName>
                                        </p:attrNameLst>
                                      </p:cBhvr>
                                      <p:tavLst>
                                        <p:tav tm="0">
                                          <p:val>
                                            <p:strVal val="1+#ppt_h/2"/>
                                          </p:val>
                                        </p:tav>
                                        <p:tav tm="100000">
                                          <p:val>
                                            <p:strVal val="#ppt_y"/>
                                          </p:val>
                                        </p:tav>
                                      </p:tavLst>
                                    </p:anim>
                                  </p:childTnLst>
                                </p:cTn>
                              </p:par>
                              <p:par>
                                <p:cTn id="995" nodeType="withEffect" fill="hold" presetClass="entr" presetID="2" presetSubtype="4">
                                  <p:stCondLst>
                                    <p:cond delay="0"/>
                                  </p:stCondLst>
                                  <p:childTnLst>
                                    <p:set>
                                      <p:cBhvr>
                                        <p:cTn id="996" dur="1" fill="hold">
                                          <p:stCondLst>
                                            <p:cond delay="0"/>
                                          </p:stCondLst>
                                        </p:cTn>
                                        <p:tgtEl>
                                          <p:spTgt spid="462">
                                            <p:txEl>
                                              <p:pRg st="7" end="7"/>
                                            </p:txEl>
                                          </p:spTgt>
                                        </p:tgtEl>
                                        <p:attrNameLst>
                                          <p:attrName>style.visibility</p:attrName>
                                        </p:attrNameLst>
                                      </p:cBhvr>
                                      <p:to>
                                        <p:strVal val="visible"/>
                                      </p:to>
                                    </p:set>
                                    <p:anim calcmode="lin" valueType="num">
                                      <p:cBhvr additive="repl">
                                        <p:cTn id="997" dur="250" fill="hold"/>
                                        <p:tgtEl>
                                          <p:spTgt spid="462">
                                            <p:txEl>
                                              <p:pRg st="7" end="7"/>
                                            </p:txEl>
                                          </p:spTgt>
                                        </p:tgtEl>
                                        <p:attrNameLst>
                                          <p:attrName>ppt_x</p:attrName>
                                        </p:attrNameLst>
                                      </p:cBhvr>
                                      <p:tavLst>
                                        <p:tav tm="0">
                                          <p:val>
                                            <p:strVal val="#ppt_x"/>
                                          </p:val>
                                        </p:tav>
                                        <p:tav tm="100000">
                                          <p:val>
                                            <p:strVal val="#ppt_x"/>
                                          </p:val>
                                        </p:tav>
                                      </p:tavLst>
                                    </p:anim>
                                    <p:anim calcmode="lin" valueType="num">
                                      <p:cBhvr additive="repl">
                                        <p:cTn id="998" dur="250" fill="hold"/>
                                        <p:tgtEl>
                                          <p:spTgt spid="462">
                                            <p:txEl>
                                              <p:pRg st="7" end="7"/>
                                            </p:txEl>
                                          </p:spTgt>
                                        </p:tgtEl>
                                        <p:attrNameLst>
                                          <p:attrName>ppt_y</p:attrName>
                                        </p:attrNameLst>
                                      </p:cBhvr>
                                      <p:tavLst>
                                        <p:tav tm="0">
                                          <p:val>
                                            <p:strVal val="1+#ppt_h/2"/>
                                          </p:val>
                                        </p:tav>
                                        <p:tav tm="100000">
                                          <p:val>
                                            <p:strVal val="#ppt_y"/>
                                          </p:val>
                                        </p:tav>
                                      </p:tavLst>
                                    </p:anim>
                                  </p:childTnLst>
                                </p:cTn>
                              </p:par>
                              <p:par>
                                <p:cTn id="999" nodeType="withEffect" fill="hold" presetClass="entr" presetID="2" presetSubtype="4">
                                  <p:stCondLst>
                                    <p:cond delay="0"/>
                                  </p:stCondLst>
                                  <p:childTnLst>
                                    <p:set>
                                      <p:cBhvr>
                                        <p:cTn id="1000" dur="1" fill="hold">
                                          <p:stCondLst>
                                            <p:cond delay="0"/>
                                          </p:stCondLst>
                                        </p:cTn>
                                        <p:tgtEl>
                                          <p:spTgt spid="462">
                                            <p:txEl>
                                              <p:pRg st="8" end="8"/>
                                            </p:txEl>
                                          </p:spTgt>
                                        </p:tgtEl>
                                        <p:attrNameLst>
                                          <p:attrName>style.visibility</p:attrName>
                                        </p:attrNameLst>
                                      </p:cBhvr>
                                      <p:to>
                                        <p:strVal val="visible"/>
                                      </p:to>
                                    </p:set>
                                    <p:anim calcmode="lin" valueType="num">
                                      <p:cBhvr additive="repl">
                                        <p:cTn id="1001" dur="250" fill="hold"/>
                                        <p:tgtEl>
                                          <p:spTgt spid="462">
                                            <p:txEl>
                                              <p:pRg st="8" end="8"/>
                                            </p:txEl>
                                          </p:spTgt>
                                        </p:tgtEl>
                                        <p:attrNameLst>
                                          <p:attrName>ppt_x</p:attrName>
                                        </p:attrNameLst>
                                      </p:cBhvr>
                                      <p:tavLst>
                                        <p:tav tm="0">
                                          <p:val>
                                            <p:strVal val="#ppt_x"/>
                                          </p:val>
                                        </p:tav>
                                        <p:tav tm="100000">
                                          <p:val>
                                            <p:strVal val="#ppt_x"/>
                                          </p:val>
                                        </p:tav>
                                      </p:tavLst>
                                    </p:anim>
                                    <p:anim calcmode="lin" valueType="num">
                                      <p:cBhvr additive="repl">
                                        <p:cTn id="1002" dur="250" fill="hold"/>
                                        <p:tgtEl>
                                          <p:spTgt spid="462">
                                            <p:txEl>
                                              <p:pRg st="8" end="8"/>
                                            </p:txEl>
                                          </p:spTgt>
                                        </p:tgtEl>
                                        <p:attrNameLst>
                                          <p:attrName>ppt_y</p:attrName>
                                        </p:attrNameLst>
                                      </p:cBhvr>
                                      <p:tavLst>
                                        <p:tav tm="0">
                                          <p:val>
                                            <p:strVal val="1+#ppt_h/2"/>
                                          </p:val>
                                        </p:tav>
                                        <p:tav tm="100000">
                                          <p:val>
                                            <p:strVal val="#ppt_y"/>
                                          </p:val>
                                        </p:tav>
                                      </p:tavLst>
                                    </p:anim>
                                  </p:childTnLst>
                                </p:cTn>
                              </p:par>
                              <p:par>
                                <p:cTn id="1003" nodeType="withEffect" fill="hold" presetClass="entr" presetID="2" presetSubtype="4">
                                  <p:stCondLst>
                                    <p:cond delay="0"/>
                                  </p:stCondLst>
                                  <p:childTnLst>
                                    <p:set>
                                      <p:cBhvr>
                                        <p:cTn id="1004" dur="1" fill="hold">
                                          <p:stCondLst>
                                            <p:cond delay="0"/>
                                          </p:stCondLst>
                                        </p:cTn>
                                        <p:tgtEl>
                                          <p:spTgt spid="462">
                                            <p:txEl>
                                              <p:pRg st="9" end="9"/>
                                            </p:txEl>
                                          </p:spTgt>
                                        </p:tgtEl>
                                        <p:attrNameLst>
                                          <p:attrName>style.visibility</p:attrName>
                                        </p:attrNameLst>
                                      </p:cBhvr>
                                      <p:to>
                                        <p:strVal val="visible"/>
                                      </p:to>
                                    </p:set>
                                    <p:anim calcmode="lin" valueType="num">
                                      <p:cBhvr additive="repl">
                                        <p:cTn id="1005" dur="250" fill="hold"/>
                                        <p:tgtEl>
                                          <p:spTgt spid="462">
                                            <p:txEl>
                                              <p:pRg st="9" end="9"/>
                                            </p:txEl>
                                          </p:spTgt>
                                        </p:tgtEl>
                                        <p:attrNameLst>
                                          <p:attrName>ppt_x</p:attrName>
                                        </p:attrNameLst>
                                      </p:cBhvr>
                                      <p:tavLst>
                                        <p:tav tm="0">
                                          <p:val>
                                            <p:strVal val="#ppt_x"/>
                                          </p:val>
                                        </p:tav>
                                        <p:tav tm="100000">
                                          <p:val>
                                            <p:strVal val="#ppt_x"/>
                                          </p:val>
                                        </p:tav>
                                      </p:tavLst>
                                    </p:anim>
                                    <p:anim calcmode="lin" valueType="num">
                                      <p:cBhvr additive="repl">
                                        <p:cTn id="1006" dur="250" fill="hold"/>
                                        <p:tgtEl>
                                          <p:spTgt spid="462">
                                            <p:txEl>
                                              <p:pRg st="9" end="9"/>
                                            </p:txEl>
                                          </p:spTgt>
                                        </p:tgtEl>
                                        <p:attrNameLst>
                                          <p:attrName>ppt_y</p:attrName>
                                        </p:attrNameLst>
                                      </p:cBhvr>
                                      <p:tavLst>
                                        <p:tav tm="0">
                                          <p:val>
                                            <p:strVal val="1+#ppt_h/2"/>
                                          </p:val>
                                        </p:tav>
                                        <p:tav tm="100000">
                                          <p:val>
                                            <p:strVal val="#ppt_y"/>
                                          </p:val>
                                        </p:tav>
                                      </p:tavLst>
                                    </p:anim>
                                  </p:childTnLst>
                                </p:cTn>
                              </p:par>
                              <p:par>
                                <p:cTn id="1007" nodeType="withEffect" fill="hold" presetClass="entr" presetID="2" presetSubtype="4">
                                  <p:stCondLst>
                                    <p:cond delay="0"/>
                                  </p:stCondLst>
                                  <p:childTnLst>
                                    <p:set>
                                      <p:cBhvr>
                                        <p:cTn id="1008" dur="1" fill="hold">
                                          <p:stCondLst>
                                            <p:cond delay="0"/>
                                          </p:stCondLst>
                                        </p:cTn>
                                        <p:tgtEl>
                                          <p:spTgt spid="462">
                                            <p:txEl>
                                              <p:pRg st="10" end="10"/>
                                            </p:txEl>
                                          </p:spTgt>
                                        </p:tgtEl>
                                        <p:attrNameLst>
                                          <p:attrName>style.visibility</p:attrName>
                                        </p:attrNameLst>
                                      </p:cBhvr>
                                      <p:to>
                                        <p:strVal val="visible"/>
                                      </p:to>
                                    </p:set>
                                    <p:anim calcmode="lin" valueType="num">
                                      <p:cBhvr additive="repl">
                                        <p:cTn id="1009" dur="250" fill="hold"/>
                                        <p:tgtEl>
                                          <p:spTgt spid="462">
                                            <p:txEl>
                                              <p:pRg st="10" end="10"/>
                                            </p:txEl>
                                          </p:spTgt>
                                        </p:tgtEl>
                                        <p:attrNameLst>
                                          <p:attrName>ppt_x</p:attrName>
                                        </p:attrNameLst>
                                      </p:cBhvr>
                                      <p:tavLst>
                                        <p:tav tm="0">
                                          <p:val>
                                            <p:strVal val="#ppt_x"/>
                                          </p:val>
                                        </p:tav>
                                        <p:tav tm="100000">
                                          <p:val>
                                            <p:strVal val="#ppt_x"/>
                                          </p:val>
                                        </p:tav>
                                      </p:tavLst>
                                    </p:anim>
                                    <p:anim calcmode="lin" valueType="num">
                                      <p:cBhvr additive="repl">
                                        <p:cTn id="1010" dur="250" fill="hold"/>
                                        <p:tgtEl>
                                          <p:spTgt spid="462">
                                            <p:txEl>
                                              <p:pRg st="10" end="10"/>
                                            </p:txEl>
                                          </p:spTgt>
                                        </p:tgtEl>
                                        <p:attrNameLst>
                                          <p:attrName>ppt_y</p:attrName>
                                        </p:attrNameLst>
                                      </p:cBhvr>
                                      <p:tavLst>
                                        <p:tav tm="0">
                                          <p:val>
                                            <p:strVal val="1+#ppt_h/2"/>
                                          </p:val>
                                        </p:tav>
                                        <p:tav tm="100000">
                                          <p:val>
                                            <p:strVal val="#ppt_y"/>
                                          </p:val>
                                        </p:tav>
                                      </p:tavLst>
                                    </p:anim>
                                  </p:childTnLst>
                                </p:cTn>
                              </p:par>
                              <p:par>
                                <p:cTn id="1011" nodeType="withEffect" fill="hold" presetClass="entr" presetID="2" presetSubtype="4">
                                  <p:stCondLst>
                                    <p:cond delay="0"/>
                                  </p:stCondLst>
                                  <p:childTnLst>
                                    <p:set>
                                      <p:cBhvr>
                                        <p:cTn id="1012" dur="1" fill="hold">
                                          <p:stCondLst>
                                            <p:cond delay="0"/>
                                          </p:stCondLst>
                                        </p:cTn>
                                        <p:tgtEl>
                                          <p:spTgt spid="462">
                                            <p:txEl>
                                              <p:pRg st="11" end="11"/>
                                            </p:txEl>
                                          </p:spTgt>
                                        </p:tgtEl>
                                        <p:attrNameLst>
                                          <p:attrName>style.visibility</p:attrName>
                                        </p:attrNameLst>
                                      </p:cBhvr>
                                      <p:to>
                                        <p:strVal val="visible"/>
                                      </p:to>
                                    </p:set>
                                    <p:anim calcmode="lin" valueType="num">
                                      <p:cBhvr additive="repl">
                                        <p:cTn id="1013" dur="250" fill="hold"/>
                                        <p:tgtEl>
                                          <p:spTgt spid="462">
                                            <p:txEl>
                                              <p:pRg st="11" end="11"/>
                                            </p:txEl>
                                          </p:spTgt>
                                        </p:tgtEl>
                                        <p:attrNameLst>
                                          <p:attrName>ppt_x</p:attrName>
                                        </p:attrNameLst>
                                      </p:cBhvr>
                                      <p:tavLst>
                                        <p:tav tm="0">
                                          <p:val>
                                            <p:strVal val="#ppt_x"/>
                                          </p:val>
                                        </p:tav>
                                        <p:tav tm="100000">
                                          <p:val>
                                            <p:strVal val="#ppt_x"/>
                                          </p:val>
                                        </p:tav>
                                      </p:tavLst>
                                    </p:anim>
                                    <p:anim calcmode="lin" valueType="num">
                                      <p:cBhvr additive="repl">
                                        <p:cTn id="1014" dur="250" fill="hold"/>
                                        <p:tgtEl>
                                          <p:spTgt spid="462">
                                            <p:txEl>
                                              <p:pRg st="11" end="11"/>
                                            </p:txEl>
                                          </p:spTgt>
                                        </p:tgtEl>
                                        <p:attrNameLst>
                                          <p:attrName>ppt_y</p:attrName>
                                        </p:attrNameLst>
                                      </p:cBhvr>
                                      <p:tavLst>
                                        <p:tav tm="0">
                                          <p:val>
                                            <p:strVal val="1+#ppt_h/2"/>
                                          </p:val>
                                        </p:tav>
                                        <p:tav tm="100000">
                                          <p:val>
                                            <p:strVal val="#ppt_y"/>
                                          </p:val>
                                        </p:tav>
                                      </p:tavLst>
                                    </p:anim>
                                  </p:childTnLst>
                                </p:cTn>
                              </p:par>
                              <p:par>
                                <p:cTn id="1015" nodeType="withEffect" fill="hold" presetClass="entr" presetID="2" presetSubtype="4">
                                  <p:stCondLst>
                                    <p:cond delay="0"/>
                                  </p:stCondLst>
                                  <p:childTnLst>
                                    <p:set>
                                      <p:cBhvr>
                                        <p:cTn id="1016" dur="1" fill="hold">
                                          <p:stCondLst>
                                            <p:cond delay="0"/>
                                          </p:stCondLst>
                                        </p:cTn>
                                        <p:tgtEl>
                                          <p:spTgt spid="462">
                                            <p:txEl>
                                              <p:pRg st="12" end="12"/>
                                            </p:txEl>
                                          </p:spTgt>
                                        </p:tgtEl>
                                        <p:attrNameLst>
                                          <p:attrName>style.visibility</p:attrName>
                                        </p:attrNameLst>
                                      </p:cBhvr>
                                      <p:to>
                                        <p:strVal val="visible"/>
                                      </p:to>
                                    </p:set>
                                    <p:anim calcmode="lin" valueType="num">
                                      <p:cBhvr additive="repl">
                                        <p:cTn id="1017" dur="250" fill="hold"/>
                                        <p:tgtEl>
                                          <p:spTgt spid="462">
                                            <p:txEl>
                                              <p:pRg st="12" end="12"/>
                                            </p:txEl>
                                          </p:spTgt>
                                        </p:tgtEl>
                                        <p:attrNameLst>
                                          <p:attrName>ppt_x</p:attrName>
                                        </p:attrNameLst>
                                      </p:cBhvr>
                                      <p:tavLst>
                                        <p:tav tm="0">
                                          <p:val>
                                            <p:strVal val="#ppt_x"/>
                                          </p:val>
                                        </p:tav>
                                        <p:tav tm="100000">
                                          <p:val>
                                            <p:strVal val="#ppt_x"/>
                                          </p:val>
                                        </p:tav>
                                      </p:tavLst>
                                    </p:anim>
                                    <p:anim calcmode="lin" valueType="num">
                                      <p:cBhvr additive="repl">
                                        <p:cTn id="1018" dur="250" fill="hold"/>
                                        <p:tgtEl>
                                          <p:spTgt spid="462">
                                            <p:txEl>
                                              <p:pRg st="12" end="12"/>
                                            </p:txEl>
                                          </p:spTgt>
                                        </p:tgtEl>
                                        <p:attrNameLst>
                                          <p:attrName>ppt_y</p:attrName>
                                        </p:attrNameLst>
                                      </p:cBhvr>
                                      <p:tavLst>
                                        <p:tav tm="0">
                                          <p:val>
                                            <p:strVal val="1+#ppt_h/2"/>
                                          </p:val>
                                        </p:tav>
                                        <p:tav tm="100000">
                                          <p:val>
                                            <p:strVal val="#ppt_y"/>
                                          </p:val>
                                        </p:tav>
                                      </p:tavLst>
                                    </p:anim>
                                  </p:childTnLst>
                                </p:cTn>
                              </p:par>
                              <p:par>
                                <p:cTn id="1019" nodeType="withEffect" fill="hold" presetClass="entr" presetID="2" presetSubtype="4">
                                  <p:stCondLst>
                                    <p:cond delay="0"/>
                                  </p:stCondLst>
                                  <p:childTnLst>
                                    <p:set>
                                      <p:cBhvr>
                                        <p:cTn id="1020" dur="1" fill="hold">
                                          <p:stCondLst>
                                            <p:cond delay="0"/>
                                          </p:stCondLst>
                                        </p:cTn>
                                        <p:tgtEl>
                                          <p:spTgt spid="462">
                                            <p:txEl>
                                              <p:pRg st="0" end="0"/>
                                            </p:txEl>
                                          </p:spTgt>
                                        </p:tgtEl>
                                        <p:attrNameLst>
                                          <p:attrName>style.visibility</p:attrName>
                                        </p:attrNameLst>
                                      </p:cBhvr>
                                      <p:to>
                                        <p:strVal val="visible"/>
                                      </p:to>
                                    </p:set>
                                    <p:anim calcmode="lin" valueType="num">
                                      <p:cBhvr additive="repl">
                                        <p:cTn id="1021" dur="250" fill="hold"/>
                                        <p:tgtEl>
                                          <p:spTgt spid="462">
                                            <p:txEl>
                                              <p:pRg st="0" end="0"/>
                                            </p:txEl>
                                          </p:spTgt>
                                        </p:tgtEl>
                                        <p:attrNameLst>
                                          <p:attrName>ppt_x</p:attrName>
                                        </p:attrNameLst>
                                      </p:cBhvr>
                                      <p:tavLst>
                                        <p:tav tm="0">
                                          <p:val>
                                            <p:strVal val="#ppt_x"/>
                                          </p:val>
                                        </p:tav>
                                        <p:tav tm="100000">
                                          <p:val>
                                            <p:strVal val="#ppt_x"/>
                                          </p:val>
                                        </p:tav>
                                      </p:tavLst>
                                    </p:anim>
                                    <p:anim calcmode="lin" valueType="num">
                                      <p:cBhvr additive="repl">
                                        <p:cTn id="1022" dur="250" fill="hold"/>
                                        <p:tgtEl>
                                          <p:spTgt spid="46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p:nvPr>
        </p:nvSpPr>
        <p:spPr>
          <a:xfrm>
            <a:off x="0" y="404640"/>
            <a:ext cx="9143640" cy="623700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2400" spc="-1" strike="noStrike">
                <a:solidFill>
                  <a:srgbClr val="333333"/>
                </a:solidFill>
                <a:latin typeface="Arial"/>
              </a:rPr>
              <a:t>Elaboration du tableau des amortissements</a:t>
            </a:r>
            <a:endParaRPr b="0" lang="fr-FR" sz="2400" spc="-1" strike="noStrike">
              <a:solidFill>
                <a:srgbClr val="000000"/>
              </a:solidFill>
              <a:latin typeface="Calibri"/>
            </a:endParaRPr>
          </a:p>
          <a:p>
            <a:pPr indent="0" algn="just">
              <a:lnSpc>
                <a:spcPct val="90000"/>
              </a:lnSpc>
              <a:spcBef>
                <a:spcPts val="751"/>
              </a:spcBef>
              <a:buNone/>
              <a:tabLst>
                <a:tab algn="l" pos="0"/>
              </a:tabLst>
            </a:pPr>
            <a:r>
              <a:rPr b="0" lang="fr-FR" sz="1800" spc="-1" strike="noStrike">
                <a:solidFill>
                  <a:srgbClr val="333333"/>
                </a:solidFill>
                <a:latin typeface="Arial"/>
              </a:rPr>
              <a:t>Amortissement : c’est la comptabilisation de la perte de valeur d’un bien acheté par une entreprise à cause de son utilisation dans le temps. </a:t>
            </a:r>
            <a:endParaRPr b="0" lang="fr-FR" sz="1800" spc="-1" strike="noStrike">
              <a:solidFill>
                <a:srgbClr val="000000"/>
              </a:solidFill>
              <a:latin typeface="Calibri"/>
            </a:endParaRPr>
          </a:p>
          <a:p>
            <a:pPr indent="0" algn="just">
              <a:lnSpc>
                <a:spcPct val="90000"/>
              </a:lnSpc>
              <a:spcBef>
                <a:spcPts val="751"/>
              </a:spcBef>
              <a:buNone/>
              <a:tabLst>
                <a:tab algn="l" pos="0"/>
              </a:tabLst>
            </a:pPr>
            <a:r>
              <a:rPr b="0" lang="fr-FR" sz="1800" spc="-1" strike="noStrike">
                <a:solidFill>
                  <a:srgbClr val="333333"/>
                </a:solidFill>
                <a:latin typeface="Arial"/>
              </a:rPr>
              <a:t>C’est une charge non décaissable.</a:t>
            </a:r>
            <a:endParaRPr b="0" lang="fr-FR" sz="1800" spc="-1" strike="noStrike">
              <a:solidFill>
                <a:srgbClr val="000000"/>
              </a:solidFill>
              <a:latin typeface="Calibri"/>
            </a:endParaRPr>
          </a:p>
          <a:p>
            <a:pPr indent="0" algn="just">
              <a:lnSpc>
                <a:spcPct val="90000"/>
              </a:lnSpc>
              <a:spcBef>
                <a:spcPts val="751"/>
              </a:spcBef>
              <a:buNone/>
              <a:tabLst>
                <a:tab algn="l" pos="0"/>
              </a:tabLst>
            </a:pPr>
            <a:r>
              <a:rPr b="0" lang="fr-FR" sz="1800" spc="-1" strike="noStrike">
                <a:solidFill>
                  <a:srgbClr val="ff0000"/>
                </a:solidFill>
                <a:latin typeface="Arial"/>
              </a:rPr>
              <a:t>Amortissement linéaire (</a:t>
            </a:r>
            <a:r>
              <a:rPr b="0" lang="fr-FR" sz="1800" spc="-1" strike="noStrike">
                <a:solidFill>
                  <a:srgbClr val="000000"/>
                </a:solidFill>
                <a:latin typeface="Arial"/>
              </a:rPr>
              <a:t>le bien perd la même valeur pendant toute sa durée de vie</a:t>
            </a:r>
            <a:r>
              <a:rPr b="0" lang="fr-FR" sz="1800" spc="-1" strike="noStrike">
                <a:solidFill>
                  <a:srgbClr val="ff0000"/>
                </a:solidFill>
                <a:latin typeface="Arial"/>
              </a:rPr>
              <a:t>). </a:t>
            </a:r>
            <a:r>
              <a:rPr b="0" lang="fr-FR" sz="1800" spc="-1" strike="noStrike">
                <a:solidFill>
                  <a:srgbClr val="333333"/>
                </a:solidFill>
                <a:latin typeface="Arial"/>
              </a:rPr>
              <a:t>Pour notre cas, on utilisera l’amortissement linéaire). </a:t>
            </a:r>
            <a:endParaRPr b="0" lang="fr-FR" sz="1800" spc="-1" strike="noStrike">
              <a:solidFill>
                <a:srgbClr val="000000"/>
              </a:solidFill>
              <a:latin typeface="Calibri"/>
            </a:endParaRPr>
          </a:p>
          <a:p>
            <a:pPr indent="0" algn="just">
              <a:lnSpc>
                <a:spcPct val="90000"/>
              </a:lnSpc>
              <a:spcBef>
                <a:spcPts val="751"/>
              </a:spcBef>
              <a:buNone/>
              <a:tabLst>
                <a:tab algn="l" pos="0"/>
              </a:tabLst>
            </a:pP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i="1" lang="fr-FR" sz="1800" spc="-1" strike="noStrike">
                <a:solidFill>
                  <a:srgbClr val="333333"/>
                </a:solidFill>
                <a:latin typeface="Arial"/>
              </a:rPr>
              <a:t>Amortissement identique tous les ans</a:t>
            </a: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i="1" lang="fr-FR" sz="1800" spc="-1" strike="noStrike">
                <a:solidFill>
                  <a:srgbClr val="333333"/>
                </a:solidFill>
                <a:latin typeface="Arial"/>
              </a:rPr>
              <a:t>Prorata Temporis : </a:t>
            </a:r>
            <a:r>
              <a:rPr b="0" lang="fr-FR" sz="1800" spc="-1" strike="noStrike">
                <a:solidFill>
                  <a:srgbClr val="333333"/>
                </a:solidFill>
                <a:latin typeface="Arial"/>
              </a:rPr>
              <a:t>cela vaut dire qu’on va amortir proportionnellement au temps d’utilisation. Il faut vérifier si le matériel est utilisé tous les an</a:t>
            </a:r>
            <a:endParaRPr b="0" lang="fr-FR" sz="1800" spc="-1" strike="noStrike">
              <a:solidFill>
                <a:srgbClr val="000000"/>
              </a:solidFill>
              <a:latin typeface="Calibri"/>
            </a:endParaRPr>
          </a:p>
          <a:p>
            <a:pPr marL="171360" indent="-171360" algn="just">
              <a:lnSpc>
                <a:spcPct val="90000"/>
              </a:lnSpc>
              <a:spcBef>
                <a:spcPts val="751"/>
              </a:spcBef>
              <a:buClr>
                <a:srgbClr val="333333"/>
              </a:buClr>
              <a:buFont typeface="Arial"/>
              <a:buChar char="-"/>
              <a:tabLst>
                <a:tab algn="l" pos="0"/>
              </a:tabLst>
            </a:pPr>
            <a:r>
              <a:rPr b="0" lang="fr-FR" sz="1800" spc="-1" strike="noStrike">
                <a:solidFill>
                  <a:srgbClr val="333333"/>
                </a:solidFill>
                <a:latin typeface="Arial"/>
              </a:rPr>
              <a:t>Vérifier si les montants sont en TTC ou HT. On n’amorti pas la TVA. Si le montant est en TTC, il faut calculer le montant HT: </a:t>
            </a:r>
            <a:endParaRPr b="0" lang="fr-FR" sz="1800" spc="-1" strike="noStrike">
              <a:solidFill>
                <a:srgbClr val="000000"/>
              </a:solidFill>
              <a:latin typeface="Calibri"/>
            </a:endParaRPr>
          </a:p>
          <a:p>
            <a:pPr indent="0" algn="just">
              <a:lnSpc>
                <a:spcPct val="90000"/>
              </a:lnSpc>
              <a:spcBef>
                <a:spcPts val="751"/>
              </a:spcBef>
              <a:buNone/>
              <a:tabLst>
                <a:tab algn="l" pos="0"/>
              </a:tabLst>
            </a:pPr>
            <a:endParaRPr b="0" lang="fr-FR" sz="2400" spc="-1" strike="noStrike">
              <a:solidFill>
                <a:srgbClr val="000000"/>
              </a:solidFill>
              <a:latin typeface="Calibri"/>
            </a:endParaRPr>
          </a:p>
          <a:p>
            <a:pPr indent="0" algn="just">
              <a:lnSpc>
                <a:spcPct val="90000"/>
              </a:lnSpc>
              <a:spcBef>
                <a:spcPts val="751"/>
              </a:spcBef>
              <a:buNone/>
              <a:tabLst>
                <a:tab algn="l" pos="0"/>
              </a:tabLst>
            </a:pPr>
            <a:endParaRPr b="0" lang="fr-FR" sz="1800" spc="-1" strike="noStrike">
              <a:solidFill>
                <a:srgbClr val="000000"/>
              </a:solidFill>
              <a:latin typeface="Calibri"/>
            </a:endParaRPr>
          </a:p>
        </p:txBody>
      </p:sp>
      <p:sp>
        <p:nvSpPr>
          <p:cNvPr id="465" name="ZoneTexte 2"/>
          <p:cNvSpPr/>
          <p:nvPr/>
        </p:nvSpPr>
        <p:spPr>
          <a:xfrm>
            <a:off x="0" y="-2736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AMORTISSEMENT</a:t>
            </a:r>
            <a:endParaRPr b="0" lang="fr-FR" sz="2100" spc="-1" strike="noStrike">
              <a:solidFill>
                <a:srgbClr val="ffffff"/>
              </a:solidFill>
              <a:latin typeface="Arial"/>
            </a:endParaRPr>
          </a:p>
        </p:txBody>
      </p:sp>
    </p:spTree>
  </p:cSld>
  <p:transition>
    <p:wipe dir="l"/>
  </p:transition>
  <p:timing>
    <p:tnLst>
      <p:par>
        <p:cTn id="1023" dur="indefinite" restart="never" nodeType="tmRoot">
          <p:childTnLst>
            <p:seq>
              <p:cTn id="1024" dur="indefinite" nodeType="mainSeq">
                <p:childTnLst>
                  <p:par>
                    <p:cTn id="1025" nodeType="clickEffect" fill="hold">
                      <p:stCondLst>
                        <p:cond delay="0"/>
                      </p:stCondLst>
                      <p:childTnLst>
                        <p:par>
                          <p:cTn id="1026" nodeType="withEffect" fill="hold">
                            <p:stCondLst>
                              <p:cond delay="0"/>
                            </p:stCondLst>
                            <p:childTnLst>
                              <p:par>
                                <p:cTn id="1027" nodeType="withEffect" fill="hold" presetClass="entr" presetID="2" presetSubtype="4">
                                  <p:stCondLst>
                                    <p:cond delay="0"/>
                                  </p:stCondLst>
                                  <p:childTnLst>
                                    <p:set>
                                      <p:cBhvr>
                                        <p:cTn id="1028" dur="1" fill="hold">
                                          <p:stCondLst>
                                            <p:cond delay="0"/>
                                          </p:stCondLst>
                                        </p:cTn>
                                        <p:tgtEl>
                                          <p:spTgt spid="464">
                                            <p:txEl>
                                              <p:pRg st="0" end="0"/>
                                            </p:txEl>
                                          </p:spTgt>
                                        </p:tgtEl>
                                        <p:attrNameLst>
                                          <p:attrName>style.visibility</p:attrName>
                                        </p:attrNameLst>
                                      </p:cBhvr>
                                      <p:to>
                                        <p:strVal val="visible"/>
                                      </p:to>
                                    </p:set>
                                    <p:anim calcmode="lin" valueType="num">
                                      <p:cBhvr additive="repl">
                                        <p:cTn id="1029" dur="250" fill="hold"/>
                                        <p:tgtEl>
                                          <p:spTgt spid="464">
                                            <p:txEl>
                                              <p:pRg st="0" end="0"/>
                                            </p:txEl>
                                          </p:spTgt>
                                        </p:tgtEl>
                                        <p:attrNameLst>
                                          <p:attrName>ppt_x</p:attrName>
                                        </p:attrNameLst>
                                      </p:cBhvr>
                                      <p:tavLst>
                                        <p:tav tm="0">
                                          <p:val>
                                            <p:strVal val="#ppt_x"/>
                                          </p:val>
                                        </p:tav>
                                        <p:tav tm="100000">
                                          <p:val>
                                            <p:strVal val="#ppt_x"/>
                                          </p:val>
                                        </p:tav>
                                      </p:tavLst>
                                    </p:anim>
                                    <p:anim calcmode="lin" valueType="num">
                                      <p:cBhvr additive="repl">
                                        <p:cTn id="1030" dur="250" fill="hold"/>
                                        <p:tgtEl>
                                          <p:spTgt spid="464">
                                            <p:txEl>
                                              <p:pRg st="0" end="0"/>
                                            </p:txEl>
                                          </p:spTgt>
                                        </p:tgtEl>
                                        <p:attrNameLst>
                                          <p:attrName>ppt_y</p:attrName>
                                        </p:attrNameLst>
                                      </p:cBhvr>
                                      <p:tavLst>
                                        <p:tav tm="0">
                                          <p:val>
                                            <p:strVal val="1+#ppt_h/2"/>
                                          </p:val>
                                        </p:tav>
                                        <p:tav tm="100000">
                                          <p:val>
                                            <p:strVal val="#ppt_y"/>
                                          </p:val>
                                        </p:tav>
                                      </p:tavLst>
                                    </p:anim>
                                  </p:childTnLst>
                                </p:cTn>
                              </p:par>
                              <p:par>
                                <p:cTn id="1031" nodeType="withEffect" fill="hold" presetClass="entr" presetID="2" presetSubtype="4">
                                  <p:stCondLst>
                                    <p:cond delay="0"/>
                                  </p:stCondLst>
                                  <p:childTnLst>
                                    <p:set>
                                      <p:cBhvr>
                                        <p:cTn id="1032" dur="1" fill="hold">
                                          <p:stCondLst>
                                            <p:cond delay="0"/>
                                          </p:stCondLst>
                                        </p:cTn>
                                        <p:tgtEl>
                                          <p:spTgt spid="464">
                                            <p:txEl>
                                              <p:pRg st="1" end="1"/>
                                            </p:txEl>
                                          </p:spTgt>
                                        </p:tgtEl>
                                        <p:attrNameLst>
                                          <p:attrName>style.visibility</p:attrName>
                                        </p:attrNameLst>
                                      </p:cBhvr>
                                      <p:to>
                                        <p:strVal val="visible"/>
                                      </p:to>
                                    </p:set>
                                    <p:anim calcmode="lin" valueType="num">
                                      <p:cBhvr additive="repl">
                                        <p:cTn id="1033" dur="250" fill="hold"/>
                                        <p:tgtEl>
                                          <p:spTgt spid="464">
                                            <p:txEl>
                                              <p:pRg st="1" end="1"/>
                                            </p:txEl>
                                          </p:spTgt>
                                        </p:tgtEl>
                                        <p:attrNameLst>
                                          <p:attrName>ppt_x</p:attrName>
                                        </p:attrNameLst>
                                      </p:cBhvr>
                                      <p:tavLst>
                                        <p:tav tm="0">
                                          <p:val>
                                            <p:strVal val="#ppt_x"/>
                                          </p:val>
                                        </p:tav>
                                        <p:tav tm="100000">
                                          <p:val>
                                            <p:strVal val="#ppt_x"/>
                                          </p:val>
                                        </p:tav>
                                      </p:tavLst>
                                    </p:anim>
                                    <p:anim calcmode="lin" valueType="num">
                                      <p:cBhvr additive="repl">
                                        <p:cTn id="1034" dur="250" fill="hold"/>
                                        <p:tgtEl>
                                          <p:spTgt spid="464">
                                            <p:txEl>
                                              <p:pRg st="1" end="1"/>
                                            </p:txEl>
                                          </p:spTgt>
                                        </p:tgtEl>
                                        <p:attrNameLst>
                                          <p:attrName>ppt_y</p:attrName>
                                        </p:attrNameLst>
                                      </p:cBhvr>
                                      <p:tavLst>
                                        <p:tav tm="0">
                                          <p:val>
                                            <p:strVal val="1+#ppt_h/2"/>
                                          </p:val>
                                        </p:tav>
                                        <p:tav tm="100000">
                                          <p:val>
                                            <p:strVal val="#ppt_y"/>
                                          </p:val>
                                        </p:tav>
                                      </p:tavLst>
                                    </p:anim>
                                  </p:childTnLst>
                                </p:cTn>
                              </p:par>
                              <p:par>
                                <p:cTn id="1035" nodeType="withEffect" fill="hold" presetClass="entr" presetID="2" presetSubtype="4">
                                  <p:stCondLst>
                                    <p:cond delay="0"/>
                                  </p:stCondLst>
                                  <p:childTnLst>
                                    <p:set>
                                      <p:cBhvr>
                                        <p:cTn id="1036" dur="1" fill="hold">
                                          <p:stCondLst>
                                            <p:cond delay="0"/>
                                          </p:stCondLst>
                                        </p:cTn>
                                        <p:tgtEl>
                                          <p:spTgt spid="464">
                                            <p:txEl>
                                              <p:pRg st="2" end="2"/>
                                            </p:txEl>
                                          </p:spTgt>
                                        </p:tgtEl>
                                        <p:attrNameLst>
                                          <p:attrName>style.visibility</p:attrName>
                                        </p:attrNameLst>
                                      </p:cBhvr>
                                      <p:to>
                                        <p:strVal val="visible"/>
                                      </p:to>
                                    </p:set>
                                    <p:anim calcmode="lin" valueType="num">
                                      <p:cBhvr additive="repl">
                                        <p:cTn id="1037" dur="250" fill="hold"/>
                                        <p:tgtEl>
                                          <p:spTgt spid="464">
                                            <p:txEl>
                                              <p:pRg st="2" end="2"/>
                                            </p:txEl>
                                          </p:spTgt>
                                        </p:tgtEl>
                                        <p:attrNameLst>
                                          <p:attrName>ppt_x</p:attrName>
                                        </p:attrNameLst>
                                      </p:cBhvr>
                                      <p:tavLst>
                                        <p:tav tm="0">
                                          <p:val>
                                            <p:strVal val="#ppt_x"/>
                                          </p:val>
                                        </p:tav>
                                        <p:tav tm="100000">
                                          <p:val>
                                            <p:strVal val="#ppt_x"/>
                                          </p:val>
                                        </p:tav>
                                      </p:tavLst>
                                    </p:anim>
                                    <p:anim calcmode="lin" valueType="num">
                                      <p:cBhvr additive="repl">
                                        <p:cTn id="1038" dur="250" fill="hold"/>
                                        <p:tgtEl>
                                          <p:spTgt spid="464">
                                            <p:txEl>
                                              <p:pRg st="2" end="2"/>
                                            </p:txEl>
                                          </p:spTgt>
                                        </p:tgtEl>
                                        <p:attrNameLst>
                                          <p:attrName>ppt_y</p:attrName>
                                        </p:attrNameLst>
                                      </p:cBhvr>
                                      <p:tavLst>
                                        <p:tav tm="0">
                                          <p:val>
                                            <p:strVal val="1+#ppt_h/2"/>
                                          </p:val>
                                        </p:tav>
                                        <p:tav tm="100000">
                                          <p:val>
                                            <p:strVal val="#ppt_y"/>
                                          </p:val>
                                        </p:tav>
                                      </p:tavLst>
                                    </p:anim>
                                  </p:childTnLst>
                                </p:cTn>
                              </p:par>
                              <p:par>
                                <p:cTn id="1039" nodeType="withEffect" fill="hold" presetClass="entr" presetID="2" presetSubtype="4">
                                  <p:stCondLst>
                                    <p:cond delay="0"/>
                                  </p:stCondLst>
                                  <p:childTnLst>
                                    <p:set>
                                      <p:cBhvr>
                                        <p:cTn id="1040" dur="1" fill="hold">
                                          <p:stCondLst>
                                            <p:cond delay="0"/>
                                          </p:stCondLst>
                                        </p:cTn>
                                        <p:tgtEl>
                                          <p:spTgt spid="464">
                                            <p:txEl>
                                              <p:pRg st="3" end="3"/>
                                            </p:txEl>
                                          </p:spTgt>
                                        </p:tgtEl>
                                        <p:attrNameLst>
                                          <p:attrName>style.visibility</p:attrName>
                                        </p:attrNameLst>
                                      </p:cBhvr>
                                      <p:to>
                                        <p:strVal val="visible"/>
                                      </p:to>
                                    </p:set>
                                    <p:anim calcmode="lin" valueType="num">
                                      <p:cBhvr additive="repl">
                                        <p:cTn id="1041" dur="250" fill="hold"/>
                                        <p:tgtEl>
                                          <p:spTgt spid="464">
                                            <p:txEl>
                                              <p:pRg st="3" end="3"/>
                                            </p:txEl>
                                          </p:spTgt>
                                        </p:tgtEl>
                                        <p:attrNameLst>
                                          <p:attrName>ppt_x</p:attrName>
                                        </p:attrNameLst>
                                      </p:cBhvr>
                                      <p:tavLst>
                                        <p:tav tm="0">
                                          <p:val>
                                            <p:strVal val="#ppt_x"/>
                                          </p:val>
                                        </p:tav>
                                        <p:tav tm="100000">
                                          <p:val>
                                            <p:strVal val="#ppt_x"/>
                                          </p:val>
                                        </p:tav>
                                      </p:tavLst>
                                    </p:anim>
                                    <p:anim calcmode="lin" valueType="num">
                                      <p:cBhvr additive="repl">
                                        <p:cTn id="1042" dur="250" fill="hold"/>
                                        <p:tgtEl>
                                          <p:spTgt spid="464">
                                            <p:txEl>
                                              <p:pRg st="3" end="3"/>
                                            </p:txEl>
                                          </p:spTgt>
                                        </p:tgtEl>
                                        <p:attrNameLst>
                                          <p:attrName>ppt_y</p:attrName>
                                        </p:attrNameLst>
                                      </p:cBhvr>
                                      <p:tavLst>
                                        <p:tav tm="0">
                                          <p:val>
                                            <p:strVal val="1+#ppt_h/2"/>
                                          </p:val>
                                        </p:tav>
                                        <p:tav tm="100000">
                                          <p:val>
                                            <p:strVal val="#ppt_y"/>
                                          </p:val>
                                        </p:tav>
                                      </p:tavLst>
                                    </p:anim>
                                  </p:childTnLst>
                                </p:cTn>
                              </p:par>
                              <p:par>
                                <p:cTn id="1043" nodeType="withEffect" fill="hold" presetClass="entr" presetID="2" presetSubtype="4">
                                  <p:stCondLst>
                                    <p:cond delay="0"/>
                                  </p:stCondLst>
                                  <p:childTnLst>
                                    <p:set>
                                      <p:cBhvr>
                                        <p:cTn id="1044" dur="1" fill="hold">
                                          <p:stCondLst>
                                            <p:cond delay="0"/>
                                          </p:stCondLst>
                                        </p:cTn>
                                        <p:tgtEl>
                                          <p:spTgt spid="464">
                                            <p:txEl>
                                              <p:pRg st="4" end="4"/>
                                            </p:txEl>
                                          </p:spTgt>
                                        </p:tgtEl>
                                        <p:attrNameLst>
                                          <p:attrName>style.visibility</p:attrName>
                                        </p:attrNameLst>
                                      </p:cBhvr>
                                      <p:to>
                                        <p:strVal val="visible"/>
                                      </p:to>
                                    </p:set>
                                    <p:anim calcmode="lin" valueType="num">
                                      <p:cBhvr additive="repl">
                                        <p:cTn id="1045" dur="250" fill="hold"/>
                                        <p:tgtEl>
                                          <p:spTgt spid="464">
                                            <p:txEl>
                                              <p:pRg st="4" end="4"/>
                                            </p:txEl>
                                          </p:spTgt>
                                        </p:tgtEl>
                                        <p:attrNameLst>
                                          <p:attrName>ppt_x</p:attrName>
                                        </p:attrNameLst>
                                      </p:cBhvr>
                                      <p:tavLst>
                                        <p:tav tm="0">
                                          <p:val>
                                            <p:strVal val="#ppt_x"/>
                                          </p:val>
                                        </p:tav>
                                        <p:tav tm="100000">
                                          <p:val>
                                            <p:strVal val="#ppt_x"/>
                                          </p:val>
                                        </p:tav>
                                      </p:tavLst>
                                    </p:anim>
                                    <p:anim calcmode="lin" valueType="num">
                                      <p:cBhvr additive="repl">
                                        <p:cTn id="1046" dur="250" fill="hold"/>
                                        <p:tgtEl>
                                          <p:spTgt spid="464">
                                            <p:txEl>
                                              <p:pRg st="4" end="4"/>
                                            </p:txEl>
                                          </p:spTgt>
                                        </p:tgtEl>
                                        <p:attrNameLst>
                                          <p:attrName>ppt_y</p:attrName>
                                        </p:attrNameLst>
                                      </p:cBhvr>
                                      <p:tavLst>
                                        <p:tav tm="0">
                                          <p:val>
                                            <p:strVal val="1+#ppt_h/2"/>
                                          </p:val>
                                        </p:tav>
                                        <p:tav tm="100000">
                                          <p:val>
                                            <p:strVal val="#ppt_y"/>
                                          </p:val>
                                        </p:tav>
                                      </p:tavLst>
                                    </p:anim>
                                  </p:childTnLst>
                                </p:cTn>
                              </p:par>
                              <p:par>
                                <p:cTn id="1047" nodeType="withEffect" fill="hold" presetClass="entr" presetID="2" presetSubtype="4">
                                  <p:stCondLst>
                                    <p:cond delay="0"/>
                                  </p:stCondLst>
                                  <p:childTnLst>
                                    <p:set>
                                      <p:cBhvr>
                                        <p:cTn id="1048" dur="1" fill="hold">
                                          <p:stCondLst>
                                            <p:cond delay="0"/>
                                          </p:stCondLst>
                                        </p:cTn>
                                        <p:tgtEl>
                                          <p:spTgt spid="464">
                                            <p:txEl>
                                              <p:pRg st="5" end="5"/>
                                            </p:txEl>
                                          </p:spTgt>
                                        </p:tgtEl>
                                        <p:attrNameLst>
                                          <p:attrName>style.visibility</p:attrName>
                                        </p:attrNameLst>
                                      </p:cBhvr>
                                      <p:to>
                                        <p:strVal val="visible"/>
                                      </p:to>
                                    </p:set>
                                    <p:anim calcmode="lin" valueType="num">
                                      <p:cBhvr additive="repl">
                                        <p:cTn id="1049" dur="250" fill="hold"/>
                                        <p:tgtEl>
                                          <p:spTgt spid="464">
                                            <p:txEl>
                                              <p:pRg st="5" end="5"/>
                                            </p:txEl>
                                          </p:spTgt>
                                        </p:tgtEl>
                                        <p:attrNameLst>
                                          <p:attrName>ppt_x</p:attrName>
                                        </p:attrNameLst>
                                      </p:cBhvr>
                                      <p:tavLst>
                                        <p:tav tm="0">
                                          <p:val>
                                            <p:strVal val="#ppt_x"/>
                                          </p:val>
                                        </p:tav>
                                        <p:tav tm="100000">
                                          <p:val>
                                            <p:strVal val="#ppt_x"/>
                                          </p:val>
                                        </p:tav>
                                      </p:tavLst>
                                    </p:anim>
                                    <p:anim calcmode="lin" valueType="num">
                                      <p:cBhvr additive="repl">
                                        <p:cTn id="1050" dur="250" fill="hold"/>
                                        <p:tgtEl>
                                          <p:spTgt spid="464">
                                            <p:txEl>
                                              <p:pRg st="5" end="5"/>
                                            </p:txEl>
                                          </p:spTgt>
                                        </p:tgtEl>
                                        <p:attrNameLst>
                                          <p:attrName>ppt_y</p:attrName>
                                        </p:attrNameLst>
                                      </p:cBhvr>
                                      <p:tavLst>
                                        <p:tav tm="0">
                                          <p:val>
                                            <p:strVal val="1+#ppt_h/2"/>
                                          </p:val>
                                        </p:tav>
                                        <p:tav tm="100000">
                                          <p:val>
                                            <p:strVal val="#ppt_y"/>
                                          </p:val>
                                        </p:tav>
                                      </p:tavLst>
                                    </p:anim>
                                  </p:childTnLst>
                                </p:cTn>
                              </p:par>
                              <p:par>
                                <p:cTn id="1051" nodeType="withEffect" fill="hold" presetClass="entr" presetID="2" presetSubtype="4">
                                  <p:stCondLst>
                                    <p:cond delay="0"/>
                                  </p:stCondLst>
                                  <p:childTnLst>
                                    <p:set>
                                      <p:cBhvr>
                                        <p:cTn id="1052" dur="1" fill="hold">
                                          <p:stCondLst>
                                            <p:cond delay="0"/>
                                          </p:stCondLst>
                                        </p:cTn>
                                        <p:tgtEl>
                                          <p:spTgt spid="464">
                                            <p:txEl>
                                              <p:pRg st="6" end="6"/>
                                            </p:txEl>
                                          </p:spTgt>
                                        </p:tgtEl>
                                        <p:attrNameLst>
                                          <p:attrName>style.visibility</p:attrName>
                                        </p:attrNameLst>
                                      </p:cBhvr>
                                      <p:to>
                                        <p:strVal val="visible"/>
                                      </p:to>
                                    </p:set>
                                    <p:anim calcmode="lin" valueType="num">
                                      <p:cBhvr additive="repl">
                                        <p:cTn id="1053" dur="250" fill="hold"/>
                                        <p:tgtEl>
                                          <p:spTgt spid="464">
                                            <p:txEl>
                                              <p:pRg st="6" end="6"/>
                                            </p:txEl>
                                          </p:spTgt>
                                        </p:tgtEl>
                                        <p:attrNameLst>
                                          <p:attrName>ppt_x</p:attrName>
                                        </p:attrNameLst>
                                      </p:cBhvr>
                                      <p:tavLst>
                                        <p:tav tm="0">
                                          <p:val>
                                            <p:strVal val="#ppt_x"/>
                                          </p:val>
                                        </p:tav>
                                        <p:tav tm="100000">
                                          <p:val>
                                            <p:strVal val="#ppt_x"/>
                                          </p:val>
                                        </p:tav>
                                      </p:tavLst>
                                    </p:anim>
                                    <p:anim calcmode="lin" valueType="num">
                                      <p:cBhvr additive="repl">
                                        <p:cTn id="1054" dur="250" fill="hold"/>
                                        <p:tgtEl>
                                          <p:spTgt spid="464">
                                            <p:txEl>
                                              <p:pRg st="6" end="6"/>
                                            </p:txEl>
                                          </p:spTgt>
                                        </p:tgtEl>
                                        <p:attrNameLst>
                                          <p:attrName>ppt_y</p:attrName>
                                        </p:attrNameLst>
                                      </p:cBhvr>
                                      <p:tavLst>
                                        <p:tav tm="0">
                                          <p:val>
                                            <p:strVal val="1+#ppt_h/2"/>
                                          </p:val>
                                        </p:tav>
                                        <p:tav tm="100000">
                                          <p:val>
                                            <p:strVal val="#ppt_y"/>
                                          </p:val>
                                        </p:tav>
                                      </p:tavLst>
                                    </p:anim>
                                  </p:childTnLst>
                                </p:cTn>
                              </p:par>
                              <p:par>
                                <p:cTn id="1055" nodeType="withEffect" fill="hold" presetClass="entr" presetID="2" presetSubtype="4">
                                  <p:stCondLst>
                                    <p:cond delay="0"/>
                                  </p:stCondLst>
                                  <p:childTnLst>
                                    <p:set>
                                      <p:cBhvr>
                                        <p:cTn id="1056" dur="1" fill="hold">
                                          <p:stCondLst>
                                            <p:cond delay="0"/>
                                          </p:stCondLst>
                                        </p:cTn>
                                        <p:tgtEl>
                                          <p:spTgt spid="464">
                                            <p:txEl>
                                              <p:pRg st="7" end="7"/>
                                            </p:txEl>
                                          </p:spTgt>
                                        </p:tgtEl>
                                        <p:attrNameLst>
                                          <p:attrName>style.visibility</p:attrName>
                                        </p:attrNameLst>
                                      </p:cBhvr>
                                      <p:to>
                                        <p:strVal val="visible"/>
                                      </p:to>
                                    </p:set>
                                    <p:anim calcmode="lin" valueType="num">
                                      <p:cBhvr additive="repl">
                                        <p:cTn id="1057" dur="250" fill="hold"/>
                                        <p:tgtEl>
                                          <p:spTgt spid="464">
                                            <p:txEl>
                                              <p:pRg st="7" end="7"/>
                                            </p:txEl>
                                          </p:spTgt>
                                        </p:tgtEl>
                                        <p:attrNameLst>
                                          <p:attrName>ppt_x</p:attrName>
                                        </p:attrNameLst>
                                      </p:cBhvr>
                                      <p:tavLst>
                                        <p:tav tm="0">
                                          <p:val>
                                            <p:strVal val="#ppt_x"/>
                                          </p:val>
                                        </p:tav>
                                        <p:tav tm="100000">
                                          <p:val>
                                            <p:strVal val="#ppt_x"/>
                                          </p:val>
                                        </p:tav>
                                      </p:tavLst>
                                    </p:anim>
                                    <p:anim calcmode="lin" valueType="num">
                                      <p:cBhvr additive="repl">
                                        <p:cTn id="1058" dur="250" fill="hold"/>
                                        <p:tgtEl>
                                          <p:spTgt spid="46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p:nvPr>
        </p:nvSpPr>
        <p:spPr>
          <a:xfrm>
            <a:off x="0" y="692640"/>
            <a:ext cx="9143640" cy="5688360"/>
          </a:xfrm>
          <a:prstGeom prst="rect">
            <a:avLst/>
          </a:prstGeom>
          <a:noFill/>
          <a:ln w="0">
            <a:noFill/>
          </a:ln>
        </p:spPr>
        <p:txBody>
          <a:bodyPr numCol="1" spcCol="0" anchor="t">
            <a:noAutofit/>
          </a:bodyPr>
          <a:p>
            <a:pPr indent="0" algn="just">
              <a:lnSpc>
                <a:spcPct val="90000"/>
              </a:lnSpc>
              <a:spcBef>
                <a:spcPts val="751"/>
              </a:spcBef>
              <a:buNone/>
              <a:tabLst>
                <a:tab algn="l" pos="0"/>
              </a:tabLst>
            </a:pPr>
            <a:r>
              <a:rPr b="1" lang="fr-FR" sz="1800" spc="-1" strike="noStrike">
                <a:solidFill>
                  <a:srgbClr val="333333"/>
                </a:solidFill>
                <a:latin typeface="Arial"/>
              </a:rPr>
              <a:t>Cas pratique élaboration tableau amortissement</a:t>
            </a:r>
            <a:endParaRPr b="0" lang="fr-FR" sz="1800" spc="-1" strike="noStrike">
              <a:solidFill>
                <a:srgbClr val="000000"/>
              </a:solidFill>
              <a:latin typeface="Calibri"/>
            </a:endParaRPr>
          </a:p>
          <a:p>
            <a:pPr indent="0" algn="just">
              <a:lnSpc>
                <a:spcPct val="90000"/>
              </a:lnSpc>
              <a:spcBef>
                <a:spcPts val="751"/>
              </a:spcBef>
              <a:buNone/>
              <a:tabLst>
                <a:tab algn="l" pos="0"/>
              </a:tabLst>
            </a:pPr>
            <a:r>
              <a:rPr b="0" lang="fr-FR" sz="1800" spc="-1" strike="noStrike">
                <a:solidFill>
                  <a:srgbClr val="333333"/>
                </a:solidFill>
                <a:latin typeface="Arial"/>
              </a:rPr>
              <a:t> </a:t>
            </a:r>
            <a:endParaRPr b="0" lang="fr-FR" sz="1800" spc="-1" strike="noStrike">
              <a:solidFill>
                <a:srgbClr val="000000"/>
              </a:solidFill>
              <a:latin typeface="Calibri"/>
            </a:endParaRPr>
          </a:p>
          <a:p>
            <a:pPr indent="0" algn="just">
              <a:lnSpc>
                <a:spcPct val="90000"/>
              </a:lnSpc>
              <a:spcBef>
                <a:spcPts val="751"/>
              </a:spcBef>
              <a:buNone/>
              <a:tabLst>
                <a:tab algn="l" pos="0"/>
              </a:tabLst>
            </a:pPr>
            <a:endParaRPr b="0" lang="fr-FR" sz="1800" spc="-1" strike="noStrike">
              <a:solidFill>
                <a:srgbClr val="000000"/>
              </a:solidFill>
              <a:latin typeface="Calibri"/>
            </a:endParaRPr>
          </a:p>
          <a:p>
            <a:pPr indent="0" algn="just">
              <a:lnSpc>
                <a:spcPct val="90000"/>
              </a:lnSpc>
              <a:spcBef>
                <a:spcPts val="751"/>
              </a:spcBef>
              <a:buNone/>
              <a:tabLst>
                <a:tab algn="l" pos="0"/>
              </a:tabLst>
            </a:pPr>
            <a:endParaRPr b="0" lang="fr-FR" sz="1800" spc="-1" strike="noStrike">
              <a:solidFill>
                <a:srgbClr val="000000"/>
              </a:solidFill>
              <a:latin typeface="Calibri"/>
            </a:endParaRPr>
          </a:p>
        </p:txBody>
      </p:sp>
      <p:sp>
        <p:nvSpPr>
          <p:cNvPr id="467" name="ZoneTexte 2"/>
          <p:cNvSpPr/>
          <p:nvPr/>
        </p:nvSpPr>
        <p:spPr>
          <a:xfrm>
            <a:off x="0" y="-5040"/>
            <a:ext cx="9143640" cy="409680"/>
          </a:xfrm>
          <a:prstGeom prst="rect">
            <a:avLst/>
          </a:prstGeom>
          <a:solidFill>
            <a:schemeClr val="tx1"/>
          </a:solidFill>
          <a:ln w="0">
            <a:noFill/>
          </a:ln>
        </p:spPr>
        <p:style>
          <a:lnRef idx="0"/>
          <a:fillRef idx="0"/>
          <a:effectRef idx="0"/>
          <a:fontRef idx="minor"/>
        </p:style>
        <p:txBody>
          <a:bodyPr lIns="90000" rIns="90000" tIns="45000" bIns="45000" anchor="t">
            <a:spAutoFit/>
          </a:bodyPr>
          <a:p>
            <a:pPr algn="ctr">
              <a:lnSpc>
                <a:spcPct val="100000"/>
              </a:lnSpc>
            </a:pPr>
            <a:r>
              <a:rPr b="1" lang="fr-FR" sz="2100" spc="-1" strike="noStrike">
                <a:solidFill>
                  <a:srgbClr val="ffffff"/>
                </a:solidFill>
                <a:latin typeface="Arial"/>
              </a:rPr>
              <a:t>AMORTISSEMENT</a:t>
            </a:r>
            <a:endParaRPr b="0" lang="fr-FR" sz="2100" spc="-1" strike="noStrike">
              <a:solidFill>
                <a:srgbClr val="ffffff"/>
              </a:solidFill>
              <a:latin typeface="Arial"/>
            </a:endParaRPr>
          </a:p>
        </p:txBody>
      </p:sp>
      <p:graphicFrame>
        <p:nvGraphicFramePr>
          <p:cNvPr id="468" name="Tableau 3"/>
          <p:cNvGraphicFramePr/>
          <p:nvPr/>
        </p:nvGraphicFramePr>
        <p:xfrm>
          <a:off x="179640" y="1173240"/>
          <a:ext cx="8784720" cy="4547880"/>
        </p:xfrm>
        <a:graphic>
          <a:graphicData uri="http://schemas.openxmlformats.org/drawingml/2006/table">
            <a:tbl>
              <a:tblPr/>
              <a:tblGrid>
                <a:gridCol w="3014280"/>
                <a:gridCol w="1333440"/>
                <a:gridCol w="1333440"/>
                <a:gridCol w="781920"/>
                <a:gridCol w="624600"/>
                <a:gridCol w="535320"/>
                <a:gridCol w="535320"/>
                <a:gridCol w="624600"/>
              </a:tblGrid>
              <a:tr h="673920">
                <a:tc>
                  <a:txBody>
                    <a:bodyPr lIns="62280" rIns="62280" tIns="30960" bIns="30960" anchor="ctr">
                      <a:noAutofit/>
                    </a:bodyPr>
                    <a:p>
                      <a:pPr algn="ctr">
                        <a:lnSpc>
                          <a:spcPct val="107000"/>
                        </a:lnSpc>
                        <a:spcAft>
                          <a:spcPts val="799"/>
                        </a:spcAft>
                      </a:pPr>
                      <a:r>
                        <a:rPr b="0" lang="fr-FR" sz="1800" spc="-1" strike="noStrike">
                          <a:solidFill>
                            <a:srgbClr val="000000"/>
                          </a:solidFill>
                          <a:latin typeface="Arial"/>
                        </a:rPr>
                        <a:t>Rubriques</a:t>
                      </a:r>
                      <a:endParaRPr b="0" lang="fr-FR" sz="1800" spc="-1" strike="noStrike">
                        <a:solidFill>
                          <a:srgbClr val="000000"/>
                        </a:solidFill>
                        <a:latin typeface="Arial"/>
                      </a:endParaRPr>
                    </a:p>
                  </a:txBody>
                  <a:tcPr anchor="ctr" marL="62280" marR="622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2280" rIns="62280" tIns="30960" bIns="30960" anchor="t">
                      <a:noAutofit/>
                    </a:bodyPr>
                    <a:p>
                      <a:pPr algn="ctr">
                        <a:lnSpc>
                          <a:spcPct val="107000"/>
                        </a:lnSpc>
                        <a:spcAft>
                          <a:spcPts val="799"/>
                        </a:spcAft>
                      </a:pPr>
                      <a:r>
                        <a:rPr b="1" lang="fr-FR" sz="1600" spc="-1" strike="noStrike">
                          <a:solidFill>
                            <a:srgbClr val="000000"/>
                          </a:solidFill>
                          <a:latin typeface="Arial"/>
                          <a:ea typeface="Calibri"/>
                        </a:rPr>
                        <a:t>Montant</a:t>
                      </a:r>
                      <a:endParaRPr b="0" lang="fr-FR" sz="1600" spc="-1" strike="noStrike">
                        <a:solidFill>
                          <a:srgbClr val="000000"/>
                        </a:solidFill>
                        <a:latin typeface="Arial"/>
                      </a:endParaRPr>
                    </a:p>
                    <a:p>
                      <a:pPr algn="ctr">
                        <a:lnSpc>
                          <a:spcPct val="107000"/>
                        </a:lnSpc>
                        <a:spcAft>
                          <a:spcPts val="799"/>
                        </a:spcAft>
                      </a:pPr>
                      <a:r>
                        <a:rPr b="1" lang="fr-FR" sz="1600" spc="-1" strike="noStrike">
                          <a:solidFill>
                            <a:srgbClr val="000000"/>
                          </a:solidFill>
                          <a:latin typeface="Arial"/>
                          <a:ea typeface="Calibri"/>
                        </a:rPr>
                        <a:t>millions</a:t>
                      </a:r>
                      <a:endParaRPr b="0" lang="fr-FR" sz="1600" spc="-1" strike="noStrike">
                        <a:solidFill>
                          <a:srgbClr val="000000"/>
                        </a:solidFill>
                        <a:latin typeface="Arial"/>
                      </a:endParaRPr>
                    </a:p>
                  </a:txBody>
                  <a:tcPr anchor="t" marL="62280" marR="622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2280" rIns="62280" tIns="30960" bIns="30960" anchor="t">
                      <a:noAutofit/>
                    </a:bodyPr>
                    <a:p>
                      <a:pPr algn="ctr">
                        <a:lnSpc>
                          <a:spcPct val="107000"/>
                        </a:lnSpc>
                        <a:spcAft>
                          <a:spcPts val="799"/>
                        </a:spcAft>
                      </a:pPr>
                      <a:r>
                        <a:rPr b="1" lang="fr-FR" sz="1600" spc="-1" strike="noStrike">
                          <a:solidFill>
                            <a:srgbClr val="000000"/>
                          </a:solidFill>
                          <a:latin typeface="Arial"/>
                          <a:ea typeface="Calibri"/>
                        </a:rPr>
                        <a:t>Durée de vie</a:t>
                      </a:r>
                      <a:endParaRPr b="0" lang="fr-FR" sz="1600" spc="-1" strike="noStrike">
                        <a:solidFill>
                          <a:srgbClr val="000000"/>
                        </a:solidFill>
                        <a:latin typeface="Arial"/>
                      </a:endParaRPr>
                    </a:p>
                    <a:p>
                      <a:pPr algn="ctr">
                        <a:lnSpc>
                          <a:spcPct val="107000"/>
                        </a:lnSpc>
                        <a:spcAft>
                          <a:spcPts val="799"/>
                        </a:spcAft>
                      </a:pPr>
                      <a:r>
                        <a:rPr b="1" lang="fr-FR" sz="1600" spc="-1" strike="noStrike">
                          <a:solidFill>
                            <a:srgbClr val="000000"/>
                          </a:solidFill>
                          <a:latin typeface="Arial"/>
                          <a:ea typeface="Calibri"/>
                        </a:rPr>
                        <a:t>(année)</a:t>
                      </a:r>
                      <a:endParaRPr b="0" lang="fr-FR" sz="1600" spc="-1" strike="noStrike">
                        <a:solidFill>
                          <a:srgbClr val="000000"/>
                        </a:solidFill>
                        <a:latin typeface="Arial"/>
                      </a:endParaRPr>
                    </a:p>
                  </a:txBody>
                  <a:tcPr anchor="t" marL="62280" marR="622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ctr">
                      <a:noAutofit/>
                    </a:bodyPr>
                    <a:p>
                      <a:pPr algn="ctr">
                        <a:lnSpc>
                          <a:spcPct val="107000"/>
                        </a:lnSpc>
                        <a:spcAft>
                          <a:spcPts val="799"/>
                        </a:spcAft>
                      </a:pPr>
                      <a:r>
                        <a:rPr b="1" lang="fr-FR" sz="1600" spc="-1" strike="noStrike">
                          <a:solidFill>
                            <a:srgbClr val="000000"/>
                          </a:solidFill>
                          <a:latin typeface="Arial"/>
                        </a:rPr>
                        <a:t>1</a:t>
                      </a:r>
                      <a:endParaRPr b="0" lang="fr-FR" sz="1600" spc="-1" strike="noStrike">
                        <a:solidFill>
                          <a:srgbClr val="000000"/>
                        </a:solidFill>
                        <a:latin typeface="Arial"/>
                      </a:endParaRPr>
                    </a:p>
                  </a:txBody>
                  <a:tcPr anchor="ctr"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ctr">
                      <a:noAutofit/>
                    </a:bodyPr>
                    <a:p>
                      <a:pPr algn="ctr">
                        <a:lnSpc>
                          <a:spcPct val="107000"/>
                        </a:lnSpc>
                        <a:spcAft>
                          <a:spcPts val="799"/>
                        </a:spcAft>
                      </a:pPr>
                      <a:r>
                        <a:rPr b="1" lang="fr-FR" sz="1600" spc="-1" strike="noStrike">
                          <a:solidFill>
                            <a:srgbClr val="000000"/>
                          </a:solidFill>
                          <a:latin typeface="Arial"/>
                        </a:rPr>
                        <a:t>2</a:t>
                      </a:r>
                      <a:endParaRPr b="0" lang="fr-FR" sz="1600" spc="-1" strike="noStrike">
                        <a:solidFill>
                          <a:srgbClr val="000000"/>
                        </a:solidFill>
                        <a:latin typeface="Arial"/>
                      </a:endParaRPr>
                    </a:p>
                  </a:txBody>
                  <a:tcPr anchor="ctr"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ctr">
                      <a:noAutofit/>
                    </a:bodyPr>
                    <a:p>
                      <a:pPr algn="ctr">
                        <a:lnSpc>
                          <a:spcPct val="107000"/>
                        </a:lnSpc>
                        <a:spcAft>
                          <a:spcPts val="799"/>
                        </a:spcAft>
                      </a:pPr>
                      <a:r>
                        <a:rPr b="1" lang="fr-FR" sz="1600" spc="-1" strike="noStrike">
                          <a:solidFill>
                            <a:srgbClr val="000000"/>
                          </a:solidFill>
                          <a:latin typeface="Arial"/>
                        </a:rPr>
                        <a:t>3</a:t>
                      </a:r>
                      <a:endParaRPr b="0" lang="fr-FR" sz="1600" spc="-1" strike="noStrike">
                        <a:solidFill>
                          <a:srgbClr val="000000"/>
                        </a:solidFill>
                        <a:latin typeface="Arial"/>
                      </a:endParaRPr>
                    </a:p>
                  </a:txBody>
                  <a:tcPr anchor="ctr"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ctr">
                      <a:noAutofit/>
                    </a:bodyPr>
                    <a:p>
                      <a:pPr algn="ctr">
                        <a:lnSpc>
                          <a:spcPct val="107000"/>
                        </a:lnSpc>
                        <a:spcAft>
                          <a:spcPts val="799"/>
                        </a:spcAft>
                      </a:pPr>
                      <a:r>
                        <a:rPr b="1" lang="fr-FR" sz="1600" spc="-1" strike="noStrike">
                          <a:solidFill>
                            <a:srgbClr val="000000"/>
                          </a:solidFill>
                          <a:latin typeface="Arial"/>
                        </a:rPr>
                        <a:t>4</a:t>
                      </a:r>
                      <a:endParaRPr b="0" lang="fr-FR" sz="1600" spc="-1" strike="noStrike">
                        <a:solidFill>
                          <a:srgbClr val="000000"/>
                        </a:solidFill>
                        <a:latin typeface="Arial"/>
                      </a:endParaRPr>
                    </a:p>
                  </a:txBody>
                  <a:tcPr anchor="ctr"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ctr">
                      <a:noAutofit/>
                    </a:bodyPr>
                    <a:p>
                      <a:pPr algn="ctr">
                        <a:lnSpc>
                          <a:spcPct val="107000"/>
                        </a:lnSpc>
                        <a:spcAft>
                          <a:spcPts val="799"/>
                        </a:spcAft>
                      </a:pPr>
                      <a:r>
                        <a:rPr b="1" lang="fr-FR" sz="1600" spc="-1" strike="noStrike">
                          <a:solidFill>
                            <a:srgbClr val="000000"/>
                          </a:solidFill>
                          <a:latin typeface="Arial"/>
                        </a:rPr>
                        <a:t>5</a:t>
                      </a:r>
                      <a:endParaRPr b="0" lang="fr-FR" sz="1600" spc="-1" strike="noStrike">
                        <a:solidFill>
                          <a:srgbClr val="000000"/>
                        </a:solidFill>
                        <a:latin typeface="Arial"/>
                      </a:endParaRPr>
                    </a:p>
                  </a:txBody>
                  <a:tcPr anchor="ctr"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50080">
                <a:tc>
                  <a:txBody>
                    <a:bodyPr lIns="62280" rIns="62280" tIns="30960" bIns="30960" anchor="ctr">
                      <a:noAutofit/>
                    </a:bodyPr>
                    <a:p>
                      <a:pPr algn="ctr">
                        <a:lnSpc>
                          <a:spcPct val="107000"/>
                        </a:lnSpc>
                        <a:spcAft>
                          <a:spcPts val="799"/>
                        </a:spcAft>
                      </a:pPr>
                      <a:r>
                        <a:rPr b="0" lang="fr-FR" sz="1800" spc="-1" strike="noStrike">
                          <a:solidFill>
                            <a:srgbClr val="000000"/>
                          </a:solidFill>
                          <a:latin typeface="Arial"/>
                        </a:rPr>
                        <a:t>Terrain </a:t>
                      </a:r>
                      <a:endParaRPr b="0" lang="fr-FR" sz="1800" spc="-1" strike="noStrike">
                        <a:solidFill>
                          <a:srgbClr val="000000"/>
                        </a:solidFill>
                        <a:latin typeface="Arial"/>
                      </a:endParaRPr>
                    </a:p>
                  </a:txBody>
                  <a:tcPr anchor="ctr" marL="62280" marR="622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ff0000"/>
                          </a:solidFill>
                          <a:latin typeface="Arial"/>
                        </a:rPr>
                        <a:t>25  </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000000"/>
                          </a:solidFill>
                          <a:latin typeface="Arial"/>
                        </a:rPr>
                        <a:t>                      </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50080">
                <a:tc>
                  <a:txBody>
                    <a:bodyPr lIns="62280" rIns="62280" tIns="30960" bIns="30960" anchor="ctr">
                      <a:noAutofit/>
                    </a:bodyPr>
                    <a:p>
                      <a:pPr algn="ctr">
                        <a:lnSpc>
                          <a:spcPct val="107000"/>
                        </a:lnSpc>
                        <a:spcAft>
                          <a:spcPts val="799"/>
                        </a:spcAft>
                      </a:pPr>
                      <a:r>
                        <a:rPr b="0" lang="fr-FR" sz="1800" spc="-1" strike="noStrike">
                          <a:solidFill>
                            <a:srgbClr val="000000"/>
                          </a:solidFill>
                          <a:latin typeface="Arial"/>
                          <a:ea typeface="Calibri"/>
                        </a:rPr>
                        <a:t>Tracteur</a:t>
                      </a:r>
                      <a:endParaRPr b="0" lang="fr-FR" sz="1800" spc="-1" strike="noStrike">
                        <a:solidFill>
                          <a:srgbClr val="000000"/>
                        </a:solidFill>
                        <a:latin typeface="Arial"/>
                      </a:endParaRPr>
                    </a:p>
                  </a:txBody>
                  <a:tcPr anchor="ctr" marL="62280" marR="622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000000"/>
                          </a:solidFill>
                          <a:latin typeface="Arial"/>
                        </a:rPr>
                        <a:t>      </a:t>
                      </a:r>
                      <a:r>
                        <a:rPr b="0" lang="fr-FR" sz="1800" spc="-1" strike="noStrike">
                          <a:solidFill>
                            <a:srgbClr val="000000"/>
                          </a:solidFill>
                          <a:latin typeface="Arial"/>
                        </a:rPr>
                        <a:t>20</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000000"/>
                          </a:solidFill>
                          <a:latin typeface="Arial"/>
                        </a:rPr>
                        <a:t> </a:t>
                      </a:r>
                      <a:r>
                        <a:rPr b="0" lang="fr-FR" sz="1800" spc="-1" strike="noStrike">
                          <a:solidFill>
                            <a:srgbClr val="000000"/>
                          </a:solidFill>
                          <a:latin typeface="Arial"/>
                        </a:rPr>
                        <a:t>15</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50080">
                <a:tc>
                  <a:txBody>
                    <a:bodyPr lIns="62280" rIns="62280" tIns="30960" bIns="30960" anchor="ctr">
                      <a:noAutofit/>
                    </a:bodyPr>
                    <a:p>
                      <a:pPr algn="ctr">
                        <a:lnSpc>
                          <a:spcPct val="107000"/>
                        </a:lnSpc>
                        <a:spcAft>
                          <a:spcPts val="799"/>
                        </a:spcAft>
                      </a:pPr>
                      <a:r>
                        <a:rPr b="0" lang="fr-FR" sz="1800" spc="-1" strike="noStrike">
                          <a:solidFill>
                            <a:srgbClr val="000000"/>
                          </a:solidFill>
                          <a:latin typeface="Arial"/>
                        </a:rPr>
                        <a:t>Batteuse</a:t>
                      </a:r>
                      <a:endParaRPr b="0" lang="fr-FR" sz="1800" spc="-1" strike="noStrike">
                        <a:solidFill>
                          <a:srgbClr val="000000"/>
                        </a:solidFill>
                        <a:latin typeface="Arial"/>
                      </a:endParaRPr>
                    </a:p>
                  </a:txBody>
                  <a:tcPr anchor="ctr" marL="62280" marR="622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000000"/>
                          </a:solidFill>
                          <a:latin typeface="Arial"/>
                        </a:rPr>
                        <a:t>                        </a:t>
                      </a:r>
                      <a:r>
                        <a:rPr b="0" lang="fr-FR" sz="1800" spc="-1" strike="noStrike">
                          <a:solidFill>
                            <a:srgbClr val="000000"/>
                          </a:solidFill>
                          <a:latin typeface="Arial"/>
                        </a:rPr>
                        <a:t>15 </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000000"/>
                          </a:solidFill>
                          <a:latin typeface="Arial"/>
                        </a:rPr>
                        <a:t> </a:t>
                      </a:r>
                      <a:r>
                        <a:rPr b="0" lang="fr-FR" sz="1800" spc="-1" strike="noStrike">
                          <a:solidFill>
                            <a:srgbClr val="000000"/>
                          </a:solidFill>
                          <a:latin typeface="Arial"/>
                        </a:rPr>
                        <a:t>10</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50080">
                <a:tc>
                  <a:txBody>
                    <a:bodyPr lIns="62280" rIns="62280" tIns="30960" bIns="30960" anchor="ctr">
                      <a:noAutofit/>
                    </a:bodyPr>
                    <a:p>
                      <a:pPr algn="ctr">
                        <a:lnSpc>
                          <a:spcPct val="107000"/>
                        </a:lnSpc>
                        <a:spcAft>
                          <a:spcPts val="799"/>
                        </a:spcAft>
                      </a:pPr>
                      <a:r>
                        <a:rPr b="0" lang="fr-FR" sz="1800" spc="-1" strike="noStrike">
                          <a:solidFill>
                            <a:srgbClr val="000000"/>
                          </a:solidFill>
                          <a:latin typeface="Arial"/>
                        </a:rPr>
                        <a:t>bascule</a:t>
                      </a:r>
                      <a:endParaRPr b="0" lang="fr-FR" sz="1800" spc="-1" strike="noStrike">
                        <a:solidFill>
                          <a:srgbClr val="000000"/>
                        </a:solidFill>
                        <a:latin typeface="Arial"/>
                      </a:endParaRPr>
                    </a:p>
                  </a:txBody>
                  <a:tcPr anchor="ctr" marL="62280" marR="622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000000"/>
                          </a:solidFill>
                          <a:latin typeface="Arial"/>
                        </a:rPr>
                        <a:t>     </a:t>
                      </a:r>
                      <a:r>
                        <a:rPr b="0" lang="fr-FR" sz="1800" spc="-1" strike="noStrike">
                          <a:solidFill>
                            <a:srgbClr val="000000"/>
                          </a:solidFill>
                          <a:latin typeface="Arial"/>
                        </a:rPr>
                        <a:t>7 </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000000"/>
                          </a:solidFill>
                          <a:latin typeface="Arial"/>
                        </a:rPr>
                        <a:t>8                  </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50080">
                <a:tc>
                  <a:txBody>
                    <a:bodyPr lIns="62280" rIns="62280" tIns="30960" bIns="30960" anchor="ctr">
                      <a:noAutofit/>
                    </a:bodyPr>
                    <a:p>
                      <a:pPr algn="ctr">
                        <a:lnSpc>
                          <a:spcPct val="107000"/>
                        </a:lnSpc>
                        <a:spcAft>
                          <a:spcPts val="799"/>
                        </a:spcAft>
                      </a:pPr>
                      <a:r>
                        <a:rPr b="0" lang="fr-FR" sz="1800" spc="-1" strike="noStrike">
                          <a:solidFill>
                            <a:srgbClr val="000000"/>
                          </a:solidFill>
                          <a:latin typeface="Arial"/>
                          <a:ea typeface="Calibri"/>
                        </a:rPr>
                        <a:t>Goutte à Goutte</a:t>
                      </a:r>
                      <a:endParaRPr b="0" lang="fr-FR" sz="1800" spc="-1" strike="noStrike">
                        <a:solidFill>
                          <a:srgbClr val="000000"/>
                        </a:solidFill>
                        <a:latin typeface="Arial"/>
                      </a:endParaRPr>
                    </a:p>
                  </a:txBody>
                  <a:tcPr anchor="ctr" marL="62280" marR="622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000000"/>
                          </a:solidFill>
                          <a:latin typeface="Arial"/>
                        </a:rPr>
                        <a:t>        </a:t>
                      </a:r>
                      <a:r>
                        <a:rPr b="0" lang="fr-FR" sz="1800" spc="-1" strike="noStrike">
                          <a:solidFill>
                            <a:srgbClr val="000000"/>
                          </a:solidFill>
                          <a:latin typeface="Arial"/>
                        </a:rPr>
                        <a:t>5</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000000"/>
                          </a:solidFill>
                          <a:latin typeface="Arial"/>
                        </a:rPr>
                        <a:t>    </a:t>
                      </a:r>
                      <a:r>
                        <a:rPr b="0" lang="fr-FR" sz="1800" spc="-1" strike="noStrike">
                          <a:solidFill>
                            <a:srgbClr val="000000"/>
                          </a:solidFill>
                          <a:latin typeface="Arial"/>
                        </a:rPr>
                        <a:t>8</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50080">
                <a:tc>
                  <a:txBody>
                    <a:bodyPr lIns="62280" rIns="62280" tIns="30960" bIns="30960" anchor="ctr">
                      <a:noAutofit/>
                    </a:bodyPr>
                    <a:p>
                      <a:pPr algn="ctr">
                        <a:lnSpc>
                          <a:spcPct val="107000"/>
                        </a:lnSpc>
                        <a:spcAft>
                          <a:spcPts val="799"/>
                        </a:spcAft>
                      </a:pPr>
                      <a:r>
                        <a:rPr b="0" lang="fr-FR" sz="1800" spc="-1" strike="noStrike">
                          <a:solidFill>
                            <a:srgbClr val="000000"/>
                          </a:solidFill>
                          <a:latin typeface="Arial"/>
                        </a:rPr>
                        <a:t>forages</a:t>
                      </a:r>
                      <a:endParaRPr b="0" lang="fr-FR" sz="1800" spc="-1" strike="noStrike">
                        <a:solidFill>
                          <a:srgbClr val="000000"/>
                        </a:solidFill>
                        <a:latin typeface="Arial"/>
                      </a:endParaRPr>
                    </a:p>
                  </a:txBody>
                  <a:tcPr anchor="ctr" marL="62280" marR="622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000000"/>
                          </a:solidFill>
                          <a:latin typeface="Arial"/>
                        </a:rPr>
                        <a:t>           </a:t>
                      </a:r>
                      <a:r>
                        <a:rPr b="0" lang="fr-FR" sz="1800" spc="-1" strike="noStrike">
                          <a:solidFill>
                            <a:srgbClr val="000000"/>
                          </a:solidFill>
                          <a:latin typeface="Arial"/>
                        </a:rPr>
                        <a:t>60 </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ctr">
                      <a:noAutofit/>
                    </a:bodyPr>
                    <a:p>
                      <a:pPr algn="ctr">
                        <a:lnSpc>
                          <a:spcPct val="100000"/>
                        </a:lnSpc>
                      </a:pPr>
                      <a:r>
                        <a:rPr b="0" lang="fr-FR" sz="1800" spc="-1" strike="noStrike">
                          <a:solidFill>
                            <a:srgbClr val="000000"/>
                          </a:solidFill>
                          <a:latin typeface="Arial"/>
                        </a:rPr>
                        <a:t>  </a:t>
                      </a:r>
                      <a:r>
                        <a:rPr b="0" lang="fr-FR" sz="1800" spc="-1" strike="noStrike">
                          <a:solidFill>
                            <a:srgbClr val="000000"/>
                          </a:solidFill>
                          <a:latin typeface="Arial"/>
                        </a:rPr>
                        <a:t>20</a:t>
                      </a:r>
                      <a:endParaRPr b="0" lang="fr-FR" sz="1800" spc="-1" strike="noStrike">
                        <a:solidFill>
                          <a:srgbClr val="000000"/>
                        </a:solidFill>
                        <a:latin typeface="Arial"/>
                      </a:endParaRPr>
                    </a:p>
                  </a:txBody>
                  <a:tcPr anchor="ctr"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50080">
                <a:tc>
                  <a:txBody>
                    <a:bodyPr lIns="62280" rIns="62280" tIns="30960" bIns="30960" anchor="ctr">
                      <a:noAutofit/>
                    </a:bodyPr>
                    <a:p>
                      <a:pPr algn="ctr">
                        <a:lnSpc>
                          <a:spcPct val="107000"/>
                        </a:lnSpc>
                        <a:spcAft>
                          <a:spcPts val="799"/>
                        </a:spcAft>
                      </a:pPr>
                      <a:r>
                        <a:rPr b="1" lang="fr-FR" sz="1800" spc="-1" strike="noStrike">
                          <a:solidFill>
                            <a:srgbClr val="000000"/>
                          </a:solidFill>
                          <a:latin typeface="Arial"/>
                        </a:rPr>
                        <a:t>Total amortissement</a:t>
                      </a:r>
                      <a:endParaRPr b="0" lang="fr-FR" sz="1800" spc="-1" strike="noStrike">
                        <a:solidFill>
                          <a:srgbClr val="000000"/>
                        </a:solidFill>
                        <a:latin typeface="Arial"/>
                      </a:endParaRPr>
                    </a:p>
                  </a:txBody>
                  <a:tcPr anchor="ctr" marL="62280" marR="622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7560" rIns="7560" tIns="7560" bIns="0" anchor="b">
                      <a:noAutofit/>
                    </a:bodyPr>
                    <a:p>
                      <a:endParaRPr b="0" lang="fr-FR" sz="1800" spc="-1" strike="noStrike">
                        <a:solidFill>
                          <a:srgbClr val="000000"/>
                        </a:solidFill>
                        <a:latin typeface="Arial"/>
                      </a:endParaRPr>
                    </a:p>
                  </a:txBody>
                  <a:tcPr anchor="b"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fabab"/>
                    </a:solidFill>
                  </a:tcPr>
                </a:tc>
                <a:tc>
                  <a:txBody>
                    <a:bodyPr lIns="7560" rIns="7560" tIns="7560" bIns="0" anchor="b">
                      <a:noAutofit/>
                    </a:bodyPr>
                    <a:p>
                      <a:endParaRPr b="0" lang="fr-FR" sz="1800" spc="-1" strike="noStrike">
                        <a:solidFill>
                          <a:srgbClr val="000000"/>
                        </a:solidFill>
                        <a:latin typeface="Arial"/>
                      </a:endParaRPr>
                    </a:p>
                  </a:txBody>
                  <a:tcPr anchor="b" marL="7560" marR="75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afabab"/>
                    </a:solid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lIns="6480" rIns="6480" tIns="6480" bIns="0" anchor="t">
                      <a:noAutofit/>
                    </a:bodyPr>
                    <a:p>
                      <a:endParaRPr b="0" lang="fr-FR" sz="1800" spc="-1" strike="noStrike">
                        <a:solidFill>
                          <a:srgbClr val="000000"/>
                        </a:solidFill>
                        <a:latin typeface="Calibri"/>
                        <a:ea typeface="Calibri"/>
                      </a:endParaRPr>
                    </a:p>
                  </a:txBody>
                  <a:tcPr anchor="t" marL="6480" marR="648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p:transition>
    <p:wipe dir="l"/>
  </p:transition>
  <p:timing>
    <p:tnLst>
      <p:par>
        <p:cTn id="1059" dur="indefinite" restart="never" nodeType="tmRoot">
          <p:childTnLst>
            <p:seq>
              <p:cTn id="1060" dur="indefinite" nodeType="mainSeq">
                <p:childTnLst>
                  <p:par>
                    <p:cTn id="1061" nodeType="clickEffect" fill="hold">
                      <p:stCondLst>
                        <p:cond delay="0"/>
                      </p:stCondLst>
                      <p:childTnLst>
                        <p:par>
                          <p:cTn id="1062" nodeType="withEffect" fill="hold">
                            <p:stCondLst>
                              <p:cond delay="0"/>
                            </p:stCondLst>
                            <p:childTnLst>
                              <p:par>
                                <p:cTn id="1063" nodeType="withEffect" fill="hold" presetClass="entr" presetID="2" presetSubtype="4">
                                  <p:stCondLst>
                                    <p:cond delay="0"/>
                                  </p:stCondLst>
                                  <p:childTnLst>
                                    <p:set>
                                      <p:cBhvr>
                                        <p:cTn id="1064" dur="1" fill="hold">
                                          <p:stCondLst>
                                            <p:cond delay="0"/>
                                          </p:stCondLst>
                                        </p:cTn>
                                        <p:tgtEl>
                                          <p:spTgt spid="466">
                                            <p:txEl>
                                              <p:pRg st="0" end="0"/>
                                            </p:txEl>
                                          </p:spTgt>
                                        </p:tgtEl>
                                        <p:attrNameLst>
                                          <p:attrName>style.visibility</p:attrName>
                                        </p:attrNameLst>
                                      </p:cBhvr>
                                      <p:to>
                                        <p:strVal val="visible"/>
                                      </p:to>
                                    </p:set>
                                    <p:anim calcmode="lin" valueType="num">
                                      <p:cBhvr additive="repl">
                                        <p:cTn id="1065" dur="250" fill="hold"/>
                                        <p:tgtEl>
                                          <p:spTgt spid="466">
                                            <p:txEl>
                                              <p:pRg st="0" end="0"/>
                                            </p:txEl>
                                          </p:spTgt>
                                        </p:tgtEl>
                                        <p:attrNameLst>
                                          <p:attrName>ppt_x</p:attrName>
                                        </p:attrNameLst>
                                      </p:cBhvr>
                                      <p:tavLst>
                                        <p:tav tm="0">
                                          <p:val>
                                            <p:strVal val="#ppt_x"/>
                                          </p:val>
                                        </p:tav>
                                        <p:tav tm="100000">
                                          <p:val>
                                            <p:strVal val="#ppt_x"/>
                                          </p:val>
                                        </p:tav>
                                      </p:tavLst>
                                    </p:anim>
                                    <p:anim calcmode="lin" valueType="num">
                                      <p:cBhvr additive="repl">
                                        <p:cTn id="1066" dur="250" fill="hold"/>
                                        <p:tgtEl>
                                          <p:spTgt spid="466">
                                            <p:txEl>
                                              <p:pRg st="0" end="0"/>
                                            </p:txEl>
                                          </p:spTgt>
                                        </p:tgtEl>
                                        <p:attrNameLst>
                                          <p:attrName>ppt_y</p:attrName>
                                        </p:attrNameLst>
                                      </p:cBhvr>
                                      <p:tavLst>
                                        <p:tav tm="0">
                                          <p:val>
                                            <p:strVal val="1+#ppt_h/2"/>
                                          </p:val>
                                        </p:tav>
                                        <p:tav tm="100000">
                                          <p:val>
                                            <p:strVal val="#ppt_y"/>
                                          </p:val>
                                        </p:tav>
                                      </p:tavLst>
                                    </p:anim>
                                  </p:childTnLst>
                                </p:cTn>
                              </p:par>
                              <p:par>
                                <p:cTn id="1067" nodeType="withEffect" fill="hold" presetClass="entr" presetID="2" presetSubtype="4">
                                  <p:stCondLst>
                                    <p:cond delay="0"/>
                                  </p:stCondLst>
                                  <p:childTnLst>
                                    <p:set>
                                      <p:cBhvr>
                                        <p:cTn id="1068" dur="1" fill="hold">
                                          <p:stCondLst>
                                            <p:cond delay="0"/>
                                          </p:stCondLst>
                                        </p:cTn>
                                        <p:tgtEl>
                                          <p:spTgt spid="466">
                                            <p:txEl>
                                              <p:pRg st="1" end="1"/>
                                            </p:txEl>
                                          </p:spTgt>
                                        </p:tgtEl>
                                        <p:attrNameLst>
                                          <p:attrName>style.visibility</p:attrName>
                                        </p:attrNameLst>
                                      </p:cBhvr>
                                      <p:to>
                                        <p:strVal val="visible"/>
                                      </p:to>
                                    </p:set>
                                    <p:anim calcmode="lin" valueType="num">
                                      <p:cBhvr additive="repl">
                                        <p:cTn id="1069" dur="250" fill="hold"/>
                                        <p:tgtEl>
                                          <p:spTgt spid="466">
                                            <p:txEl>
                                              <p:pRg st="1" end="1"/>
                                            </p:txEl>
                                          </p:spTgt>
                                        </p:tgtEl>
                                        <p:attrNameLst>
                                          <p:attrName>ppt_x</p:attrName>
                                        </p:attrNameLst>
                                      </p:cBhvr>
                                      <p:tavLst>
                                        <p:tav tm="0">
                                          <p:val>
                                            <p:strVal val="#ppt_x"/>
                                          </p:val>
                                        </p:tav>
                                        <p:tav tm="100000">
                                          <p:val>
                                            <p:strVal val="#ppt_x"/>
                                          </p:val>
                                        </p:tav>
                                      </p:tavLst>
                                    </p:anim>
                                    <p:anim calcmode="lin" valueType="num">
                                      <p:cBhvr additive="repl">
                                        <p:cTn id="1070" dur="250" fill="hold"/>
                                        <p:tgtEl>
                                          <p:spTgt spid="46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Rectangle 4"/>
          <p:cNvSpPr/>
          <p:nvPr/>
        </p:nvSpPr>
        <p:spPr>
          <a:xfrm>
            <a:off x="1331640" y="116640"/>
            <a:ext cx="7488360" cy="697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endParaRPr b="0" lang="en-US" sz="3200" spc="-1" strike="noStrike">
              <a:solidFill>
                <a:srgbClr val="6600cc"/>
              </a:solidFill>
              <a:latin typeface="Arial"/>
            </a:endParaRPr>
          </a:p>
        </p:txBody>
      </p:sp>
      <p:sp>
        <p:nvSpPr>
          <p:cNvPr id="470" name="Rectangle 3"/>
          <p:cNvSpPr/>
          <p:nvPr/>
        </p:nvSpPr>
        <p:spPr>
          <a:xfrm>
            <a:off x="0" y="3285000"/>
            <a:ext cx="9143640" cy="1800000"/>
          </a:xfrm>
          <a:prstGeom prst="rect">
            <a:avLst/>
          </a:prstGeom>
          <a:noFill/>
          <a:ln w="0">
            <a:noFill/>
          </a:ln>
        </p:spPr>
        <p:style>
          <a:lnRef idx="0"/>
          <a:fillRef idx="0"/>
          <a:effectRef idx="0"/>
          <a:fontRef idx="minor"/>
        </p:style>
        <p:txBody>
          <a:bodyPr lIns="90000" rIns="90000" tIns="45000" bIns="45000" anchor="t">
            <a:noAutofit/>
            <a:scene3d>
              <a:camera prst="orthographicFront">
                <a:rot lat="0" lon="21599973" rev="0"/>
              </a:camera>
              <a:lightRig dir="t" rig="threePt"/>
            </a:scene3d>
            <a:sp3d>
              <a:bevelB prst="slope" w="38100" h="38100"/>
            </a:sp3d>
          </a:bodyPr>
          <a:p>
            <a:pPr>
              <a:lnSpc>
                <a:spcPct val="100000"/>
              </a:lnSpc>
              <a:spcBef>
                <a:spcPts val="561"/>
              </a:spcBef>
            </a:pPr>
            <a:r>
              <a:rPr b="0" lang="fr-FR" sz="2800" spc="-1" strike="noStrike">
                <a:solidFill>
                  <a:srgbClr val="000000"/>
                </a:solidFill>
                <a:latin typeface="Arial"/>
              </a:rPr>
              <a:t>EXERCICE PRATIQUE (voir document Word)</a:t>
            </a:r>
            <a:endParaRPr b="0" lang="fr-FR" sz="2800" spc="-1" strike="noStrike">
              <a:solidFill>
                <a:srgbClr val="000000"/>
              </a:solidFill>
              <a:latin typeface="Arial"/>
            </a:endParaRPr>
          </a:p>
          <a:p>
            <a:pPr>
              <a:lnSpc>
                <a:spcPct val="100000"/>
              </a:lnSpc>
              <a:spcBef>
                <a:spcPts val="561"/>
              </a:spcBef>
            </a:pPr>
            <a:endParaRPr b="0" lang="fr-FR" sz="2800" spc="-1" strike="noStrike">
              <a:solidFill>
                <a:srgbClr val="000000"/>
              </a:solidFill>
              <a:latin typeface="Arial"/>
            </a:endParaRPr>
          </a:p>
        </p:txBody>
      </p:sp>
    </p:spTree>
  </p:cSld>
  <mc:AlternateContent>
    <mc:Choice Requires="p14">
      <p:transition spd="slow" advTm="7000" p14:dur="2000"/>
    </mc:Choice>
    <mc:Fallback>
      <p:transition spd="slow" advTm="7000"/>
    </mc:Fallback>
  </mc:AlternateContent>
  <p:timing>
    <p:tnLst>
      <p:par>
        <p:cTn id="1071" dur="indefinite" restart="never" nodeType="tmRoot">
          <p:childTnLst>
            <p:seq>
              <p:cTn id="1072" dur="indefinite" nodeType="mainSeq">
                <p:childTnLst>
                  <p:par>
                    <p:cTn id="1073" fill="hold">
                      <p:stCondLst>
                        <p:cond delay="0"/>
                      </p:stCondLst>
                      <p:childTnLst>
                        <p:par>
                          <p:cTn id="1074" fill="hold">
                            <p:stCondLst>
                              <p:cond delay="0"/>
                            </p:stCondLst>
                            <p:childTnLst>
                              <p:par>
                                <p:cTn id="1075" nodeType="withEffect" fill="hold" presetClass="entr" presetID="2" presetSubtype="4">
                                  <p:stCondLst>
                                    <p:cond delay="0"/>
                                  </p:stCondLst>
                                  <p:childTnLst>
                                    <p:set>
                                      <p:cBhvr>
                                        <p:cTn id="1076" dur="1" fill="hold">
                                          <p:stCondLst>
                                            <p:cond delay="0"/>
                                          </p:stCondLst>
                                        </p:cTn>
                                        <p:tgtEl>
                                          <p:spTgt spid="470"/>
                                        </p:tgtEl>
                                        <p:attrNameLst>
                                          <p:attrName>style.visibility</p:attrName>
                                        </p:attrNameLst>
                                      </p:cBhvr>
                                      <p:to>
                                        <p:strVal val="visible"/>
                                      </p:to>
                                    </p:set>
                                    <p:anim calcmode="lin" valueType="num">
                                      <p:cBhvr additive="repl">
                                        <p:cTn id="1077" dur="500" fill="hold"/>
                                        <p:tgtEl>
                                          <p:spTgt spid="470"/>
                                        </p:tgtEl>
                                        <p:attrNameLst>
                                          <p:attrName>ppt_x</p:attrName>
                                        </p:attrNameLst>
                                      </p:cBhvr>
                                      <p:tavLst>
                                        <p:tav tm="0">
                                          <p:val>
                                            <p:strVal val="#ppt_x"/>
                                          </p:val>
                                        </p:tav>
                                        <p:tav tm="100000">
                                          <p:val>
                                            <p:strVal val="#ppt_x"/>
                                          </p:val>
                                        </p:tav>
                                      </p:tavLst>
                                    </p:anim>
                                    <p:anim calcmode="lin" valueType="num">
                                      <p:cBhvr additive="repl">
                                        <p:cTn id="1078" dur="500" fill="hold"/>
                                        <p:tgtEl>
                                          <p:spTgt spid="4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19959</TotalTime>
  <Application>LibreOffice/7.5.7.1$Linux_X86_64 LibreOffice_project/50$Build-1</Application>
  <AppVersion>15.0000</AppVersion>
  <Words>8476</Words>
  <Paragraphs>1007</Paragraphs>
  <Company>ISM</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2005-06-11T09:42:15Z</dcterms:created>
  <dc:creator>DIOUF</dc:creator>
  <dc:description/>
  <dc:language>fr-FR</dc:language>
  <cp:lastModifiedBy/>
  <cp:lastPrinted>2018-07-12T18:24:30Z</cp:lastPrinted>
  <dcterms:modified xsi:type="dcterms:W3CDTF">2023-10-26T20:03:37Z</dcterms:modified>
  <cp:revision>589</cp:revision>
  <dc:subject/>
  <dc:title>METHODOLOGIE DE RECHERCHE ET DE REDACTION DE MEMOIRE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18</vt:i4>
  </property>
  <property fmtid="{D5CDD505-2E9C-101B-9397-08002B2CF9AE}" pid="3" name="PresentationFormat">
    <vt:lpwstr>Affichage à l'écran (4:3)</vt:lpwstr>
  </property>
  <property fmtid="{D5CDD505-2E9C-101B-9397-08002B2CF9AE}" pid="4" name="Slides">
    <vt:i4>95</vt:i4>
  </property>
</Properties>
</file>